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72" r:id="rId2"/>
    <p:sldId id="322" r:id="rId3"/>
    <p:sldId id="258" r:id="rId4"/>
    <p:sldId id="302" r:id="rId5"/>
    <p:sldId id="325" r:id="rId6"/>
    <p:sldId id="326" r:id="rId7"/>
    <p:sldId id="444" r:id="rId8"/>
    <p:sldId id="327" r:id="rId9"/>
    <p:sldId id="299" r:id="rId10"/>
    <p:sldId id="300" r:id="rId11"/>
    <p:sldId id="420" r:id="rId12"/>
    <p:sldId id="455" r:id="rId13"/>
    <p:sldId id="456" r:id="rId14"/>
    <p:sldId id="443" r:id="rId15"/>
    <p:sldId id="280" r:id="rId16"/>
    <p:sldId id="459" r:id="rId17"/>
    <p:sldId id="454" r:id="rId18"/>
    <p:sldId id="423" r:id="rId19"/>
    <p:sldId id="399" r:id="rId20"/>
    <p:sldId id="422" r:id="rId21"/>
    <p:sldId id="466" r:id="rId22"/>
    <p:sldId id="467" r:id="rId23"/>
    <p:sldId id="468" r:id="rId24"/>
    <p:sldId id="469" r:id="rId25"/>
    <p:sldId id="460" r:id="rId26"/>
    <p:sldId id="281" r:id="rId27"/>
    <p:sldId id="465" r:id="rId28"/>
    <p:sldId id="432" r:id="rId29"/>
    <p:sldId id="451" r:id="rId30"/>
    <p:sldId id="434" r:id="rId31"/>
    <p:sldId id="461" r:id="rId32"/>
    <p:sldId id="462" r:id="rId33"/>
    <p:sldId id="463" r:id="rId34"/>
    <p:sldId id="435" r:id="rId35"/>
    <p:sldId id="421" r:id="rId36"/>
    <p:sldId id="440" r:id="rId37"/>
    <p:sldId id="464" r:id="rId38"/>
    <p:sldId id="380" r:id="rId39"/>
    <p:sldId id="38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0"/>
    <p:restoredTop sz="86551"/>
  </p:normalViewPr>
  <p:slideViewPr>
    <p:cSldViewPr snapToGrid="0" snapToObjects="1">
      <p:cViewPr>
        <p:scale>
          <a:sx n="100" d="100"/>
          <a:sy n="100" d="100"/>
        </p:scale>
        <p:origin x="1456" y="392"/>
      </p:cViewPr>
      <p:guideLst>
        <p:guide orient="horz" pos="2160"/>
        <p:guide pos="2880"/>
      </p:guideLst>
    </p:cSldViewPr>
  </p:slideViewPr>
  <p:outlineViewPr>
    <p:cViewPr>
      <p:scale>
        <a:sx n="33" d="100"/>
        <a:sy n="33" d="100"/>
      </p:scale>
      <p:origin x="0" y="-65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54F035-D5D2-AA41-9AF7-5F3BBB186F3F}" type="datetimeFigureOut">
              <a:rPr lang="en-US" smtClean="0"/>
              <a:t>4/10/20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C7EB6-7C08-E846-8CD3-D84028735B7A}" type="slidenum">
              <a:rPr lang="en-US" smtClean="0"/>
              <a:t>‹#›</a:t>
            </a:fld>
            <a:endParaRPr lang="en-US"/>
          </a:p>
        </p:txBody>
      </p:sp>
    </p:spTree>
    <p:extLst>
      <p:ext uri="{BB962C8B-B14F-4D97-AF65-F5344CB8AC3E}">
        <p14:creationId xmlns:p14="http://schemas.microsoft.com/office/powerpoint/2010/main" val="2164435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b="1" u="sng">
                <a:solidFill>
                  <a:srgbClr val="000066"/>
                </a:solidFill>
                <a:latin typeface="Arial" charset="0"/>
                <a:ea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fld id="{73FFA8FC-DBA4-D446-810F-FD02A395662D}" type="slidenum">
              <a:rPr lang="en-US" sz="1200" b="0" u="none">
                <a:solidFill>
                  <a:schemeClr val="tx1"/>
                </a:solidFill>
              </a:rPr>
              <a:pPr algn="r" eaLnBrk="1" hangingPunct="1"/>
              <a:t>1</a:t>
            </a:fld>
            <a:endParaRPr lang="en-US" sz="1200" b="0" u="none">
              <a:solidFill>
                <a:schemeClr val="tx1"/>
              </a:solidFill>
            </a:endParaRPr>
          </a:p>
        </p:txBody>
      </p:sp>
      <p:sp>
        <p:nvSpPr>
          <p:cNvPr id="593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b="1" u="sng">
                <a:solidFill>
                  <a:srgbClr val="000066"/>
                </a:solidFill>
                <a:latin typeface="Arial" charset="0"/>
                <a:ea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fld id="{AE803CCD-419A-AD46-9A6F-41C07ECDBE63}" type="slidenum">
              <a:rPr lang="en-US" sz="1200" b="0" u="none">
                <a:solidFill>
                  <a:schemeClr val="tx1"/>
                </a:solidFill>
              </a:rPr>
              <a:pPr algn="r" eaLnBrk="1" hangingPunct="1"/>
              <a:t>1</a:t>
            </a:fld>
            <a:endParaRPr lang="en-US" sz="1200" b="0" u="none">
              <a:solidFill>
                <a:schemeClr val="tx1"/>
              </a:solidFill>
            </a:endParaRPr>
          </a:p>
        </p:txBody>
      </p:sp>
      <p:sp>
        <p:nvSpPr>
          <p:cNvPr id="59396" name="Rectangle 2"/>
          <p:cNvSpPr>
            <a:spLocks noGrp="1" noRot="1" noChangeAspect="1" noChangeArrowheads="1" noTextEdit="1"/>
          </p:cNvSpPr>
          <p:nvPr>
            <p:ph type="sldImg"/>
          </p:nvPr>
        </p:nvSpPr>
        <p:spPr>
          <a:xfrm>
            <a:off x="1144588" y="685800"/>
            <a:ext cx="4572000" cy="3429000"/>
          </a:xfrm>
          <a:ln/>
        </p:spPr>
      </p:sp>
      <p:sp>
        <p:nvSpPr>
          <p:cNvPr id="5939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fld id="{72B076F0-71CD-7E47-98CF-073ADF1DEB19}" type="slidenum">
              <a:rPr lang="en-US" sz="1200" b="0" u="none">
                <a:solidFill>
                  <a:schemeClr val="tx1"/>
                </a:solidFill>
              </a:rPr>
              <a:pPr eaLnBrk="1" hangingPunct="1"/>
              <a:t>15</a:t>
            </a:fld>
            <a:endParaRPr lang="en-US" sz="1200" b="0" u="none">
              <a:solidFill>
                <a:schemeClr val="tx1"/>
              </a:solidFill>
            </a:endParaRPr>
          </a:p>
        </p:txBody>
      </p:sp>
      <p:sp>
        <p:nvSpPr>
          <p:cNvPr id="52227" name="Rectangle 2"/>
          <p:cNvSpPr>
            <a:spLocks noGrp="1" noRot="1" noChangeAspect="1" noChangeArrowheads="1" noTextEdit="1"/>
          </p:cNvSpPr>
          <p:nvPr>
            <p:ph type="sldImg"/>
          </p:nvPr>
        </p:nvSpPr>
        <p:spPr>
          <a:xfrm>
            <a:off x="1144588" y="685800"/>
            <a:ext cx="4572000" cy="3429000"/>
          </a:xfrm>
          <a:ln/>
        </p:spPr>
      </p:sp>
      <p:sp>
        <p:nvSpPr>
          <p:cNvPr id="5222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83930" y="8684591"/>
            <a:ext cx="2972523" cy="45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b"/>
          <a:lstStyle>
            <a:lvl1pPr defTabSz="927100" eaLnBrk="0" hangingPunct="0">
              <a:defRPr sz="1200" b="1">
                <a:solidFill>
                  <a:schemeClr val="tx1"/>
                </a:solidFill>
                <a:latin typeface="Arial" charset="0"/>
                <a:ea typeface="ＭＳ Ｐゴシック" charset="0"/>
                <a:cs typeface="ＭＳ Ｐゴシック" charset="0"/>
              </a:defRPr>
            </a:lvl1pPr>
            <a:lvl2pPr marL="742950" indent="-285750" defTabSz="927100" eaLnBrk="0" hangingPunct="0">
              <a:defRPr sz="1200" b="1">
                <a:solidFill>
                  <a:schemeClr val="tx1"/>
                </a:solidFill>
                <a:latin typeface="Arial" charset="0"/>
                <a:ea typeface="ＭＳ Ｐゴシック" charset="0"/>
              </a:defRPr>
            </a:lvl2pPr>
            <a:lvl3pPr marL="1143000" indent="-228600" defTabSz="927100" eaLnBrk="0" hangingPunct="0">
              <a:defRPr sz="1200" b="1">
                <a:solidFill>
                  <a:schemeClr val="tx1"/>
                </a:solidFill>
                <a:latin typeface="Arial" charset="0"/>
                <a:ea typeface="ＭＳ Ｐゴシック" charset="0"/>
              </a:defRPr>
            </a:lvl3pPr>
            <a:lvl4pPr marL="1600200" indent="-228600" defTabSz="927100" eaLnBrk="0" hangingPunct="0">
              <a:defRPr sz="1200" b="1">
                <a:solidFill>
                  <a:schemeClr val="tx1"/>
                </a:solidFill>
                <a:latin typeface="Arial" charset="0"/>
                <a:ea typeface="ＭＳ Ｐゴシック" charset="0"/>
              </a:defRPr>
            </a:lvl4pPr>
            <a:lvl5pPr marL="2057400" indent="-228600" defTabSz="927100" eaLnBrk="0" hangingPunct="0">
              <a:defRPr sz="1200" b="1">
                <a:solidFill>
                  <a:schemeClr val="tx1"/>
                </a:solidFill>
                <a:latin typeface="Arial" charset="0"/>
                <a:ea typeface="ＭＳ Ｐゴシック" charset="0"/>
              </a:defRPr>
            </a:lvl5pPr>
            <a:lvl6pPr marL="2514600" indent="-228600" defTabSz="9271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271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271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271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9A08401B-2F18-944E-A1D9-1E06479A9BEE}" type="slidenum">
              <a:rPr lang="en-US" b="0"/>
              <a:pPr algn="r" eaLnBrk="1" hangingPunct="1"/>
              <a:t>20</a:t>
            </a:fld>
            <a:endParaRPr lang="en-US" b="0"/>
          </a:p>
        </p:txBody>
      </p:sp>
      <p:sp>
        <p:nvSpPr>
          <p:cNvPr id="43010" name="Rectangle 2"/>
          <p:cNvSpPr>
            <a:spLocks noGrp="1" noRot="1" noChangeAspect="1" noChangeArrowheads="1" noTextEdit="1"/>
          </p:cNvSpPr>
          <p:nvPr>
            <p:ph type="sldImg"/>
          </p:nvPr>
        </p:nvSpPr>
        <p:spPr>
          <a:xfrm>
            <a:off x="1144588" y="685800"/>
            <a:ext cx="4572000" cy="3429000"/>
          </a:xfrm>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D5CCB04-DF96-094E-A609-05FE8635CF36}" type="slidenum">
              <a:rPr lang="en-US" altLang="en-US" sz="1200"/>
              <a:pPr eaLnBrk="1" hangingPunct="1"/>
              <a:t>21</a:t>
            </a:fld>
            <a:endParaRPr lang="en-US" altLang="en-US" sz="1200"/>
          </a:p>
        </p:txBody>
      </p:sp>
      <p:sp>
        <p:nvSpPr>
          <p:cNvPr id="4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694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91661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B9EC6B6-3260-CA47-88B5-6EC4EF816E60}" type="slidenum">
              <a:rPr lang="en-US" altLang="en-US" sz="1200"/>
              <a:pPr eaLnBrk="1" hangingPunct="1"/>
              <a:t>22</a:t>
            </a:fld>
            <a:endParaRPr lang="en-US" altLang="en-US" sz="1200"/>
          </a:p>
        </p:txBody>
      </p:sp>
      <p:sp>
        <p:nvSpPr>
          <p:cNvPr id="69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939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611249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1782640-B4D8-CA4E-8BFE-528F6E4DC8C0}" type="slidenum">
              <a:rPr lang="en-US" altLang="en-US" sz="1200"/>
              <a:pPr eaLnBrk="1" hangingPunct="1"/>
              <a:t>23</a:t>
            </a:fld>
            <a:endParaRPr lang="en-US" altLang="en-US" sz="1200"/>
          </a:p>
        </p:txBody>
      </p:sp>
      <p:sp>
        <p:nvSpPr>
          <p:cNvPr id="70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1443"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07279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D214E1D-C5A0-5045-B3C1-2A1FBA3C41A3}" type="slidenum">
              <a:rPr lang="en-US" altLang="en-US" sz="1200"/>
              <a:pPr eaLnBrk="1" hangingPunct="1"/>
              <a:t>24</a:t>
            </a:fld>
            <a:endParaRPr lang="en-US" altLang="en-US" sz="1200"/>
          </a:p>
        </p:txBody>
      </p:sp>
      <p:sp>
        <p:nvSpPr>
          <p:cNvPr id="70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349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32369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la línea de 0 grados se está levantando</a:t>
            </a:r>
            <a:br>
              <a:rPr lang="es-ES" dirty="0" smtClean="0"/>
            </a:br>
            <a:r>
              <a:rPr lang="es-ES" dirty="0" smtClean="0"/>
              <a:t>esto significa que lo que solía caer en forma de nieve en el glaciar está ahora más a menudo cae en forma de lluvia, por lo menos en las partes más bajas del glaciar</a:t>
            </a:r>
            <a:br>
              <a:rPr lang="es-ES" dirty="0" smtClean="0"/>
            </a:br>
            <a:r>
              <a:rPr lang="es-ES" dirty="0" smtClean="0"/>
              <a:t>La línea de 0 grados también está estrechamente relacionada con la altitud línea de equilibrio en el balance de masa es cero, por lo que si esta línea va en aumento, el glaciar será necesario equilibrar por retirarse a zonas más altas</a:t>
            </a:r>
            <a:endParaRPr lang="en-US" dirty="0"/>
          </a:p>
        </p:txBody>
      </p:sp>
      <p:sp>
        <p:nvSpPr>
          <p:cNvPr id="4" name="Slide Number Placeholder 3"/>
          <p:cNvSpPr>
            <a:spLocks noGrp="1"/>
          </p:cNvSpPr>
          <p:nvPr>
            <p:ph type="sldNum" sz="quarter" idx="10"/>
          </p:nvPr>
        </p:nvSpPr>
        <p:spPr/>
        <p:txBody>
          <a:bodyPr/>
          <a:lstStyle/>
          <a:p>
            <a:fld id="{ACBC7EB6-7C08-E846-8CD3-D84028735B7A}" type="slidenum">
              <a:rPr lang="en-US" smtClean="0"/>
              <a:t>26</a:t>
            </a:fld>
            <a:endParaRPr lang="en-US"/>
          </a:p>
        </p:txBody>
      </p:sp>
    </p:spTree>
    <p:extLst>
      <p:ext uri="{BB962C8B-B14F-4D97-AF65-F5344CB8AC3E}">
        <p14:creationId xmlns:p14="http://schemas.microsoft.com/office/powerpoint/2010/main" val="400140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Distancia al glaciar?</a:t>
            </a:r>
            <a:br>
              <a:rPr lang="es-ES" dirty="0" smtClean="0"/>
            </a:br>
            <a:r>
              <a:rPr lang="es-ES" dirty="0" smtClean="0"/>
              <a:t>Presencia / ausencia de otros parámetros  (paramos)?</a:t>
            </a:r>
            <a:br>
              <a:rPr lang="es-ES" dirty="0" smtClean="0"/>
            </a:br>
            <a:r>
              <a:rPr lang="es-ES" dirty="0" smtClean="0"/>
              <a:t>¿Duración de la estación seca?</a:t>
            </a:r>
            <a:br>
              <a:rPr lang="es-ES" dirty="0" smtClean="0"/>
            </a:br>
            <a:r>
              <a:rPr lang="es-ES" dirty="0" smtClean="0"/>
              <a:t>Relevancia del lado de la demanda (población y crecimiento económico)</a:t>
            </a:r>
            <a:endParaRPr lang="en-US" dirty="0"/>
          </a:p>
        </p:txBody>
      </p:sp>
      <p:sp>
        <p:nvSpPr>
          <p:cNvPr id="4" name="Slide Number Placeholder 3"/>
          <p:cNvSpPr>
            <a:spLocks noGrp="1"/>
          </p:cNvSpPr>
          <p:nvPr>
            <p:ph type="sldNum" sz="quarter" idx="10"/>
          </p:nvPr>
        </p:nvSpPr>
        <p:spPr/>
        <p:txBody>
          <a:bodyPr/>
          <a:lstStyle/>
          <a:p>
            <a:fld id="{ACBC7EB6-7C08-E846-8CD3-D84028735B7A}" type="slidenum">
              <a:rPr lang="en-US" smtClean="0"/>
              <a:t>36</a:t>
            </a:fld>
            <a:endParaRPr lang="en-US"/>
          </a:p>
        </p:txBody>
      </p:sp>
    </p:spTree>
    <p:extLst>
      <p:ext uri="{BB962C8B-B14F-4D97-AF65-F5344CB8AC3E}">
        <p14:creationId xmlns:p14="http://schemas.microsoft.com/office/powerpoint/2010/main" val="403279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 colaboración con la UNESCO también hemos comenzado a crear informe de política en varias áreas - es probable que escuchar más sobre esto durante hoy y mañana. hemos de ACCION hemos hecho esta relacionado con el cambio climático y los recursos hídricos</a:t>
            </a:r>
            <a:endParaRPr lang="en-US" dirty="0"/>
          </a:p>
        </p:txBody>
      </p:sp>
      <p:sp>
        <p:nvSpPr>
          <p:cNvPr id="4" name="Slide Number Placeholder 3"/>
          <p:cNvSpPr>
            <a:spLocks noGrp="1"/>
          </p:cNvSpPr>
          <p:nvPr>
            <p:ph type="sldNum" sz="quarter" idx="10"/>
          </p:nvPr>
        </p:nvSpPr>
        <p:spPr/>
        <p:txBody>
          <a:bodyPr/>
          <a:lstStyle/>
          <a:p>
            <a:fld id="{ACBC7EB6-7C08-E846-8CD3-D84028735B7A}" type="slidenum">
              <a:rPr lang="en-US" smtClean="0"/>
              <a:t>38</a:t>
            </a:fld>
            <a:endParaRPr lang="en-US"/>
          </a:p>
        </p:txBody>
      </p:sp>
    </p:spTree>
    <p:extLst>
      <p:ext uri="{BB962C8B-B14F-4D97-AF65-F5344CB8AC3E}">
        <p14:creationId xmlns:p14="http://schemas.microsoft.com/office/powerpoint/2010/main" val="945269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fld id="{F5B98E19-52E5-5B4B-9560-2C20B1556CC6}" type="slidenum">
              <a:rPr lang="en-US" sz="1200" b="0" u="none">
                <a:solidFill>
                  <a:schemeClr val="tx1"/>
                </a:solidFill>
              </a:rPr>
              <a:pPr eaLnBrk="1" hangingPunct="1"/>
              <a:t>39</a:t>
            </a:fld>
            <a:endParaRPr lang="en-US" sz="1200" b="0" u="none">
              <a:solidFill>
                <a:schemeClr val="tx1"/>
              </a:solidFill>
            </a:endParaRPr>
          </a:p>
        </p:txBody>
      </p:sp>
      <p:sp>
        <p:nvSpPr>
          <p:cNvPr id="98306" name="Rectangle 2"/>
          <p:cNvSpPr>
            <a:spLocks noGrp="1" noRot="1" noChangeAspect="1" noChangeArrowheads="1" noTextEdit="1"/>
          </p:cNvSpPr>
          <p:nvPr>
            <p:ph type="sldImg"/>
          </p:nvPr>
        </p:nvSpPr>
        <p:spPr>
          <a:xfrm>
            <a:off x="1144588" y="685800"/>
            <a:ext cx="4572000" cy="3429000"/>
          </a:xfrm>
          <a:ln/>
        </p:spPr>
      </p:sp>
      <p:sp>
        <p:nvSpPr>
          <p:cNvPr id="983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b="1" u="sng">
                <a:solidFill>
                  <a:srgbClr val="000066"/>
                </a:solidFill>
                <a:latin typeface="Arial" charset="0"/>
                <a:ea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fld id="{CA6D1A03-4F29-D146-BC52-2C0F57FB6E06}" type="slidenum">
              <a:rPr lang="en-US" sz="1200" b="0" u="none">
                <a:solidFill>
                  <a:schemeClr val="tx1"/>
                </a:solidFill>
              </a:rPr>
              <a:pPr algn="r" eaLnBrk="1" hangingPunct="1"/>
              <a:t>3</a:t>
            </a:fld>
            <a:endParaRPr lang="en-US" sz="1200" b="0" u="none">
              <a:solidFill>
                <a:schemeClr val="tx1"/>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0DAA690-EC67-0740-96DD-FC49949D9DC0}" type="slidenum">
              <a:rPr lang="en-US"/>
              <a:pPr>
                <a:defRPr/>
              </a:pPr>
              <a:t>4</a:t>
            </a:fld>
            <a:endParaRPr lang="en-US"/>
          </a:p>
        </p:txBody>
      </p:sp>
      <p:sp>
        <p:nvSpPr>
          <p:cNvPr id="40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fld id="{D0E6A365-BCB0-DE4A-987A-C7603FC611CD}" type="slidenum">
              <a:rPr lang="en-US" sz="1200">
                <a:solidFill>
                  <a:schemeClr val="tx1"/>
                </a:solidFill>
              </a:rPr>
              <a:pPr algn="r" eaLnBrk="1" hangingPunct="1"/>
              <a:t>4</a:t>
            </a:fld>
            <a:endParaRPr lang="en-US" sz="1200">
              <a:solidFill>
                <a:schemeClr val="tx1"/>
              </a:solidFill>
            </a:endParaRPr>
          </a:p>
        </p:txBody>
      </p:sp>
      <p:sp>
        <p:nvSpPr>
          <p:cNvPr id="40963" name="Rectangle 2"/>
          <p:cNvSpPr>
            <a:spLocks noGrp="1" noRot="1" noChangeAspect="1" noChangeArrowheads="1" noTextEdit="1"/>
          </p:cNvSpPr>
          <p:nvPr>
            <p:ph type="sldImg"/>
          </p:nvPr>
        </p:nvSpPr>
        <p:spPr>
          <a:ln/>
        </p:spPr>
      </p:sp>
      <p:sp>
        <p:nvSpPr>
          <p:cNvPr id="750596"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fld id="{F45BF5E2-4CFE-D84B-9DC0-35A3AC978B8B}" type="slidenum">
              <a:rPr lang="en-US" sz="1200" b="0" u="none">
                <a:solidFill>
                  <a:schemeClr val="tx1"/>
                </a:solidFill>
              </a:rPr>
              <a:pPr eaLnBrk="1" hangingPunct="1"/>
              <a:t>5</a:t>
            </a:fld>
            <a:endParaRPr lang="en-US" sz="1200" b="0" u="none">
              <a:solidFill>
                <a:schemeClr val="tx1"/>
              </a:solidFill>
            </a:endParaRPr>
          </a:p>
        </p:txBody>
      </p:sp>
      <p:sp>
        <p:nvSpPr>
          <p:cNvPr id="27650" name="Rectangle 2"/>
          <p:cNvSpPr>
            <a:spLocks noGrp="1" noRot="1" noChangeAspect="1" noChangeArrowheads="1" noTextEdit="1"/>
          </p:cNvSpPr>
          <p:nvPr>
            <p:ph type="sldImg"/>
          </p:nvPr>
        </p:nvSpPr>
        <p:spPr>
          <a:xfrm>
            <a:off x="1144588" y="685800"/>
            <a:ext cx="4572000" cy="3429000"/>
          </a:xfrm>
          <a:ln/>
        </p:spPr>
      </p:sp>
      <p:sp>
        <p:nvSpPr>
          <p:cNvPr id="2765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400"/>
              <a:t>Here is a more recent response to climate change.</a:t>
            </a:r>
          </a:p>
          <a:p>
            <a:pPr eaLnBrk="1" hangingPunct="1"/>
            <a:r>
              <a:rPr lang="en-US" sz="1400"/>
              <a:t>Explain:  in 22 years the glacier melted back enough to expose a 10-acre lake by last year (_____ feet/year) [~schoolyard size].</a:t>
            </a:r>
          </a:p>
          <a:p>
            <a:pPr eaLnBrk="1" hangingPunct="1"/>
            <a:r>
              <a:rPr lang="en-US" sz="1400"/>
              <a:t>  These two images were on page 1 of the NY Times last month.</a:t>
            </a:r>
          </a:p>
          <a:p>
            <a:pPr eaLnBrk="1" hangingPunct="1"/>
            <a:endParaRPr lang="en-US" sz="1400"/>
          </a:p>
          <a:p>
            <a:pPr eaLnBrk="1" hangingPunct="1"/>
            <a:r>
              <a:rPr lang="en-US" sz="1400"/>
              <a:t>This too is an illustration that the climate has changed – but we don</a:t>
            </a:r>
            <a:r>
              <a:rPr lang="ja-JP" altLang="en-US" sz="1400"/>
              <a:t>’</a:t>
            </a:r>
            <a:r>
              <a:rPr lang="en-US" altLang="ja-JP" sz="1400"/>
              <a:t>t think that the change has been entirely natural.</a:t>
            </a:r>
          </a:p>
          <a:p>
            <a:pPr eaLnBrk="1" hangingPunct="1"/>
            <a:endParaRPr 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fld id="{C7E86719-FB3F-364D-AC40-F62265AC244F}" type="slidenum">
              <a:rPr lang="en-US" sz="1200" b="0" u="none">
                <a:solidFill>
                  <a:schemeClr val="tx1"/>
                </a:solidFill>
              </a:rPr>
              <a:pPr eaLnBrk="1" hangingPunct="1"/>
              <a:t>6</a:t>
            </a:fld>
            <a:endParaRPr lang="en-US" sz="1200" b="0" u="none">
              <a:solidFill>
                <a:schemeClr val="tx1"/>
              </a:solidFill>
            </a:endParaRPr>
          </a:p>
        </p:txBody>
      </p:sp>
      <p:sp>
        <p:nvSpPr>
          <p:cNvPr id="29698" name="Rectangle 2"/>
          <p:cNvSpPr>
            <a:spLocks noGrp="1" noRot="1" noChangeAspect="1" noChangeArrowheads="1" noTextEdit="1"/>
          </p:cNvSpPr>
          <p:nvPr>
            <p:ph type="sldImg"/>
          </p:nvPr>
        </p:nvSpPr>
        <p:spPr>
          <a:xfrm>
            <a:off x="1144588" y="685800"/>
            <a:ext cx="4572000" cy="3429000"/>
          </a:xfrm>
          <a:ln/>
        </p:spPr>
      </p:sp>
      <p:sp>
        <p:nvSpPr>
          <p:cNvPr id="2969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400"/>
              <a:t>Here is a more recent response to climate change.</a:t>
            </a:r>
          </a:p>
          <a:p>
            <a:pPr eaLnBrk="1" hangingPunct="1"/>
            <a:r>
              <a:rPr lang="en-US" sz="1400"/>
              <a:t>Explain:  in 22 years the glacier melted back enough to expose a 10-acre lake by last year (_____ feet/year) [~schoolyard size].</a:t>
            </a:r>
          </a:p>
          <a:p>
            <a:pPr eaLnBrk="1" hangingPunct="1"/>
            <a:r>
              <a:rPr lang="en-US" sz="1400"/>
              <a:t>  These two images were on page 1 of the NY Times last month.</a:t>
            </a:r>
          </a:p>
          <a:p>
            <a:pPr eaLnBrk="1" hangingPunct="1"/>
            <a:endParaRPr lang="en-US" sz="1400"/>
          </a:p>
          <a:p>
            <a:pPr eaLnBrk="1" hangingPunct="1"/>
            <a:r>
              <a:rPr lang="en-US" sz="1400"/>
              <a:t>This too is an illustration that the climate has changed – but we don</a:t>
            </a:r>
            <a:r>
              <a:rPr lang="ja-JP" altLang="en-US" sz="1400"/>
              <a:t>’</a:t>
            </a:r>
            <a:r>
              <a:rPr lang="en-US" altLang="ja-JP" sz="1400"/>
              <a:t>t think that the change has been entirely natural.</a:t>
            </a:r>
          </a:p>
          <a:p>
            <a:pPr eaLnBrk="1" hangingPunct="1"/>
            <a:endParaRPr lang="en-US"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DB1BF4E1-E913-CB46-99AB-19EC0A791366}" type="slidenum">
              <a:rPr lang="en-US" sz="1200"/>
              <a:pPr eaLnBrk="1" hangingPunct="1"/>
              <a:t>9</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C13CF0B-EEA6-1E4B-AA41-065852790C42}" type="slidenum">
              <a:rPr lang="en-US" sz="1200"/>
              <a:pPr eaLnBrk="1" hangingPunct="1"/>
              <a:t>10</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el aspecto más alarmante de esta cifra es que los valores se vuelven cada vez más negativa. Esto significa que los glaciares no están retrocediendo a un ritmo constante, pero que el retiro se está acelerando</a:t>
            </a:r>
            <a:endParaRPr lang="en-US" dirty="0"/>
          </a:p>
        </p:txBody>
      </p:sp>
      <p:sp>
        <p:nvSpPr>
          <p:cNvPr id="4" name="Slide Number Placeholder 3"/>
          <p:cNvSpPr>
            <a:spLocks noGrp="1"/>
          </p:cNvSpPr>
          <p:nvPr>
            <p:ph type="sldNum" sz="quarter" idx="10"/>
          </p:nvPr>
        </p:nvSpPr>
        <p:spPr/>
        <p:txBody>
          <a:bodyPr/>
          <a:lstStyle/>
          <a:p>
            <a:fld id="{ACBC7EB6-7C08-E846-8CD3-D84028735B7A}" type="slidenum">
              <a:rPr lang="en-US" smtClean="0"/>
              <a:t>12</a:t>
            </a:fld>
            <a:endParaRPr lang="en-US"/>
          </a:p>
        </p:txBody>
      </p:sp>
    </p:spTree>
    <p:extLst>
      <p:ext uri="{BB962C8B-B14F-4D97-AF65-F5344CB8AC3E}">
        <p14:creationId xmlns:p14="http://schemas.microsoft.com/office/powerpoint/2010/main" val="663070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48A12D-B9EC-EA42-9277-3D1DDC762F47}"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198833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8A12D-B9EC-EA42-9277-3D1DDC762F47}"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409375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8A12D-B9EC-EA42-9277-3D1DDC762F47}"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417256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8A12D-B9EC-EA42-9277-3D1DDC762F47}"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58222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8A12D-B9EC-EA42-9277-3D1DDC762F47}" type="datetimeFigureOut">
              <a:rPr lang="en-US" smtClean="0"/>
              <a:t>4/10/20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410141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48A12D-B9EC-EA42-9277-3D1DDC762F47}"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272223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48A12D-B9EC-EA42-9277-3D1DDC762F47}" type="datetimeFigureOut">
              <a:rPr lang="en-US" smtClean="0"/>
              <a:t>4/10/20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33422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48A12D-B9EC-EA42-9277-3D1DDC762F47}" type="datetimeFigureOut">
              <a:rPr lang="en-US" smtClean="0"/>
              <a:t>4/10/20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416836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8A12D-B9EC-EA42-9277-3D1DDC762F47}" type="datetimeFigureOut">
              <a:rPr lang="en-US" smtClean="0"/>
              <a:t>4/10/20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16135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8A12D-B9EC-EA42-9277-3D1DDC762F47}"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4024630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8A12D-B9EC-EA42-9277-3D1DDC762F47}" type="datetimeFigureOut">
              <a:rPr lang="en-US" smtClean="0"/>
              <a:t>4/10/20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52737-38AE-4643-A307-82576DEFE378}" type="slidenum">
              <a:rPr lang="en-US" smtClean="0"/>
              <a:t>‹#›</a:t>
            </a:fld>
            <a:endParaRPr lang="en-US"/>
          </a:p>
        </p:txBody>
      </p:sp>
    </p:spTree>
    <p:extLst>
      <p:ext uri="{BB962C8B-B14F-4D97-AF65-F5344CB8AC3E}">
        <p14:creationId xmlns:p14="http://schemas.microsoft.com/office/powerpoint/2010/main" val="20591603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8A12D-B9EC-EA42-9277-3D1DDC762F47}" type="datetimeFigureOut">
              <a:rPr lang="en-US" smtClean="0"/>
              <a:t>4/10/20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52737-38AE-4643-A307-82576DEFE378}" type="slidenum">
              <a:rPr lang="en-US" smtClean="0"/>
              <a:t>‹#›</a:t>
            </a:fld>
            <a:endParaRPr lang="en-US"/>
          </a:p>
        </p:txBody>
      </p:sp>
    </p:spTree>
    <p:extLst>
      <p:ext uri="{BB962C8B-B14F-4D97-AF65-F5344CB8AC3E}">
        <p14:creationId xmlns:p14="http://schemas.microsoft.com/office/powerpoint/2010/main" val="2054781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jpg"/><Relationship Id="rId6" Type="http://schemas.openxmlformats.org/officeDocument/2006/relationships/image" Target="../media/image55.png"/><Relationship Id="rId7" Type="http://schemas.openxmlformats.org/officeDocument/2006/relationships/hyperlink" Target="http://www.atmos.albany.edu/facstaff/mathias/pubs/pubs.html"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17"/>
          <p:cNvSpPr>
            <a:spLocks noChangeArrowheads="1"/>
          </p:cNvSpPr>
          <p:nvPr/>
        </p:nvSpPr>
        <p:spPr bwMode="auto">
          <a:xfrm>
            <a:off x="2451100" y="341206"/>
            <a:ext cx="6692900" cy="830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defTabSz="915988"/>
            <a:r>
              <a:rPr lang="es-ES_tradnl" sz="2400" b="1" dirty="0" smtClean="0">
                <a:solidFill>
                  <a:srgbClr val="0099CC"/>
                </a:solidFill>
                <a:latin typeface="Arial"/>
                <a:cs typeface="Arial"/>
              </a:rPr>
              <a:t>Impactos del Cambio Climático en la </a:t>
            </a:r>
            <a:r>
              <a:rPr lang="es-ES_tradnl" sz="2400" b="1" dirty="0" err="1" smtClean="0">
                <a:solidFill>
                  <a:srgbClr val="0099CC"/>
                </a:solidFill>
                <a:latin typeface="Arial"/>
                <a:cs typeface="Arial"/>
              </a:rPr>
              <a:t>Criósfera</a:t>
            </a:r>
            <a:r>
              <a:rPr lang="es-ES_tradnl" sz="2400" b="1" dirty="0" smtClean="0">
                <a:solidFill>
                  <a:srgbClr val="0099CC"/>
                </a:solidFill>
                <a:latin typeface="Arial"/>
                <a:cs typeface="Arial"/>
              </a:rPr>
              <a:t> de los Andes Tropicales</a:t>
            </a:r>
            <a:endParaRPr lang="es-ES_tradnl" sz="2400" b="1" u="none" dirty="0">
              <a:solidFill>
                <a:srgbClr val="0099CC"/>
              </a:solidFill>
              <a:latin typeface="Arial"/>
              <a:cs typeface="Arial"/>
            </a:endParaRPr>
          </a:p>
        </p:txBody>
      </p:sp>
      <p:pic>
        <p:nvPicPr>
          <p:cNvPr id="4119" name="Picture 23" descr="ACC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1784653" cy="192725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142725" y="3025140"/>
            <a:ext cx="2013664" cy="1546860"/>
          </a:xfrm>
          <a:prstGeom prst="rect">
            <a:avLst/>
          </a:prstGeom>
        </p:spPr>
      </p:pic>
      <p:sp>
        <p:nvSpPr>
          <p:cNvPr id="2" name="TextBox 1"/>
          <p:cNvSpPr txBox="1"/>
          <p:nvPr/>
        </p:nvSpPr>
        <p:spPr>
          <a:xfrm>
            <a:off x="2451100" y="1689100"/>
            <a:ext cx="6527800" cy="923330"/>
          </a:xfrm>
          <a:prstGeom prst="rect">
            <a:avLst/>
          </a:prstGeom>
          <a:noFill/>
        </p:spPr>
        <p:txBody>
          <a:bodyPr wrap="square" rtlCol="0">
            <a:spAutoFit/>
          </a:bodyPr>
          <a:lstStyle/>
          <a:p>
            <a:pPr algn="ctr"/>
            <a:r>
              <a:rPr lang="en-US" dirty="0" smtClean="0">
                <a:latin typeface="Arial"/>
                <a:cs typeface="Arial"/>
              </a:rPr>
              <a:t>Mathias Vuille</a:t>
            </a:r>
            <a:r>
              <a:rPr lang="en-US" baseline="30000" dirty="0" smtClean="0">
                <a:latin typeface="Arial"/>
                <a:cs typeface="Arial"/>
              </a:rPr>
              <a:t>1</a:t>
            </a:r>
            <a:r>
              <a:rPr lang="en-US" dirty="0" smtClean="0">
                <a:latin typeface="Arial"/>
                <a:cs typeface="Arial"/>
              </a:rPr>
              <a:t>, Christian Yarleque</a:t>
            </a:r>
            <a:r>
              <a:rPr lang="en-US" baseline="30000" dirty="0" smtClean="0">
                <a:latin typeface="Arial"/>
                <a:cs typeface="Arial"/>
              </a:rPr>
              <a:t>1,2</a:t>
            </a:r>
            <a:r>
              <a:rPr lang="en-US" dirty="0" smtClean="0">
                <a:latin typeface="Arial"/>
                <a:cs typeface="Arial"/>
              </a:rPr>
              <a:t>, Oscar Chimborazo</a:t>
            </a:r>
            <a:r>
              <a:rPr lang="en-US" baseline="30000" dirty="0" smtClean="0">
                <a:latin typeface="Arial"/>
                <a:cs typeface="Arial"/>
              </a:rPr>
              <a:t>1</a:t>
            </a:r>
            <a:r>
              <a:rPr lang="en-US" dirty="0" smtClean="0">
                <a:latin typeface="Arial"/>
                <a:cs typeface="Arial"/>
              </a:rPr>
              <a:t>, Doug Hardy</a:t>
            </a:r>
            <a:r>
              <a:rPr lang="en-US" baseline="30000" dirty="0" smtClean="0">
                <a:latin typeface="Arial"/>
                <a:cs typeface="Arial"/>
              </a:rPr>
              <a:t>3</a:t>
            </a:r>
            <a:r>
              <a:rPr lang="en-US" dirty="0" smtClean="0">
                <a:latin typeface="Arial"/>
                <a:cs typeface="Arial"/>
              </a:rPr>
              <a:t>, Antoine Rabatel</a:t>
            </a:r>
            <a:r>
              <a:rPr lang="en-US" baseline="30000" dirty="0" smtClean="0">
                <a:latin typeface="Arial"/>
                <a:cs typeface="Arial"/>
              </a:rPr>
              <a:t>4</a:t>
            </a:r>
            <a:r>
              <a:rPr lang="en-US" dirty="0" smtClean="0">
                <a:latin typeface="Arial"/>
                <a:cs typeface="Arial"/>
              </a:rPr>
              <a:t>, Christian Huggel</a:t>
            </a:r>
            <a:r>
              <a:rPr lang="en-US" baseline="30000" dirty="0" smtClean="0">
                <a:latin typeface="Arial"/>
                <a:cs typeface="Arial"/>
              </a:rPr>
              <a:t>5</a:t>
            </a:r>
            <a:r>
              <a:rPr lang="en-US" dirty="0" smtClean="0">
                <a:latin typeface="Arial"/>
                <a:cs typeface="Arial"/>
              </a:rPr>
              <a:t>, Mark Carey</a:t>
            </a:r>
            <a:r>
              <a:rPr lang="en-US" baseline="30000" dirty="0" smtClean="0">
                <a:latin typeface="Arial"/>
                <a:cs typeface="Arial"/>
              </a:rPr>
              <a:t>6</a:t>
            </a:r>
            <a:r>
              <a:rPr lang="en-US" dirty="0" smtClean="0">
                <a:latin typeface="Arial"/>
                <a:cs typeface="Arial"/>
              </a:rPr>
              <a:t> &amp; </a:t>
            </a:r>
            <a:r>
              <a:rPr lang="en-US" dirty="0" err="1" smtClean="0">
                <a:latin typeface="Arial"/>
                <a:cs typeface="Arial"/>
              </a:rPr>
              <a:t>Wouter</a:t>
            </a:r>
            <a:r>
              <a:rPr lang="en-US" dirty="0" smtClean="0">
                <a:latin typeface="Arial"/>
                <a:cs typeface="Arial"/>
              </a:rPr>
              <a:t> Buytaert</a:t>
            </a:r>
            <a:r>
              <a:rPr lang="en-US" baseline="30000" dirty="0" smtClean="0">
                <a:latin typeface="Arial"/>
                <a:cs typeface="Arial"/>
              </a:rPr>
              <a:t>7</a:t>
            </a:r>
            <a:endParaRPr lang="en-US" baseline="30000" dirty="0">
              <a:latin typeface="Arial"/>
              <a:cs typeface="Arial"/>
            </a:endParaRPr>
          </a:p>
        </p:txBody>
      </p:sp>
      <p:pic>
        <p:nvPicPr>
          <p:cNvPr id="15" name="Picture 4" descr="SUB-ICE-1-superJumb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9144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descr="nsf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3525" y="2001872"/>
            <a:ext cx="1157575" cy="1165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Line 13"/>
          <p:cNvSpPr>
            <a:spLocks noChangeShapeType="1"/>
          </p:cNvSpPr>
          <p:nvPr/>
        </p:nvSpPr>
        <p:spPr bwMode="auto">
          <a:xfrm>
            <a:off x="2451100" y="0"/>
            <a:ext cx="0" cy="45720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91410" tIns="45705" rIns="91410" bIns="45705" anchor="ctr"/>
          <a:lstStyle/>
          <a:p>
            <a:endParaRPr lang="en-US">
              <a:latin typeface="Baskerville Old Face"/>
              <a:cs typeface="Baskerville Old Face"/>
            </a:endParaRPr>
          </a:p>
        </p:txBody>
      </p:sp>
      <p:pic>
        <p:nvPicPr>
          <p:cNvPr id="19"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054502"/>
            <a:ext cx="1107925" cy="1112561"/>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2597453" y="2832076"/>
            <a:ext cx="6546548" cy="1384995"/>
          </a:xfrm>
          <a:prstGeom prst="rect">
            <a:avLst/>
          </a:prstGeom>
        </p:spPr>
        <p:txBody>
          <a:bodyPr wrap="square">
            <a:spAutoFit/>
          </a:bodyPr>
          <a:lstStyle/>
          <a:p>
            <a:r>
              <a:rPr lang="en-GB" sz="1200" baseline="30000" dirty="0">
                <a:latin typeface="Arial"/>
                <a:cs typeface="Arial"/>
              </a:rPr>
              <a:t>1 </a:t>
            </a:r>
            <a:r>
              <a:rPr lang="en-GB" sz="1200" dirty="0">
                <a:latin typeface="Arial"/>
                <a:cs typeface="Arial"/>
              </a:rPr>
              <a:t>Dept. of Atmospheric &amp; Environmental Sciences, Univ. at Albany, </a:t>
            </a:r>
            <a:r>
              <a:rPr lang="en-GB" sz="1200" dirty="0" smtClean="0">
                <a:latin typeface="Arial"/>
                <a:cs typeface="Arial"/>
              </a:rPr>
              <a:t>SUNY, </a:t>
            </a:r>
            <a:r>
              <a:rPr lang="en-GB" sz="1200" dirty="0">
                <a:latin typeface="Arial"/>
                <a:cs typeface="Arial"/>
              </a:rPr>
              <a:t>Albany, </a:t>
            </a:r>
            <a:r>
              <a:rPr lang="en-GB" sz="1200" dirty="0" smtClean="0">
                <a:latin typeface="Arial"/>
                <a:cs typeface="Arial"/>
              </a:rPr>
              <a:t>USA</a:t>
            </a:r>
          </a:p>
          <a:p>
            <a:r>
              <a:rPr lang="en-GB" sz="1200" baseline="30000" dirty="0" smtClean="0">
                <a:latin typeface="Arial"/>
                <a:cs typeface="Arial"/>
              </a:rPr>
              <a:t>2 </a:t>
            </a:r>
            <a:r>
              <a:rPr lang="en-GB" sz="1200" dirty="0" smtClean="0">
                <a:latin typeface="Arial"/>
                <a:cs typeface="Arial"/>
              </a:rPr>
              <a:t>Peruvian Institute of Geophysics, Lima, Peru</a:t>
            </a:r>
            <a:endParaRPr lang="en-US" sz="1200" dirty="0">
              <a:latin typeface="Arial"/>
              <a:cs typeface="Arial"/>
            </a:endParaRPr>
          </a:p>
          <a:p>
            <a:r>
              <a:rPr lang="en-GB" sz="1200" baseline="30000" dirty="0" smtClean="0">
                <a:latin typeface="Arial"/>
                <a:cs typeface="Arial"/>
              </a:rPr>
              <a:t>3 </a:t>
            </a:r>
            <a:r>
              <a:rPr lang="en-GB" sz="1200" dirty="0">
                <a:latin typeface="Arial"/>
                <a:cs typeface="Arial"/>
              </a:rPr>
              <a:t>Dept. of Geosciences, University of Massachusetts, Amherst, </a:t>
            </a:r>
            <a:r>
              <a:rPr lang="en-GB" sz="1200" dirty="0" smtClean="0">
                <a:latin typeface="Arial"/>
                <a:cs typeface="Arial"/>
              </a:rPr>
              <a:t>USA</a:t>
            </a:r>
          </a:p>
          <a:p>
            <a:r>
              <a:rPr lang="en-US" sz="1200" baseline="30000" dirty="0">
                <a:latin typeface="Arial"/>
                <a:cs typeface="Arial"/>
              </a:rPr>
              <a:t>4</a:t>
            </a:r>
            <a:r>
              <a:rPr lang="en-US" sz="1200" dirty="0">
                <a:latin typeface="Arial"/>
                <a:cs typeface="Arial"/>
              </a:rPr>
              <a:t> Univ. Grenoble </a:t>
            </a:r>
            <a:r>
              <a:rPr lang="en-US" sz="1200" dirty="0" err="1">
                <a:latin typeface="Arial"/>
                <a:cs typeface="Arial"/>
              </a:rPr>
              <a:t>Alpes</a:t>
            </a:r>
            <a:r>
              <a:rPr lang="en-US" sz="1200" dirty="0">
                <a:latin typeface="Arial"/>
                <a:cs typeface="Arial"/>
              </a:rPr>
              <a:t>, </a:t>
            </a:r>
            <a:r>
              <a:rPr lang="en-US" sz="1200" dirty="0" err="1">
                <a:latin typeface="Arial"/>
                <a:cs typeface="Arial"/>
              </a:rPr>
              <a:t>Institut</a:t>
            </a:r>
            <a:r>
              <a:rPr lang="en-US" sz="1200" dirty="0">
                <a:latin typeface="Arial"/>
                <a:cs typeface="Arial"/>
              </a:rPr>
              <a:t> des </a:t>
            </a:r>
            <a:r>
              <a:rPr lang="en-US" sz="1200" dirty="0" err="1">
                <a:latin typeface="Arial"/>
                <a:cs typeface="Arial"/>
              </a:rPr>
              <a:t>Géosciences</a:t>
            </a:r>
            <a:r>
              <a:rPr lang="en-US" sz="1200" dirty="0">
                <a:latin typeface="Arial"/>
                <a:cs typeface="Arial"/>
              </a:rPr>
              <a:t> de </a:t>
            </a:r>
            <a:r>
              <a:rPr lang="en-US" sz="1200" dirty="0" err="1">
                <a:latin typeface="Arial"/>
                <a:cs typeface="Arial"/>
              </a:rPr>
              <a:t>l’Environnement</a:t>
            </a:r>
            <a:r>
              <a:rPr lang="en-US" sz="1200" dirty="0">
                <a:latin typeface="Arial"/>
                <a:cs typeface="Arial"/>
              </a:rPr>
              <a:t> (IGE), Grenoble, France</a:t>
            </a:r>
          </a:p>
          <a:p>
            <a:r>
              <a:rPr lang="en-GB" sz="1200" baseline="30000" dirty="0">
                <a:latin typeface="Arial"/>
                <a:cs typeface="Arial"/>
              </a:rPr>
              <a:t>5 </a:t>
            </a:r>
            <a:r>
              <a:rPr lang="en-GB" sz="1200" dirty="0">
                <a:latin typeface="Arial"/>
                <a:cs typeface="Arial"/>
              </a:rPr>
              <a:t>Dept. of Geography, University of Zurich, Zurich, Switzerland</a:t>
            </a:r>
            <a:endParaRPr lang="en-US" sz="1200" dirty="0">
              <a:latin typeface="Arial"/>
              <a:cs typeface="Arial"/>
            </a:endParaRPr>
          </a:p>
          <a:p>
            <a:r>
              <a:rPr lang="en-US" sz="1200" baseline="30000" dirty="0">
                <a:latin typeface="Arial"/>
                <a:cs typeface="Arial"/>
              </a:rPr>
              <a:t>6</a:t>
            </a:r>
            <a:r>
              <a:rPr lang="en-US" sz="1200" dirty="0">
                <a:latin typeface="Arial"/>
                <a:cs typeface="Arial"/>
              </a:rPr>
              <a:t> Robert D. Clark Honors College, University of Oregon, Eugene, OR, USA</a:t>
            </a:r>
          </a:p>
          <a:p>
            <a:r>
              <a:rPr lang="en-GB" sz="1200" baseline="30000" dirty="0" smtClean="0">
                <a:latin typeface="Arial"/>
                <a:cs typeface="Arial"/>
              </a:rPr>
              <a:t>7 </a:t>
            </a:r>
            <a:r>
              <a:rPr lang="en-GB" sz="1200" dirty="0">
                <a:latin typeface="Arial"/>
                <a:cs typeface="Arial"/>
              </a:rPr>
              <a:t>Dept. of Civil &amp; Environmental Engineering, Imperial College London, London, U.K</a:t>
            </a:r>
            <a:r>
              <a:rPr lang="en-GB" sz="1200" dirty="0" smtClean="0">
                <a:latin typeface="Arial"/>
                <a:cs typeface="Arial"/>
              </a:rPr>
              <a:t>.</a:t>
            </a:r>
            <a:endParaRPr lang="en-US" sz="1200" dirty="0">
              <a:latin typeface="Arial"/>
              <a:cs typeface="Arial"/>
            </a:endParaRPr>
          </a:p>
        </p:txBody>
      </p:sp>
    </p:spTree>
    <p:extLst>
      <p:ext uri="{BB962C8B-B14F-4D97-AF65-F5344CB8AC3E}">
        <p14:creationId xmlns:p14="http://schemas.microsoft.com/office/powerpoint/2010/main" val="3477486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20091104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11718925" cy="808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Text Box 3"/>
          <p:cNvSpPr txBox="1">
            <a:spLocks noChangeArrowheads="1"/>
          </p:cNvSpPr>
          <p:nvPr/>
        </p:nvSpPr>
        <p:spPr bwMode="auto">
          <a:xfrm>
            <a:off x="7467600" y="457200"/>
            <a:ext cx="13144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4000"/>
              <a:t>2009</a:t>
            </a:r>
          </a:p>
        </p:txBody>
      </p:sp>
      <p:sp>
        <p:nvSpPr>
          <p:cNvPr id="2" name="TextBox 1"/>
          <p:cNvSpPr txBox="1"/>
          <p:nvPr/>
        </p:nvSpPr>
        <p:spPr>
          <a:xfrm>
            <a:off x="7098811" y="6488668"/>
            <a:ext cx="2045189" cy="369332"/>
          </a:xfrm>
          <a:prstGeom prst="rect">
            <a:avLst/>
          </a:prstGeom>
          <a:noFill/>
        </p:spPr>
        <p:txBody>
          <a:bodyPr wrap="none" rtlCol="0">
            <a:spAutoFit/>
          </a:bodyPr>
          <a:lstStyle/>
          <a:p>
            <a:r>
              <a:rPr lang="en-US" dirty="0" smtClean="0">
                <a:solidFill>
                  <a:schemeClr val="bg1"/>
                </a:solidFill>
                <a:latin typeface="Arial"/>
                <a:cs typeface="Arial"/>
              </a:rPr>
              <a:t>Photo: B. </a:t>
            </a:r>
            <a:r>
              <a:rPr lang="en-US" dirty="0" err="1" smtClean="0">
                <a:solidFill>
                  <a:schemeClr val="bg1"/>
                </a:solidFill>
                <a:latin typeface="Arial"/>
                <a:cs typeface="Arial"/>
              </a:rPr>
              <a:t>Francou</a:t>
            </a:r>
            <a:endParaRPr lang="en-US" dirty="0">
              <a:solidFill>
                <a:schemeClr val="bg1"/>
              </a:solidFill>
              <a:latin typeface="Arial"/>
              <a:cs typeface="Arial"/>
            </a:endParaRPr>
          </a:p>
        </p:txBody>
      </p:sp>
    </p:spTree>
    <p:extLst>
      <p:ext uri="{BB962C8B-B14F-4D97-AF65-F5344CB8AC3E}">
        <p14:creationId xmlns:p14="http://schemas.microsoft.com/office/powerpoint/2010/main" val="4060332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8888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038" y="-25505"/>
            <a:ext cx="8888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 name="Picture 8" descr="Rabatel_et_al_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81355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6" name="Rectangle 10"/>
          <p:cNvSpPr>
            <a:spLocks noChangeArrowheads="1"/>
          </p:cNvSpPr>
          <p:nvPr/>
        </p:nvSpPr>
        <p:spPr bwMode="auto">
          <a:xfrm>
            <a:off x="728242" y="152400"/>
            <a:ext cx="7659458" cy="830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0" tIns="45705" rIns="91410" bIns="45705">
            <a:spAutoFit/>
          </a:bodyPr>
          <a:lstStyle/>
          <a:p>
            <a:pPr algn="ctr" defTabSz="915988"/>
            <a:r>
              <a:rPr lang="en-GB" sz="2400" b="1" u="none" dirty="0" smtClean="0">
                <a:solidFill>
                  <a:srgbClr val="0099CC"/>
                </a:solidFill>
                <a:latin typeface="Arial"/>
                <a:cs typeface="Arial"/>
              </a:rPr>
              <a:t>Length change and surface area loss of 10 glaciers</a:t>
            </a:r>
          </a:p>
          <a:p>
            <a:pPr algn="ctr" defTabSz="915988"/>
            <a:r>
              <a:rPr lang="en-GB" sz="2400" b="1" u="none" dirty="0" smtClean="0">
                <a:solidFill>
                  <a:srgbClr val="0099CC"/>
                </a:solidFill>
                <a:latin typeface="Arial"/>
                <a:cs typeface="Arial"/>
              </a:rPr>
              <a:t> in Ecuador, Peru and Bolivia</a:t>
            </a:r>
            <a:endParaRPr lang="en-GB" sz="2400" b="1" u="none" dirty="0">
              <a:solidFill>
                <a:srgbClr val="0099CC"/>
              </a:solidFill>
              <a:latin typeface="Arial"/>
              <a:cs typeface="Arial"/>
            </a:endParaRPr>
          </a:p>
        </p:txBody>
      </p:sp>
      <p:sp>
        <p:nvSpPr>
          <p:cNvPr id="7177" name="Text Box 5"/>
          <p:cNvSpPr txBox="1">
            <a:spLocks noChangeArrowheads="1"/>
          </p:cNvSpPr>
          <p:nvPr/>
        </p:nvSpPr>
        <p:spPr bwMode="auto">
          <a:xfrm>
            <a:off x="5943600" y="6477000"/>
            <a:ext cx="3048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err="1">
                <a:solidFill>
                  <a:schemeClr val="tx1"/>
                </a:solidFill>
                <a:latin typeface="Times New Roman" charset="0"/>
              </a:rPr>
              <a:t>Rabatel</a:t>
            </a:r>
            <a:r>
              <a:rPr lang="en-US" sz="1400" b="0" u="none" dirty="0">
                <a:solidFill>
                  <a:schemeClr val="tx1"/>
                </a:solidFill>
                <a:latin typeface="Times New Roman" charset="0"/>
              </a:rPr>
              <a:t> et al., </a:t>
            </a:r>
            <a:r>
              <a:rPr lang="en-US" sz="1400" b="0" i="1" u="none" dirty="0">
                <a:solidFill>
                  <a:schemeClr val="tx1"/>
                </a:solidFill>
                <a:latin typeface="Times New Roman" charset="0"/>
              </a:rPr>
              <a:t>The Cryosphere</a:t>
            </a:r>
            <a:r>
              <a:rPr lang="en-US" sz="1400" b="0" u="none" dirty="0">
                <a:solidFill>
                  <a:schemeClr val="tx1"/>
                </a:solidFill>
                <a:latin typeface="Times New Roman" charset="0"/>
              </a:rPr>
              <a:t> [2013]</a:t>
            </a:r>
          </a:p>
        </p:txBody>
      </p:sp>
    </p:spTree>
    <p:extLst>
      <p:ext uri="{BB962C8B-B14F-4D97-AF65-F5344CB8AC3E}">
        <p14:creationId xmlns:p14="http://schemas.microsoft.com/office/powerpoint/2010/main" val="2599190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abatel_et_al_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51276"/>
            <a:ext cx="5616910" cy="5701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8" name="Text Box 5"/>
          <p:cNvSpPr txBox="1">
            <a:spLocks noChangeArrowheads="1"/>
          </p:cNvSpPr>
          <p:nvPr/>
        </p:nvSpPr>
        <p:spPr bwMode="auto">
          <a:xfrm>
            <a:off x="6510034" y="6477000"/>
            <a:ext cx="257206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200" b="0" u="none" dirty="0" err="1">
                <a:solidFill>
                  <a:schemeClr val="tx1"/>
                </a:solidFill>
                <a:latin typeface="Times New Roman" charset="0"/>
              </a:rPr>
              <a:t>Rabatel</a:t>
            </a:r>
            <a:r>
              <a:rPr lang="en-US" sz="1200" b="0" u="none" dirty="0">
                <a:solidFill>
                  <a:schemeClr val="tx1"/>
                </a:solidFill>
                <a:latin typeface="Times New Roman" charset="0"/>
              </a:rPr>
              <a:t> et al., </a:t>
            </a:r>
            <a:r>
              <a:rPr lang="en-US" sz="1200" b="0" i="1" u="none" dirty="0">
                <a:solidFill>
                  <a:schemeClr val="tx1"/>
                </a:solidFill>
                <a:latin typeface="Times New Roman" charset="0"/>
              </a:rPr>
              <a:t>The Cryosphere</a:t>
            </a:r>
            <a:r>
              <a:rPr lang="en-US" sz="1200" b="0" u="none" dirty="0">
                <a:solidFill>
                  <a:schemeClr val="tx1"/>
                </a:solidFill>
                <a:latin typeface="Times New Roman" charset="0"/>
              </a:rPr>
              <a:t> [2013]</a:t>
            </a:r>
          </a:p>
        </p:txBody>
      </p:sp>
      <p:sp>
        <p:nvSpPr>
          <p:cNvPr id="8199" name="Rectangle 10"/>
          <p:cNvSpPr>
            <a:spLocks noChangeArrowheads="1"/>
          </p:cNvSpPr>
          <p:nvPr/>
        </p:nvSpPr>
        <p:spPr bwMode="auto">
          <a:xfrm>
            <a:off x="2044400" y="152400"/>
            <a:ext cx="5162080" cy="461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0" tIns="45705" rIns="91410" bIns="45705">
            <a:spAutoFit/>
          </a:bodyPr>
          <a:lstStyle/>
          <a:p>
            <a:pPr algn="ctr" defTabSz="915988"/>
            <a:r>
              <a:rPr lang="es-ES" sz="2400" b="1" dirty="0">
                <a:solidFill>
                  <a:srgbClr val="0099CC"/>
                </a:solidFill>
                <a:latin typeface="Arial"/>
                <a:cs typeface="Arial"/>
              </a:rPr>
              <a:t>Pérdida media anual de superficie</a:t>
            </a:r>
            <a:endParaRPr lang="en-GB" sz="2400" b="1" u="none" dirty="0">
              <a:solidFill>
                <a:srgbClr val="0099CC"/>
              </a:solidFill>
              <a:latin typeface="Arial"/>
              <a:cs typeface="Arial"/>
            </a:endParaRPr>
          </a:p>
        </p:txBody>
      </p:sp>
    </p:spTree>
    <p:extLst>
      <p:ext uri="{BB962C8B-B14F-4D97-AF65-F5344CB8AC3E}">
        <p14:creationId xmlns:p14="http://schemas.microsoft.com/office/powerpoint/2010/main" val="902629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6386711" y="6477000"/>
            <a:ext cx="265124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200" b="0" u="none" dirty="0" err="1">
                <a:solidFill>
                  <a:schemeClr val="tx1"/>
                </a:solidFill>
                <a:latin typeface="Times New Roman" charset="0"/>
              </a:rPr>
              <a:t>Rabatel</a:t>
            </a:r>
            <a:r>
              <a:rPr lang="en-US" sz="1200" b="0" u="none" dirty="0">
                <a:solidFill>
                  <a:schemeClr val="tx1"/>
                </a:solidFill>
                <a:latin typeface="Times New Roman" charset="0"/>
              </a:rPr>
              <a:t> et al., </a:t>
            </a:r>
            <a:r>
              <a:rPr lang="en-US" sz="1200" b="0" i="1" u="none" dirty="0">
                <a:solidFill>
                  <a:schemeClr val="tx1"/>
                </a:solidFill>
                <a:latin typeface="Times New Roman" charset="0"/>
              </a:rPr>
              <a:t>The Cryosphere</a:t>
            </a:r>
            <a:r>
              <a:rPr lang="en-US" sz="1200" b="0" u="none" dirty="0">
                <a:solidFill>
                  <a:schemeClr val="tx1"/>
                </a:solidFill>
                <a:latin typeface="Times New Roman" charset="0"/>
              </a:rPr>
              <a:t> [2013]</a:t>
            </a:r>
          </a:p>
        </p:txBody>
      </p:sp>
      <p:sp>
        <p:nvSpPr>
          <p:cNvPr id="9222" name="Rectangle 10"/>
          <p:cNvSpPr>
            <a:spLocks noChangeArrowheads="1"/>
          </p:cNvSpPr>
          <p:nvPr/>
        </p:nvSpPr>
        <p:spPr bwMode="auto">
          <a:xfrm>
            <a:off x="3103930" y="275915"/>
            <a:ext cx="3571801" cy="461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0" tIns="45705" rIns="91410" bIns="45705">
            <a:spAutoFit/>
          </a:bodyPr>
          <a:lstStyle/>
          <a:p>
            <a:pPr algn="ctr" defTabSz="915988"/>
            <a:r>
              <a:rPr lang="es-ES" sz="2400" b="1" dirty="0" smtClean="0">
                <a:solidFill>
                  <a:srgbClr val="0099CC"/>
                </a:solidFill>
                <a:latin typeface="Arial"/>
                <a:cs typeface="Arial"/>
              </a:rPr>
              <a:t>Balance </a:t>
            </a:r>
            <a:r>
              <a:rPr lang="es-ES" sz="2400" b="1" dirty="0">
                <a:solidFill>
                  <a:srgbClr val="0099CC"/>
                </a:solidFill>
                <a:latin typeface="Arial"/>
                <a:cs typeface="Arial"/>
              </a:rPr>
              <a:t>de masa </a:t>
            </a:r>
            <a:r>
              <a:rPr lang="es-ES" sz="2400" b="1" dirty="0" smtClean="0">
                <a:solidFill>
                  <a:srgbClr val="0099CC"/>
                </a:solidFill>
                <a:latin typeface="Arial"/>
                <a:cs typeface="Arial"/>
              </a:rPr>
              <a:t>anual</a:t>
            </a:r>
            <a:endParaRPr lang="en-GB" sz="2400" b="1" u="none" dirty="0">
              <a:solidFill>
                <a:srgbClr val="0099CC"/>
              </a:solidFill>
              <a:latin typeface="Arial"/>
              <a:cs typeface="Arial"/>
            </a:endParaRPr>
          </a:p>
        </p:txBody>
      </p:sp>
      <p:pic>
        <p:nvPicPr>
          <p:cNvPr id="9223" name="Picture 1" descr="Rabatel_et_al_2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1935" y="796650"/>
            <a:ext cx="5830397" cy="568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274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52400"/>
            <a:ext cx="6304548" cy="6400800"/>
          </a:xfrm>
          <a:prstGeom prst="rect">
            <a:avLst/>
          </a:prstGeom>
        </p:spPr>
      </p:pic>
      <p:sp>
        <p:nvSpPr>
          <p:cNvPr id="3" name="Text Box 5"/>
          <p:cNvSpPr txBox="1">
            <a:spLocks noChangeArrowheads="1"/>
          </p:cNvSpPr>
          <p:nvPr/>
        </p:nvSpPr>
        <p:spPr bwMode="auto">
          <a:xfrm>
            <a:off x="5952068" y="6479117"/>
            <a:ext cx="31049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err="1" smtClean="0">
                <a:latin typeface="Times New Roman" charset="0"/>
              </a:rPr>
              <a:t>Dussaillant</a:t>
            </a:r>
            <a:r>
              <a:rPr lang="en-US" sz="1400" dirty="0" smtClean="0">
                <a:latin typeface="Times New Roman" charset="0"/>
              </a:rPr>
              <a:t> et al., </a:t>
            </a:r>
            <a:r>
              <a:rPr lang="en-US" sz="1400" i="1" dirty="0" smtClean="0">
                <a:latin typeface="Times New Roman" charset="0"/>
              </a:rPr>
              <a:t>Nature </a:t>
            </a:r>
            <a:r>
              <a:rPr lang="en-US" sz="1400" i="1" dirty="0" err="1" smtClean="0">
                <a:latin typeface="Times New Roman" charset="0"/>
              </a:rPr>
              <a:t>Geosci</a:t>
            </a:r>
            <a:r>
              <a:rPr lang="en-US" sz="1400" dirty="0" smtClean="0">
                <a:latin typeface="Times New Roman" charset="0"/>
              </a:rPr>
              <a:t>. [2019]</a:t>
            </a:r>
            <a:endParaRPr lang="en-US" sz="1400" dirty="0">
              <a:latin typeface="Times New Roman" charset="0"/>
            </a:endParaRPr>
          </a:p>
        </p:txBody>
      </p:sp>
      <p:sp>
        <p:nvSpPr>
          <p:cNvPr id="5" name="Rectangle 4"/>
          <p:cNvSpPr/>
          <p:nvPr/>
        </p:nvSpPr>
        <p:spPr>
          <a:xfrm>
            <a:off x="6553200" y="1828800"/>
            <a:ext cx="2438400" cy="2031325"/>
          </a:xfrm>
          <a:prstGeom prst="rect">
            <a:avLst/>
          </a:prstGeom>
        </p:spPr>
        <p:txBody>
          <a:bodyPr wrap="square">
            <a:spAutoFit/>
          </a:bodyPr>
          <a:lstStyle/>
          <a:p>
            <a:r>
              <a:rPr lang="en-US" dirty="0"/>
              <a:t>Histograms represent the </a:t>
            </a:r>
            <a:r>
              <a:rPr lang="en-US" dirty="0" err="1"/>
              <a:t>glacierized</a:t>
            </a:r>
            <a:r>
              <a:rPr lang="en-US" dirty="0"/>
              <a:t> area (grey bars) and the mean rate of elevation change (red bars) as a function</a:t>
            </a:r>
          </a:p>
          <a:p>
            <a:r>
              <a:rPr lang="en-US" dirty="0"/>
              <a:t>of latitude</a:t>
            </a:r>
          </a:p>
        </p:txBody>
      </p:sp>
      <p:sp>
        <p:nvSpPr>
          <p:cNvPr id="6" name="Rectangle 10"/>
          <p:cNvSpPr>
            <a:spLocks noChangeArrowheads="1"/>
          </p:cNvSpPr>
          <p:nvPr/>
        </p:nvSpPr>
        <p:spPr bwMode="auto">
          <a:xfrm>
            <a:off x="6553200" y="311048"/>
            <a:ext cx="2342924" cy="1200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defTabSz="915988"/>
            <a:r>
              <a:rPr lang="en-GB" sz="2400" b="1" dirty="0" smtClean="0">
                <a:solidFill>
                  <a:srgbClr val="0099CC"/>
                </a:solidFill>
                <a:latin typeface="Arial"/>
                <a:cs typeface="Arial"/>
              </a:rPr>
              <a:t>Andes-wide </a:t>
            </a:r>
            <a:r>
              <a:rPr lang="en-GB" sz="2400" b="1" u="none" dirty="0" smtClean="0">
                <a:solidFill>
                  <a:srgbClr val="0099CC"/>
                </a:solidFill>
                <a:latin typeface="Arial"/>
                <a:cs typeface="Arial"/>
              </a:rPr>
              <a:t>mass loss 2000-2018</a:t>
            </a:r>
            <a:endParaRPr lang="en-GB" sz="2400" b="1" u="none" dirty="0">
              <a:solidFill>
                <a:srgbClr val="0099CC"/>
              </a:solidFill>
              <a:latin typeface="Arial"/>
              <a:cs typeface="Arial"/>
            </a:endParaRPr>
          </a:p>
        </p:txBody>
      </p:sp>
    </p:spTree>
    <p:extLst>
      <p:ext uri="{BB962C8B-B14F-4D97-AF65-F5344CB8AC3E}">
        <p14:creationId xmlns:p14="http://schemas.microsoft.com/office/powerpoint/2010/main" val="3543897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nvSpPr>
        <p:spPr bwMode="auto">
          <a:xfrm>
            <a:off x="177800" y="284097"/>
            <a:ext cx="8847570" cy="96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0" tIns="45705" rIns="91410" bIns="45705" anchor="ctr"/>
          <a:lstStyle/>
          <a:p>
            <a:pPr algn="ctr" defTabSz="915988"/>
            <a:r>
              <a:rPr lang="en-US" sz="2400" b="1" u="none" dirty="0" smtClean="0">
                <a:solidFill>
                  <a:srgbClr val="0099CC"/>
                </a:solidFill>
                <a:latin typeface="Arial"/>
                <a:cs typeface="Arial"/>
              </a:rPr>
              <a:t>Temperature control on Andean</a:t>
            </a:r>
          </a:p>
          <a:p>
            <a:pPr algn="ctr" defTabSz="915988"/>
            <a:r>
              <a:rPr lang="en-US" sz="2400" b="1" u="none" dirty="0" smtClean="0">
                <a:solidFill>
                  <a:srgbClr val="0099CC"/>
                </a:solidFill>
                <a:latin typeface="Arial"/>
                <a:cs typeface="Arial"/>
              </a:rPr>
              <a:t>glacier mass balance </a:t>
            </a:r>
            <a:endParaRPr lang="en-US" sz="2400" b="1" u="none" dirty="0">
              <a:solidFill>
                <a:srgbClr val="6699FF"/>
              </a:solidFill>
              <a:latin typeface="Arial"/>
              <a:cs typeface="Arial"/>
            </a:endParaRPr>
          </a:p>
        </p:txBody>
      </p:sp>
      <p:pic>
        <p:nvPicPr>
          <p:cNvPr id="143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8" name="Text Box 4"/>
          <p:cNvSpPr txBox="1">
            <a:spLocks noChangeArrowheads="1"/>
          </p:cNvSpPr>
          <p:nvPr/>
        </p:nvSpPr>
        <p:spPr bwMode="auto">
          <a:xfrm>
            <a:off x="1371600" y="5029200"/>
            <a:ext cx="25225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u="none" dirty="0" err="1">
                <a:solidFill>
                  <a:schemeClr val="tx1"/>
                </a:solidFill>
              </a:rPr>
              <a:t>Chacaltaya</a:t>
            </a:r>
            <a:r>
              <a:rPr lang="en-US" u="none" dirty="0">
                <a:solidFill>
                  <a:schemeClr val="tx1"/>
                </a:solidFill>
              </a:rPr>
              <a:t>, Bolivia</a:t>
            </a:r>
          </a:p>
        </p:txBody>
      </p:sp>
      <p:sp>
        <p:nvSpPr>
          <p:cNvPr id="14349" name="Text Box 5"/>
          <p:cNvSpPr txBox="1">
            <a:spLocks noChangeArrowheads="1"/>
          </p:cNvSpPr>
          <p:nvPr/>
        </p:nvSpPr>
        <p:spPr bwMode="auto">
          <a:xfrm>
            <a:off x="5867400" y="5105400"/>
            <a:ext cx="242887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u="none" dirty="0" err="1">
                <a:solidFill>
                  <a:schemeClr val="tx1"/>
                </a:solidFill>
              </a:rPr>
              <a:t>Antizana</a:t>
            </a:r>
            <a:r>
              <a:rPr lang="en-US" u="none" dirty="0">
                <a:solidFill>
                  <a:schemeClr val="tx1"/>
                </a:solidFill>
              </a:rPr>
              <a:t>, Ecuador</a:t>
            </a:r>
          </a:p>
        </p:txBody>
      </p:sp>
      <p:sp>
        <p:nvSpPr>
          <p:cNvPr id="19463" name="Text Box 5"/>
          <p:cNvSpPr txBox="1">
            <a:spLocks noChangeArrowheads="1"/>
          </p:cNvSpPr>
          <p:nvPr/>
        </p:nvSpPr>
        <p:spPr bwMode="auto">
          <a:xfrm>
            <a:off x="6075010" y="6272774"/>
            <a:ext cx="29503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a:solidFill>
                  <a:schemeClr val="tx1"/>
                </a:solidFill>
                <a:latin typeface="Times New Roman" charset="0"/>
              </a:rPr>
              <a:t>Vuille et al., </a:t>
            </a:r>
            <a:r>
              <a:rPr lang="en-US" sz="1400" b="0" i="1" u="none" dirty="0">
                <a:solidFill>
                  <a:schemeClr val="tx1"/>
                </a:solidFill>
                <a:latin typeface="Times New Roman" charset="0"/>
              </a:rPr>
              <a:t>Earth Sci. Rev</a:t>
            </a:r>
            <a:r>
              <a:rPr lang="en-US" sz="1400" b="0" u="none" dirty="0">
                <a:solidFill>
                  <a:schemeClr val="tx1"/>
                </a:solidFill>
                <a:latin typeface="Times New Roman" charset="0"/>
              </a:rPr>
              <a:t>., [2008]</a:t>
            </a:r>
          </a:p>
        </p:txBody>
      </p:sp>
    </p:spTree>
    <p:extLst>
      <p:ext uri="{BB962C8B-B14F-4D97-AF65-F5344CB8AC3E}">
        <p14:creationId xmlns:p14="http://schemas.microsoft.com/office/powerpoint/2010/main" val="418879350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35519" y="1183696"/>
            <a:ext cx="4457303" cy="5213106"/>
          </a:xfrm>
          <a:prstGeom prst="rect">
            <a:avLst/>
          </a:prstGeom>
        </p:spPr>
      </p:pic>
      <p:sp>
        <p:nvSpPr>
          <p:cNvPr id="5" name="Rectangle 1"/>
          <p:cNvSpPr>
            <a:spLocks noChangeArrowheads="1"/>
          </p:cNvSpPr>
          <p:nvPr/>
        </p:nvSpPr>
        <p:spPr bwMode="auto">
          <a:xfrm>
            <a:off x="1136991" y="428759"/>
            <a:ext cx="6629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99CC"/>
                </a:solidFill>
                <a:latin typeface="Arial"/>
                <a:cs typeface="Arial"/>
              </a:rPr>
              <a:t>T</a:t>
            </a:r>
            <a:r>
              <a:rPr lang="en-US" sz="2400" b="1" u="none" dirty="0" smtClean="0">
                <a:solidFill>
                  <a:srgbClr val="0099CC"/>
                </a:solidFill>
                <a:latin typeface="Arial"/>
                <a:cs typeface="Arial"/>
              </a:rPr>
              <a:t>endencias de la </a:t>
            </a:r>
            <a:r>
              <a:rPr lang="en-US" sz="2400" b="1" u="none" dirty="0" err="1" smtClean="0">
                <a:solidFill>
                  <a:srgbClr val="0099CC"/>
                </a:solidFill>
                <a:latin typeface="Arial"/>
                <a:cs typeface="Arial"/>
              </a:rPr>
              <a:t>temperatura</a:t>
            </a:r>
            <a:r>
              <a:rPr lang="en-US" sz="2400" b="1" u="none" dirty="0" smtClean="0">
                <a:solidFill>
                  <a:srgbClr val="0099CC"/>
                </a:solidFill>
                <a:latin typeface="Arial"/>
                <a:cs typeface="Arial"/>
              </a:rPr>
              <a:t> en los Andes (1950-2010)</a:t>
            </a:r>
            <a:endParaRPr lang="en-US" sz="2400" b="1" u="none" dirty="0">
              <a:solidFill>
                <a:srgbClr val="6699FF"/>
              </a:solidFill>
              <a:latin typeface="Arial"/>
              <a:cs typeface="Arial"/>
            </a:endParaRPr>
          </a:p>
        </p:txBody>
      </p:sp>
      <p:sp>
        <p:nvSpPr>
          <p:cNvPr id="6" name="Text Box 5"/>
          <p:cNvSpPr txBox="1">
            <a:spLocks noChangeArrowheads="1"/>
          </p:cNvSpPr>
          <p:nvPr/>
        </p:nvSpPr>
        <p:spPr bwMode="auto">
          <a:xfrm>
            <a:off x="6400800" y="6477000"/>
            <a:ext cx="268849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200" b="0" u="none" dirty="0" smtClean="0">
                <a:solidFill>
                  <a:schemeClr val="tx1"/>
                </a:solidFill>
                <a:latin typeface="Times New Roman" charset="0"/>
              </a:rPr>
              <a:t>Vuille et al., </a:t>
            </a:r>
            <a:r>
              <a:rPr lang="en-US" sz="1200" b="0" i="1" u="none" dirty="0" smtClean="0">
                <a:solidFill>
                  <a:schemeClr val="tx1"/>
                </a:solidFill>
                <a:latin typeface="Times New Roman" charset="0"/>
              </a:rPr>
              <a:t>J. </a:t>
            </a:r>
            <a:r>
              <a:rPr lang="en-US" sz="1200" b="0" i="1" u="none" dirty="0" err="1" smtClean="0">
                <a:solidFill>
                  <a:schemeClr val="tx1"/>
                </a:solidFill>
                <a:latin typeface="Times New Roman" charset="0"/>
              </a:rPr>
              <a:t>Geophys</a:t>
            </a:r>
            <a:r>
              <a:rPr lang="en-US" sz="1200" b="0" i="1" u="none" dirty="0" smtClean="0">
                <a:solidFill>
                  <a:schemeClr val="tx1"/>
                </a:solidFill>
                <a:latin typeface="Times New Roman" charset="0"/>
              </a:rPr>
              <a:t>. Res. </a:t>
            </a:r>
            <a:r>
              <a:rPr lang="en-US" sz="1200" b="0" u="none" dirty="0" smtClean="0">
                <a:solidFill>
                  <a:schemeClr val="tx1"/>
                </a:solidFill>
                <a:latin typeface="Times New Roman" charset="0"/>
              </a:rPr>
              <a:t>[2015]</a:t>
            </a:r>
            <a:endParaRPr lang="en-US" sz="1200" b="0" u="none" dirty="0">
              <a:solidFill>
                <a:schemeClr val="tx1"/>
              </a:solidFill>
              <a:latin typeface="Times New Roman" charset="0"/>
            </a:endParaRPr>
          </a:p>
        </p:txBody>
      </p:sp>
      <p:sp>
        <p:nvSpPr>
          <p:cNvPr id="7" name="Text Box 4"/>
          <p:cNvSpPr txBox="1">
            <a:spLocks noChangeArrowheads="1"/>
          </p:cNvSpPr>
          <p:nvPr/>
        </p:nvSpPr>
        <p:spPr bwMode="auto">
          <a:xfrm>
            <a:off x="6400800" y="2721830"/>
            <a:ext cx="136559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smtClean="0">
                <a:solidFill>
                  <a:schemeClr val="tx1"/>
                </a:solidFill>
              </a:rPr>
              <a:t>Tropical Andes</a:t>
            </a:r>
            <a:endParaRPr lang="en-US" sz="1400" b="0" u="none" dirty="0">
              <a:solidFill>
                <a:schemeClr val="tx1"/>
              </a:solidFill>
            </a:endParaRPr>
          </a:p>
        </p:txBody>
      </p:sp>
      <p:sp>
        <p:nvSpPr>
          <p:cNvPr id="8" name="Text Box 4"/>
          <p:cNvSpPr txBox="1">
            <a:spLocks noChangeArrowheads="1"/>
          </p:cNvSpPr>
          <p:nvPr/>
        </p:nvSpPr>
        <p:spPr bwMode="auto">
          <a:xfrm>
            <a:off x="5791605" y="4346473"/>
            <a:ext cx="17713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err="1" smtClean="0">
                <a:solidFill>
                  <a:schemeClr val="tx1"/>
                </a:solidFill>
              </a:rPr>
              <a:t>Extratropical</a:t>
            </a:r>
            <a:r>
              <a:rPr lang="en-US" sz="1400" b="0" u="none" dirty="0" smtClean="0">
                <a:solidFill>
                  <a:schemeClr val="tx1"/>
                </a:solidFill>
              </a:rPr>
              <a:t> Andes</a:t>
            </a:r>
            <a:endParaRPr lang="en-US" sz="1400" b="0" u="none" dirty="0">
              <a:solidFill>
                <a:schemeClr val="tx1"/>
              </a:solidFill>
            </a:endParaRPr>
          </a:p>
        </p:txBody>
      </p:sp>
      <p:pic>
        <p:nvPicPr>
          <p:cNvPr id="10" name="Picture 9"/>
          <p:cNvPicPr>
            <a:picLocks noChangeAspect="1"/>
          </p:cNvPicPr>
          <p:nvPr/>
        </p:nvPicPr>
        <p:blipFill>
          <a:blip r:embed="rId3"/>
          <a:stretch>
            <a:fillRect/>
          </a:stretch>
        </p:blipFill>
        <p:spPr>
          <a:xfrm>
            <a:off x="-17692" y="1447800"/>
            <a:ext cx="4553211" cy="5035774"/>
          </a:xfrm>
          <a:prstGeom prst="rect">
            <a:avLst/>
          </a:prstGeom>
        </p:spPr>
      </p:pic>
      <p:sp>
        <p:nvSpPr>
          <p:cNvPr id="2" name="Rectangle 1"/>
          <p:cNvSpPr/>
          <p:nvPr/>
        </p:nvSpPr>
        <p:spPr>
          <a:xfrm>
            <a:off x="6038217" y="1456523"/>
            <a:ext cx="1524776" cy="307777"/>
          </a:xfrm>
          <a:prstGeom prst="rect">
            <a:avLst/>
          </a:prstGeom>
        </p:spPr>
        <p:txBody>
          <a:bodyPr wrap="none">
            <a:spAutoFit/>
          </a:bodyPr>
          <a:lstStyle/>
          <a:p>
            <a:r>
              <a:rPr lang="en-US" sz="1400" dirty="0" smtClean="0">
                <a:latin typeface="Arial" charset="0"/>
              </a:rPr>
              <a:t>+0.13°C/decade </a:t>
            </a:r>
            <a:endParaRPr lang="en-US" sz="1400" dirty="0"/>
          </a:p>
        </p:txBody>
      </p:sp>
    </p:spTree>
    <p:extLst>
      <p:ext uri="{BB962C8B-B14F-4D97-AF65-F5344CB8AC3E}">
        <p14:creationId xmlns:p14="http://schemas.microsoft.com/office/powerpoint/2010/main" val="64913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06742" y="6398116"/>
            <a:ext cx="268849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200" u="none" dirty="0" smtClean="0">
                <a:solidFill>
                  <a:schemeClr val="tx1"/>
                </a:solidFill>
                <a:latin typeface="Times New Roman" charset="0"/>
              </a:rPr>
              <a:t>Vuille et al., </a:t>
            </a:r>
            <a:r>
              <a:rPr lang="en-US" sz="1200" i="1" u="none" dirty="0" smtClean="0">
                <a:solidFill>
                  <a:schemeClr val="tx1"/>
                </a:solidFill>
                <a:latin typeface="Times New Roman" charset="0"/>
              </a:rPr>
              <a:t>J. </a:t>
            </a:r>
            <a:r>
              <a:rPr lang="en-US" sz="1200" i="1" u="none" dirty="0" err="1" smtClean="0">
                <a:solidFill>
                  <a:schemeClr val="tx1"/>
                </a:solidFill>
                <a:latin typeface="Times New Roman" charset="0"/>
              </a:rPr>
              <a:t>Geophys</a:t>
            </a:r>
            <a:r>
              <a:rPr lang="en-US" sz="1200" i="1" u="none" dirty="0" smtClean="0">
                <a:solidFill>
                  <a:schemeClr val="tx1"/>
                </a:solidFill>
                <a:latin typeface="Times New Roman" charset="0"/>
              </a:rPr>
              <a:t>. Res. </a:t>
            </a:r>
            <a:r>
              <a:rPr lang="en-US" sz="1200" u="none" dirty="0" smtClean="0">
                <a:solidFill>
                  <a:schemeClr val="tx1"/>
                </a:solidFill>
                <a:latin typeface="Times New Roman" charset="0"/>
              </a:rPr>
              <a:t>[2015]</a:t>
            </a:r>
            <a:endParaRPr lang="en-US" sz="1200" u="none" dirty="0">
              <a:solidFill>
                <a:schemeClr val="tx1"/>
              </a:solidFill>
              <a:latin typeface="Times New Roman" charset="0"/>
            </a:endParaRPr>
          </a:p>
        </p:txBody>
      </p:sp>
      <p:sp>
        <p:nvSpPr>
          <p:cNvPr id="9" name="Rectangle 1"/>
          <p:cNvSpPr>
            <a:spLocks noChangeArrowheads="1"/>
          </p:cNvSpPr>
          <p:nvPr/>
        </p:nvSpPr>
        <p:spPr bwMode="auto">
          <a:xfrm>
            <a:off x="449515" y="2009589"/>
            <a:ext cx="345497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a:solidFill>
                  <a:srgbClr val="0099CC"/>
                </a:solidFill>
                <a:latin typeface="Arial"/>
                <a:cs typeface="Arial"/>
              </a:rPr>
              <a:t>T</a:t>
            </a:r>
            <a:r>
              <a:rPr lang="en-US" sz="2400" b="1" u="none" dirty="0" smtClean="0">
                <a:solidFill>
                  <a:srgbClr val="0099CC"/>
                </a:solidFill>
                <a:latin typeface="Arial"/>
                <a:cs typeface="Arial"/>
              </a:rPr>
              <a:t>emperature trends in the Andes are elevation-dependent (1950-2010)</a:t>
            </a:r>
            <a:endParaRPr lang="en-US" sz="2400" b="1" u="none" dirty="0">
              <a:solidFill>
                <a:srgbClr val="6699FF"/>
              </a:solidFill>
              <a:latin typeface="Arial"/>
              <a:cs typeface="Arial"/>
            </a:endParaRPr>
          </a:p>
        </p:txBody>
      </p:sp>
      <p:pic>
        <p:nvPicPr>
          <p:cNvPr id="4" name="Picture 3"/>
          <p:cNvPicPr>
            <a:picLocks noChangeAspect="1"/>
          </p:cNvPicPr>
          <p:nvPr/>
        </p:nvPicPr>
        <p:blipFill>
          <a:blip r:embed="rId2"/>
          <a:stretch>
            <a:fillRect/>
          </a:stretch>
        </p:blipFill>
        <p:spPr>
          <a:xfrm>
            <a:off x="4495902" y="473305"/>
            <a:ext cx="4189722" cy="5848282"/>
          </a:xfrm>
          <a:prstGeom prst="rect">
            <a:avLst/>
          </a:prstGeom>
        </p:spPr>
      </p:pic>
    </p:spTree>
    <p:extLst>
      <p:ext uri="{BB962C8B-B14F-4D97-AF65-F5344CB8AC3E}">
        <p14:creationId xmlns:p14="http://schemas.microsoft.com/office/powerpoint/2010/main" val="1773056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TEMPvsAltitude_W_E_2000.0ref1_10_cells_500.0m+_ALG-3_Future_Changes_Stats_500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77" y="1854199"/>
            <a:ext cx="8465524" cy="4188517"/>
          </a:xfrm>
          <a:prstGeom prst="rect">
            <a:avLst/>
          </a:prstGeom>
        </p:spPr>
      </p:pic>
      <p:sp>
        <p:nvSpPr>
          <p:cNvPr id="3" name="TextBox 2"/>
          <p:cNvSpPr txBox="1"/>
          <p:nvPr/>
        </p:nvSpPr>
        <p:spPr>
          <a:xfrm>
            <a:off x="1294985" y="2046450"/>
            <a:ext cx="2540415" cy="646331"/>
          </a:xfrm>
          <a:prstGeom prst="rect">
            <a:avLst/>
          </a:prstGeom>
          <a:noFill/>
        </p:spPr>
        <p:txBody>
          <a:bodyPr wrap="square" rtlCol="0">
            <a:spAutoFit/>
          </a:bodyPr>
          <a:lstStyle/>
          <a:p>
            <a:pPr marL="285750" indent="-285750">
              <a:buSzPct val="213000"/>
              <a:buFont typeface="Arial" charset="0"/>
              <a:buChar char="•"/>
            </a:pPr>
            <a:r>
              <a:rPr lang="en-US" dirty="0" smtClean="0">
                <a:solidFill>
                  <a:srgbClr val="FF9900"/>
                </a:solidFill>
              </a:rPr>
              <a:t> </a:t>
            </a:r>
            <a:r>
              <a:rPr lang="en-US" dirty="0" smtClean="0"/>
              <a:t>Western slope </a:t>
            </a:r>
          </a:p>
          <a:p>
            <a:pPr marL="285750" indent="-285750">
              <a:buSzPct val="213000"/>
              <a:buFont typeface="Arial" charset="0"/>
              <a:buChar char="•"/>
            </a:pPr>
            <a:r>
              <a:rPr lang="en-US" dirty="0" smtClean="0">
                <a:solidFill>
                  <a:srgbClr val="33CC00"/>
                </a:solidFill>
              </a:rPr>
              <a:t> </a:t>
            </a:r>
            <a:r>
              <a:rPr lang="en-US" dirty="0" smtClean="0"/>
              <a:t>Eastern slope</a:t>
            </a:r>
          </a:p>
        </p:txBody>
      </p:sp>
      <p:sp>
        <p:nvSpPr>
          <p:cNvPr id="4" name="TextBox 3"/>
          <p:cNvSpPr txBox="1"/>
          <p:nvPr/>
        </p:nvSpPr>
        <p:spPr>
          <a:xfrm>
            <a:off x="4144702" y="1376850"/>
            <a:ext cx="4014795" cy="369332"/>
          </a:xfrm>
          <a:prstGeom prst="rect">
            <a:avLst/>
          </a:prstGeom>
          <a:noFill/>
        </p:spPr>
        <p:txBody>
          <a:bodyPr wrap="square" rtlCol="0">
            <a:spAutoFit/>
          </a:bodyPr>
          <a:lstStyle/>
          <a:p>
            <a:r>
              <a:rPr lang="en-US" dirty="0" smtClean="0"/>
              <a:t>RCP 4.5					RCP 8.5</a:t>
            </a:r>
            <a:endParaRPr lang="en-US" dirty="0"/>
          </a:p>
        </p:txBody>
      </p:sp>
      <p:sp>
        <p:nvSpPr>
          <p:cNvPr id="6" name="Rectangle 17"/>
          <p:cNvSpPr>
            <a:spLocks noChangeArrowheads="1"/>
          </p:cNvSpPr>
          <p:nvPr/>
        </p:nvSpPr>
        <p:spPr bwMode="auto">
          <a:xfrm>
            <a:off x="310092" y="232632"/>
            <a:ext cx="8706908" cy="1200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defTabSz="915988"/>
            <a:r>
              <a:rPr lang="en-US" sz="2400" b="1" dirty="0" smtClean="0">
                <a:solidFill>
                  <a:srgbClr val="0099CC"/>
                </a:solidFill>
                <a:latin typeface="Arial"/>
                <a:cs typeface="Arial"/>
              </a:rPr>
              <a:t>Future elevation-dependent warming rate in the Andes of Ecuador (2041</a:t>
            </a:r>
            <a:r>
              <a:rPr lang="en-US" sz="2400" b="1" dirty="0">
                <a:solidFill>
                  <a:srgbClr val="0099CC"/>
                </a:solidFill>
                <a:latin typeface="Arial"/>
                <a:cs typeface="Arial"/>
              </a:rPr>
              <a:t>-</a:t>
            </a:r>
            <a:r>
              <a:rPr lang="en-US" sz="2400" b="1" dirty="0" smtClean="0">
                <a:solidFill>
                  <a:srgbClr val="0099CC"/>
                </a:solidFill>
                <a:latin typeface="Arial"/>
                <a:cs typeface="Arial"/>
              </a:rPr>
              <a:t>2070 as compared to 1976-2005) under scenario RCP4.5 &amp; RCP8.5 using WRF</a:t>
            </a:r>
            <a:endParaRPr lang="en-US" sz="2400" b="1" dirty="0">
              <a:solidFill>
                <a:srgbClr val="0099CC"/>
              </a:solidFill>
              <a:latin typeface="Arial"/>
              <a:cs typeface="Arial"/>
            </a:endParaRPr>
          </a:p>
        </p:txBody>
      </p:sp>
      <p:sp>
        <p:nvSpPr>
          <p:cNvPr id="7" name="Text Box 19"/>
          <p:cNvSpPr txBox="1">
            <a:spLocks noChangeArrowheads="1"/>
          </p:cNvSpPr>
          <p:nvPr/>
        </p:nvSpPr>
        <p:spPr bwMode="auto">
          <a:xfrm>
            <a:off x="6453593" y="6511189"/>
            <a:ext cx="2449194" cy="307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smtClean="0">
                <a:solidFill>
                  <a:schemeClr val="tx1"/>
                </a:solidFill>
                <a:latin typeface="Times New Roman" charset="0"/>
              </a:rPr>
              <a:t>Chimborazo &amp; Vuille [in prep.]</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3676929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00" y="1028642"/>
            <a:ext cx="6549396" cy="5829357"/>
          </a:xfrm>
          <a:prstGeom prst="rect">
            <a:avLst/>
          </a:prstGeom>
        </p:spPr>
      </p:pic>
      <p:sp>
        <p:nvSpPr>
          <p:cNvPr id="3" name="Text Box 5"/>
          <p:cNvSpPr txBox="1">
            <a:spLocks noChangeArrowheads="1"/>
          </p:cNvSpPr>
          <p:nvPr/>
        </p:nvSpPr>
        <p:spPr bwMode="auto">
          <a:xfrm>
            <a:off x="6022896" y="6477000"/>
            <a:ext cx="3066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400" b="0" u="none" dirty="0" smtClean="0">
                <a:solidFill>
                  <a:schemeClr val="tx1"/>
                </a:solidFill>
                <a:latin typeface="Times New Roman" charset="0"/>
              </a:rPr>
              <a:t>Vuille </a:t>
            </a:r>
            <a:r>
              <a:rPr lang="en-US" sz="1400" b="0" u="none" dirty="0">
                <a:solidFill>
                  <a:schemeClr val="tx1"/>
                </a:solidFill>
                <a:latin typeface="Times New Roman" charset="0"/>
              </a:rPr>
              <a:t>et al., </a:t>
            </a:r>
            <a:r>
              <a:rPr lang="en-US" sz="1400" b="0" i="1" u="none" dirty="0" smtClean="0">
                <a:solidFill>
                  <a:schemeClr val="tx1"/>
                </a:solidFill>
                <a:latin typeface="Times New Roman" charset="0"/>
              </a:rPr>
              <a:t>Earth Sci. Rev.</a:t>
            </a:r>
            <a:r>
              <a:rPr lang="en-US" sz="1400" b="0" u="none" dirty="0" smtClean="0">
                <a:solidFill>
                  <a:schemeClr val="tx1"/>
                </a:solidFill>
                <a:latin typeface="Times New Roman" charset="0"/>
              </a:rPr>
              <a:t> [2018]</a:t>
            </a:r>
            <a:endParaRPr lang="en-US" sz="1400" b="0" u="none" dirty="0">
              <a:solidFill>
                <a:schemeClr val="tx1"/>
              </a:solidFill>
              <a:latin typeface="Times New Roman" charset="0"/>
            </a:endParaRPr>
          </a:p>
        </p:txBody>
      </p:sp>
      <p:sp>
        <p:nvSpPr>
          <p:cNvPr id="4" name="Rectangle 1"/>
          <p:cNvSpPr>
            <a:spLocks noChangeArrowheads="1"/>
          </p:cNvSpPr>
          <p:nvPr/>
        </p:nvSpPr>
        <p:spPr bwMode="auto">
          <a:xfrm>
            <a:off x="520700" y="197645"/>
            <a:ext cx="77211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99CC"/>
                </a:solidFill>
                <a:latin typeface="Arial"/>
                <a:cs typeface="Arial"/>
              </a:rPr>
              <a:t>Observed &amp; projected </a:t>
            </a:r>
            <a:r>
              <a:rPr lang="en-US" sz="2400" b="1" dirty="0">
                <a:solidFill>
                  <a:srgbClr val="0099CC"/>
                </a:solidFill>
                <a:latin typeface="Arial"/>
                <a:cs typeface="Arial"/>
              </a:rPr>
              <a:t>t</a:t>
            </a:r>
            <a:r>
              <a:rPr lang="en-US" sz="2400" b="1" u="none" dirty="0" smtClean="0">
                <a:solidFill>
                  <a:srgbClr val="0099CC"/>
                </a:solidFill>
                <a:latin typeface="Arial"/>
                <a:cs typeface="Arial"/>
              </a:rPr>
              <a:t>emperature trends</a:t>
            </a:r>
            <a:br>
              <a:rPr lang="en-US" sz="2400" b="1" u="none" dirty="0" smtClean="0">
                <a:solidFill>
                  <a:srgbClr val="0099CC"/>
                </a:solidFill>
                <a:latin typeface="Arial"/>
                <a:cs typeface="Arial"/>
              </a:rPr>
            </a:br>
            <a:r>
              <a:rPr lang="en-US" sz="2400" b="1" u="none" dirty="0" smtClean="0">
                <a:solidFill>
                  <a:srgbClr val="0099CC"/>
                </a:solidFill>
                <a:latin typeface="Arial"/>
                <a:cs typeface="Arial"/>
              </a:rPr>
              <a:t> in the tropical Andes (1950-2100)</a:t>
            </a:r>
            <a:endParaRPr lang="en-US" sz="2400" b="1" u="none" dirty="0">
              <a:solidFill>
                <a:srgbClr val="6699FF"/>
              </a:solidFill>
              <a:latin typeface="Arial"/>
              <a:cs typeface="Arial"/>
            </a:endParaRPr>
          </a:p>
        </p:txBody>
      </p:sp>
    </p:spTree>
    <p:extLst>
      <p:ext uri="{BB962C8B-B14F-4D97-AF65-F5344CB8AC3E}">
        <p14:creationId xmlns:p14="http://schemas.microsoft.com/office/powerpoint/2010/main" val="287657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3-1018-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ext Box 6"/>
          <p:cNvSpPr txBox="1">
            <a:spLocks noChangeArrowheads="1"/>
          </p:cNvSpPr>
          <p:nvPr/>
        </p:nvSpPr>
        <p:spPr bwMode="auto">
          <a:xfrm>
            <a:off x="5867400" y="4730134"/>
            <a:ext cx="3733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buFontTx/>
              <a:buChar char="•"/>
            </a:pPr>
            <a:r>
              <a:rPr lang="en-US" sz="2400" b="0" u="none" dirty="0" smtClean="0">
                <a:solidFill>
                  <a:schemeClr val="bg1"/>
                </a:solidFill>
              </a:rPr>
              <a:t> </a:t>
            </a:r>
            <a:r>
              <a:rPr lang="en-US" sz="2400" b="0" u="none" dirty="0" err="1" smtClean="0">
                <a:solidFill>
                  <a:schemeClr val="bg1"/>
                </a:solidFill>
              </a:rPr>
              <a:t>Chacaltaya,</a:t>
            </a:r>
            <a:r>
              <a:rPr lang="en-US" sz="2400" b="0" u="none" dirty="0" err="1">
                <a:solidFill>
                  <a:schemeClr val="bg1"/>
                </a:solidFill>
              </a:rPr>
              <a:t>Bolivia</a:t>
            </a:r>
            <a:endParaRPr lang="en-US" sz="2400" b="0" u="none" dirty="0">
              <a:solidFill>
                <a:schemeClr val="bg1"/>
              </a:solidFill>
            </a:endParaRPr>
          </a:p>
        </p:txBody>
      </p:sp>
      <p:sp>
        <p:nvSpPr>
          <p:cNvPr id="19460" name="Text Box 8"/>
          <p:cNvSpPr txBox="1">
            <a:spLocks noChangeArrowheads="1"/>
          </p:cNvSpPr>
          <p:nvPr/>
        </p:nvSpPr>
        <p:spPr bwMode="auto">
          <a:xfrm>
            <a:off x="3733800" y="762000"/>
            <a:ext cx="38687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buFontTx/>
              <a:buChar char="•"/>
            </a:pPr>
            <a:r>
              <a:rPr lang="en-US" sz="2400" b="0" u="none">
                <a:solidFill>
                  <a:schemeClr val="bg1"/>
                </a:solidFill>
              </a:rPr>
              <a:t> Merida Andes, Venezuela</a:t>
            </a:r>
          </a:p>
        </p:txBody>
      </p:sp>
      <p:sp>
        <p:nvSpPr>
          <p:cNvPr id="19462" name="Text Box 11"/>
          <p:cNvSpPr txBox="1">
            <a:spLocks noChangeArrowheads="1"/>
          </p:cNvSpPr>
          <p:nvPr/>
        </p:nvSpPr>
        <p:spPr bwMode="auto">
          <a:xfrm>
            <a:off x="2667000" y="1066800"/>
            <a:ext cx="4986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buFontTx/>
              <a:buChar char="•"/>
            </a:pPr>
            <a:r>
              <a:rPr lang="en-US" sz="2400" b="0" u="none" dirty="0">
                <a:solidFill>
                  <a:schemeClr val="bg1"/>
                </a:solidFill>
              </a:rPr>
              <a:t> S. Nevada de El </a:t>
            </a:r>
            <a:r>
              <a:rPr lang="en-US" sz="2400" b="0" u="none" dirty="0" err="1">
                <a:solidFill>
                  <a:schemeClr val="bg1"/>
                </a:solidFill>
              </a:rPr>
              <a:t>Cocuy</a:t>
            </a:r>
            <a:r>
              <a:rPr lang="en-US" sz="2400" b="0" u="none" dirty="0">
                <a:solidFill>
                  <a:schemeClr val="bg1"/>
                </a:solidFill>
              </a:rPr>
              <a:t>, Colombia</a:t>
            </a:r>
          </a:p>
        </p:txBody>
      </p:sp>
      <p:sp>
        <p:nvSpPr>
          <p:cNvPr id="19464" name="Text Box 5"/>
          <p:cNvSpPr txBox="1">
            <a:spLocks noChangeArrowheads="1"/>
          </p:cNvSpPr>
          <p:nvPr/>
        </p:nvSpPr>
        <p:spPr bwMode="auto">
          <a:xfrm>
            <a:off x="1143000" y="2514600"/>
            <a:ext cx="35321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buFontTx/>
              <a:buChar char="•"/>
            </a:pPr>
            <a:r>
              <a:rPr lang="en-US" sz="2400" b="0" u="none">
                <a:solidFill>
                  <a:schemeClr val="bg1"/>
                </a:solidFill>
              </a:rPr>
              <a:t> Cordillera Blanca, Peru</a:t>
            </a:r>
          </a:p>
        </p:txBody>
      </p:sp>
      <p:sp>
        <p:nvSpPr>
          <p:cNvPr id="19466" name="Text Box 5"/>
          <p:cNvSpPr txBox="1">
            <a:spLocks noChangeArrowheads="1"/>
          </p:cNvSpPr>
          <p:nvPr/>
        </p:nvSpPr>
        <p:spPr bwMode="auto">
          <a:xfrm>
            <a:off x="4495800" y="3810000"/>
            <a:ext cx="3840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buFontTx/>
              <a:buChar char="•"/>
            </a:pPr>
            <a:r>
              <a:rPr lang="en-US" sz="2400" b="0" u="none" dirty="0">
                <a:solidFill>
                  <a:schemeClr val="bg1"/>
                </a:solidFill>
              </a:rPr>
              <a:t> Cordillera </a:t>
            </a:r>
            <a:r>
              <a:rPr lang="en-US" sz="2400" b="0" u="none" dirty="0" err="1">
                <a:solidFill>
                  <a:schemeClr val="bg1"/>
                </a:solidFill>
              </a:rPr>
              <a:t>Vilcanota</a:t>
            </a:r>
            <a:r>
              <a:rPr lang="en-US" sz="2400" b="0" u="none" dirty="0">
                <a:solidFill>
                  <a:schemeClr val="bg1"/>
                </a:solidFill>
              </a:rPr>
              <a:t>, Peru</a:t>
            </a:r>
          </a:p>
        </p:txBody>
      </p:sp>
      <p:sp>
        <p:nvSpPr>
          <p:cNvPr id="19467" name="Text Box 5"/>
          <p:cNvSpPr txBox="1">
            <a:spLocks noChangeArrowheads="1"/>
          </p:cNvSpPr>
          <p:nvPr/>
        </p:nvSpPr>
        <p:spPr bwMode="auto">
          <a:xfrm>
            <a:off x="3429000" y="3505200"/>
            <a:ext cx="369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buFontTx/>
              <a:buChar char="•"/>
            </a:pPr>
            <a:r>
              <a:rPr lang="en-US" sz="2400" b="0" u="none" dirty="0">
                <a:solidFill>
                  <a:schemeClr val="bg1"/>
                </a:solidFill>
              </a:rPr>
              <a:t> </a:t>
            </a:r>
            <a:r>
              <a:rPr lang="en-US" sz="2400" b="0" u="none" dirty="0" err="1">
                <a:solidFill>
                  <a:schemeClr val="bg1"/>
                </a:solidFill>
              </a:rPr>
              <a:t>Quelccaya</a:t>
            </a:r>
            <a:r>
              <a:rPr lang="en-US" sz="2400" b="0" u="none" dirty="0">
                <a:solidFill>
                  <a:schemeClr val="bg1"/>
                </a:solidFill>
              </a:rPr>
              <a:t> ice cap, Peru</a:t>
            </a:r>
          </a:p>
        </p:txBody>
      </p:sp>
    </p:spTree>
    <p:extLst>
      <p:ext uri="{BB962C8B-B14F-4D97-AF65-F5344CB8AC3E}">
        <p14:creationId xmlns:p14="http://schemas.microsoft.com/office/powerpoint/2010/main" val="678526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3"/>
          <p:cNvPicPr>
            <a:picLocks noChangeAspect="1" noChangeArrowheads="1"/>
          </p:cNvPicPr>
          <p:nvPr/>
        </p:nvPicPr>
        <p:blipFill rotWithShape="1">
          <a:blip r:embed="rId3">
            <a:extLst>
              <a:ext uri="{28A0092B-C50C-407E-A947-70E740481C1C}">
                <a14:useLocalDpi xmlns:a14="http://schemas.microsoft.com/office/drawing/2010/main" val="0"/>
              </a:ext>
            </a:extLst>
          </a:blip>
          <a:srcRect t="1" b="51397"/>
          <a:stretch/>
        </p:blipFill>
        <p:spPr bwMode="auto">
          <a:xfrm>
            <a:off x="228600" y="1066800"/>
            <a:ext cx="8686800" cy="4407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 Box 6"/>
          <p:cNvSpPr txBox="1">
            <a:spLocks noChangeArrowheads="1"/>
          </p:cNvSpPr>
          <p:nvPr/>
        </p:nvSpPr>
        <p:spPr bwMode="auto">
          <a:xfrm>
            <a:off x="1981200" y="5334000"/>
            <a:ext cx="1828800" cy="33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5988" eaLnBrk="0" hangingPunct="0">
              <a:defRPr sz="1200" b="1">
                <a:solidFill>
                  <a:schemeClr val="tx1"/>
                </a:solidFill>
                <a:latin typeface="Arial" charset="0"/>
                <a:ea typeface="ＭＳ Ｐゴシック" charset="0"/>
                <a:cs typeface="ＭＳ Ｐゴシック" charset="0"/>
              </a:defRPr>
            </a:lvl1pPr>
            <a:lvl2pPr marL="742950" indent="-285750" defTabSz="915988" eaLnBrk="0" hangingPunct="0">
              <a:defRPr sz="1200" b="1">
                <a:solidFill>
                  <a:schemeClr val="tx1"/>
                </a:solidFill>
                <a:latin typeface="Arial" charset="0"/>
                <a:ea typeface="ＭＳ Ｐゴシック" charset="0"/>
              </a:defRPr>
            </a:lvl2pPr>
            <a:lvl3pPr marL="1143000" indent="-228600" defTabSz="915988" eaLnBrk="0" hangingPunct="0">
              <a:defRPr sz="1200" b="1">
                <a:solidFill>
                  <a:schemeClr val="tx1"/>
                </a:solidFill>
                <a:latin typeface="Arial" charset="0"/>
                <a:ea typeface="ＭＳ Ｐゴシック" charset="0"/>
              </a:defRPr>
            </a:lvl3pPr>
            <a:lvl4pPr marL="1600200" indent="-228600" defTabSz="915988" eaLnBrk="0" hangingPunct="0">
              <a:defRPr sz="1200" b="1">
                <a:solidFill>
                  <a:schemeClr val="tx1"/>
                </a:solidFill>
                <a:latin typeface="Arial" charset="0"/>
                <a:ea typeface="ＭＳ Ｐゴシック" charset="0"/>
              </a:defRPr>
            </a:lvl4pPr>
            <a:lvl5pPr marL="2057400" indent="-228600" defTabSz="915988" eaLnBrk="0" hangingPunct="0">
              <a:defRPr sz="1200" b="1">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dirty="0">
                <a:solidFill>
                  <a:srgbClr val="000090"/>
                </a:solidFill>
              </a:rPr>
              <a:t>CTRL (1961-90)</a:t>
            </a:r>
          </a:p>
        </p:txBody>
      </p:sp>
      <p:sp>
        <p:nvSpPr>
          <p:cNvPr id="41987" name="Rectangle 12"/>
          <p:cNvSpPr>
            <a:spLocks noChangeArrowheads="1"/>
          </p:cNvSpPr>
          <p:nvPr/>
        </p:nvSpPr>
        <p:spPr bwMode="auto">
          <a:xfrm>
            <a:off x="6858000" y="5342467"/>
            <a:ext cx="149482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5988"/>
            <a:r>
              <a:rPr lang="en-US" sz="1600" b="1" dirty="0">
                <a:solidFill>
                  <a:srgbClr val="CC0000"/>
                </a:solidFill>
              </a:rPr>
              <a:t>A2 (2071-2100)</a:t>
            </a:r>
          </a:p>
        </p:txBody>
      </p:sp>
      <p:sp>
        <p:nvSpPr>
          <p:cNvPr id="41988" name="Rectangle 13"/>
          <p:cNvSpPr>
            <a:spLocks noChangeArrowheads="1"/>
          </p:cNvSpPr>
          <p:nvPr/>
        </p:nvSpPr>
        <p:spPr bwMode="auto">
          <a:xfrm>
            <a:off x="5308600" y="5334000"/>
            <a:ext cx="147267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5988"/>
            <a:r>
              <a:rPr lang="en-US" sz="1600" b="1" dirty="0">
                <a:solidFill>
                  <a:srgbClr val="669900"/>
                </a:solidFill>
              </a:rPr>
              <a:t>B2 (2071-2100)</a:t>
            </a:r>
          </a:p>
        </p:txBody>
      </p:sp>
      <p:sp>
        <p:nvSpPr>
          <p:cNvPr id="41990" name="Text Box 34"/>
          <p:cNvSpPr txBox="1">
            <a:spLocks noChangeArrowheads="1"/>
          </p:cNvSpPr>
          <p:nvPr/>
        </p:nvSpPr>
        <p:spPr bwMode="auto">
          <a:xfrm>
            <a:off x="381000" y="5791200"/>
            <a:ext cx="8229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5988" eaLnBrk="0" hangingPunct="0">
              <a:defRPr sz="1200" b="1">
                <a:solidFill>
                  <a:schemeClr val="tx1"/>
                </a:solidFill>
                <a:latin typeface="Arial" charset="0"/>
                <a:ea typeface="ＭＳ Ｐゴシック" charset="0"/>
                <a:cs typeface="ＭＳ Ｐゴシック" charset="0"/>
              </a:defRPr>
            </a:lvl1pPr>
            <a:lvl2pPr marL="742950" indent="-285750" defTabSz="915988" eaLnBrk="0" hangingPunct="0">
              <a:defRPr sz="1200" b="1">
                <a:solidFill>
                  <a:schemeClr val="tx1"/>
                </a:solidFill>
                <a:latin typeface="Arial" charset="0"/>
                <a:ea typeface="ＭＳ Ｐゴシック" charset="0"/>
              </a:defRPr>
            </a:lvl2pPr>
            <a:lvl3pPr marL="1143000" indent="-228600" defTabSz="915988" eaLnBrk="0" hangingPunct="0">
              <a:defRPr sz="1200" b="1">
                <a:solidFill>
                  <a:schemeClr val="tx1"/>
                </a:solidFill>
                <a:latin typeface="Arial" charset="0"/>
                <a:ea typeface="ＭＳ Ｐゴシック" charset="0"/>
              </a:defRPr>
            </a:lvl3pPr>
            <a:lvl4pPr marL="1600200" indent="-228600" defTabSz="915988" eaLnBrk="0" hangingPunct="0">
              <a:defRPr sz="1200" b="1">
                <a:solidFill>
                  <a:schemeClr val="tx1"/>
                </a:solidFill>
                <a:latin typeface="Arial" charset="0"/>
                <a:ea typeface="ＭＳ Ｐゴシック" charset="0"/>
              </a:defRPr>
            </a:lvl4pPr>
            <a:lvl5pPr marL="2057400" indent="-228600" defTabSz="915988" eaLnBrk="0" hangingPunct="0">
              <a:defRPr sz="1200" b="1">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dirty="0"/>
              <a:t>Annual mean Temperature along western Andean slopes </a:t>
            </a:r>
          </a:p>
        </p:txBody>
      </p:sp>
      <p:sp>
        <p:nvSpPr>
          <p:cNvPr id="41991" name="Text Box 35"/>
          <p:cNvSpPr txBox="1">
            <a:spLocks noChangeArrowheads="1"/>
          </p:cNvSpPr>
          <p:nvPr/>
        </p:nvSpPr>
        <p:spPr bwMode="auto">
          <a:xfrm>
            <a:off x="5747751" y="6461286"/>
            <a:ext cx="33210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defTabSz="915988" eaLnBrk="0" hangingPunct="0">
              <a:defRPr sz="1200" b="1">
                <a:solidFill>
                  <a:schemeClr val="tx1"/>
                </a:solidFill>
                <a:latin typeface="Arial" charset="0"/>
                <a:ea typeface="ＭＳ Ｐゴシック" charset="0"/>
                <a:cs typeface="ＭＳ Ｐゴシック" charset="0"/>
              </a:defRPr>
            </a:lvl1pPr>
            <a:lvl2pPr marL="742950" indent="-285750" defTabSz="915988" eaLnBrk="0" hangingPunct="0">
              <a:defRPr sz="1200" b="1">
                <a:solidFill>
                  <a:schemeClr val="tx1"/>
                </a:solidFill>
                <a:latin typeface="Arial" charset="0"/>
                <a:ea typeface="ＭＳ Ｐゴシック" charset="0"/>
              </a:defRPr>
            </a:lvl2pPr>
            <a:lvl3pPr marL="1143000" indent="-228600" defTabSz="915988" eaLnBrk="0" hangingPunct="0">
              <a:defRPr sz="1200" b="1">
                <a:solidFill>
                  <a:schemeClr val="tx1"/>
                </a:solidFill>
                <a:latin typeface="Arial" charset="0"/>
                <a:ea typeface="ＭＳ Ｐゴシック" charset="0"/>
              </a:defRPr>
            </a:lvl3pPr>
            <a:lvl4pPr marL="1600200" indent="-228600" defTabSz="915988" eaLnBrk="0" hangingPunct="0">
              <a:defRPr sz="1200" b="1">
                <a:solidFill>
                  <a:schemeClr val="tx1"/>
                </a:solidFill>
                <a:latin typeface="Arial" charset="0"/>
                <a:ea typeface="ＭＳ Ｐゴシック" charset="0"/>
              </a:defRPr>
            </a:lvl4pPr>
            <a:lvl5pPr marL="2057400" indent="-228600" defTabSz="915988" eaLnBrk="0" hangingPunct="0">
              <a:defRPr sz="1200" b="1">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err="1">
                <a:latin typeface="Times New Roman" charset="0"/>
              </a:rPr>
              <a:t>Urrutia</a:t>
            </a:r>
            <a:r>
              <a:rPr lang="en-US" sz="1400" b="0" dirty="0">
                <a:latin typeface="Times New Roman" charset="0"/>
              </a:rPr>
              <a:t> &amp; Vuille, </a:t>
            </a:r>
            <a:r>
              <a:rPr lang="en-US" sz="1400" b="0" i="1" dirty="0">
                <a:latin typeface="Times New Roman" charset="0"/>
              </a:rPr>
              <a:t>J. </a:t>
            </a:r>
            <a:r>
              <a:rPr lang="en-US" sz="1400" b="0" i="1" dirty="0" err="1">
                <a:latin typeface="Times New Roman" charset="0"/>
              </a:rPr>
              <a:t>Geophys</a:t>
            </a:r>
            <a:r>
              <a:rPr lang="en-US" sz="1400" b="0" i="1" dirty="0">
                <a:latin typeface="Times New Roman" charset="0"/>
              </a:rPr>
              <a:t>. Res</a:t>
            </a:r>
            <a:r>
              <a:rPr lang="en-US" sz="1400" b="0" dirty="0">
                <a:latin typeface="Times New Roman" charset="0"/>
              </a:rPr>
              <a:t>., [2009]</a:t>
            </a:r>
          </a:p>
        </p:txBody>
      </p:sp>
      <p:sp>
        <p:nvSpPr>
          <p:cNvPr id="11" name="Text Box 6"/>
          <p:cNvSpPr txBox="1">
            <a:spLocks noChangeArrowheads="1"/>
          </p:cNvSpPr>
          <p:nvPr/>
        </p:nvSpPr>
        <p:spPr bwMode="auto">
          <a:xfrm>
            <a:off x="582084" y="74937"/>
            <a:ext cx="7848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ctr" eaLnBrk="1" hangingPunct="1"/>
            <a:r>
              <a:rPr lang="en-US" sz="2400" u="none" dirty="0" smtClean="0">
                <a:solidFill>
                  <a:srgbClr val="0099CC"/>
                </a:solidFill>
              </a:rPr>
              <a:t>Change in near-surface Andean temperature distribution in 2 emission scenarios</a:t>
            </a:r>
            <a:endParaRPr lang="en-US" sz="2400" u="none" dirty="0">
              <a:solidFill>
                <a:srgbClr val="0099CC"/>
              </a:solidFill>
            </a:endParaRPr>
          </a:p>
        </p:txBody>
      </p:sp>
    </p:spTree>
    <p:extLst>
      <p:ext uri="{BB962C8B-B14F-4D97-AF65-F5344CB8AC3E}">
        <p14:creationId xmlns:p14="http://schemas.microsoft.com/office/powerpoint/2010/main" val="121829029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massbalan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52600"/>
            <a:ext cx="5791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4" name="Text Box 4"/>
          <p:cNvSpPr txBox="1">
            <a:spLocks noChangeArrowheads="1"/>
          </p:cNvSpPr>
          <p:nvPr/>
        </p:nvSpPr>
        <p:spPr bwMode="auto">
          <a:xfrm>
            <a:off x="228600" y="966788"/>
            <a:ext cx="2224088" cy="1477962"/>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dirty="0">
                <a:ea typeface="ＭＳ Ｐゴシック" charset="0"/>
              </a:rPr>
              <a:t>Ablation Area</a:t>
            </a:r>
          </a:p>
          <a:p>
            <a:pPr eaLnBrk="0" hangingPunct="0">
              <a:defRPr/>
            </a:pPr>
            <a:r>
              <a:rPr lang="en-US" b="1" dirty="0">
                <a:ea typeface="ＭＳ Ｐゴシック" charset="0"/>
              </a:rPr>
              <a:t>Mass loss through</a:t>
            </a:r>
          </a:p>
          <a:p>
            <a:pPr eaLnBrk="0" hangingPunct="0">
              <a:defRPr/>
            </a:pPr>
            <a:r>
              <a:rPr lang="en-US" b="1" dirty="0">
                <a:ea typeface="ＭＳ Ｐゴシック" charset="0"/>
              </a:rPr>
              <a:t>a) melting</a:t>
            </a:r>
          </a:p>
          <a:p>
            <a:pPr eaLnBrk="0" hangingPunct="0">
              <a:defRPr/>
            </a:pPr>
            <a:r>
              <a:rPr lang="en-US" b="1" dirty="0">
                <a:ea typeface="ＭＳ Ｐゴシック" charset="0"/>
              </a:rPr>
              <a:t>b) calving</a:t>
            </a:r>
          </a:p>
          <a:p>
            <a:pPr eaLnBrk="0" hangingPunct="0">
              <a:defRPr/>
            </a:pPr>
            <a:r>
              <a:rPr lang="en-US" b="1" dirty="0">
                <a:ea typeface="ＭＳ Ｐゴシック" charset="0"/>
              </a:rPr>
              <a:t>c) sublimation</a:t>
            </a:r>
          </a:p>
        </p:txBody>
      </p:sp>
      <p:sp>
        <p:nvSpPr>
          <p:cNvPr id="465925" name="Rectangle 5"/>
          <p:cNvSpPr>
            <a:spLocks noChangeArrowheads="1"/>
          </p:cNvSpPr>
          <p:nvPr/>
        </p:nvSpPr>
        <p:spPr bwMode="auto">
          <a:xfrm>
            <a:off x="6721475" y="1445122"/>
            <a:ext cx="2133600" cy="835025"/>
          </a:xfrm>
          <a:prstGeom prst="rect">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1600" b="1">
                <a:ea typeface="ＭＳ Ｐゴシック" charset="0"/>
              </a:rPr>
              <a:t>Accumulation Area</a:t>
            </a:r>
          </a:p>
          <a:p>
            <a:pPr eaLnBrk="0" hangingPunct="0">
              <a:defRPr/>
            </a:pPr>
            <a:r>
              <a:rPr lang="en-US" sz="1600" b="1">
                <a:ea typeface="ＭＳ Ｐゴシック" charset="0"/>
              </a:rPr>
              <a:t>Mass gain through snowfall</a:t>
            </a:r>
          </a:p>
        </p:txBody>
      </p:sp>
      <p:sp>
        <p:nvSpPr>
          <p:cNvPr id="465926" name="Line 6"/>
          <p:cNvSpPr>
            <a:spLocks noChangeShapeType="1"/>
          </p:cNvSpPr>
          <p:nvPr/>
        </p:nvSpPr>
        <p:spPr bwMode="auto">
          <a:xfrm>
            <a:off x="1828800" y="1905000"/>
            <a:ext cx="2057400" cy="1676400"/>
          </a:xfrm>
          <a:prstGeom prst="line">
            <a:avLst/>
          </a:prstGeom>
          <a:noFill/>
          <a:ln w="63500">
            <a:solidFill>
              <a:srgbClr val="CC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ea typeface="ＭＳ Ｐゴシック" charset="0"/>
            </a:endParaRPr>
          </a:p>
        </p:txBody>
      </p:sp>
      <p:sp>
        <p:nvSpPr>
          <p:cNvPr id="465927" name="Line 7"/>
          <p:cNvSpPr>
            <a:spLocks noChangeShapeType="1"/>
          </p:cNvSpPr>
          <p:nvPr/>
        </p:nvSpPr>
        <p:spPr bwMode="auto">
          <a:xfrm flipH="1">
            <a:off x="6426200" y="2273797"/>
            <a:ext cx="396875" cy="584200"/>
          </a:xfrm>
          <a:prstGeom prst="line">
            <a:avLst/>
          </a:prstGeom>
          <a:noFill/>
          <a:ln w="63500">
            <a:solidFill>
              <a:srgbClr val="CC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defRPr/>
            </a:pPr>
            <a:endParaRPr lang="en-US">
              <a:ea typeface="ＭＳ Ｐゴシック" charset="0"/>
            </a:endParaRPr>
          </a:p>
        </p:txBody>
      </p:sp>
      <p:sp>
        <p:nvSpPr>
          <p:cNvPr id="465928" name="Text Box 8"/>
          <p:cNvSpPr txBox="1">
            <a:spLocks noChangeArrowheads="1"/>
          </p:cNvSpPr>
          <p:nvPr/>
        </p:nvSpPr>
        <p:spPr bwMode="auto">
          <a:xfrm>
            <a:off x="2819400" y="5791200"/>
            <a:ext cx="3902075" cy="64135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b="1">
                <a:solidFill>
                  <a:schemeClr val="tx2"/>
                </a:solidFill>
                <a:ea typeface="ＭＳ Ｐゴシック" charset="0"/>
              </a:rPr>
              <a:t>==&gt; This imbalance in mass is compensated for by ice flow</a:t>
            </a:r>
            <a:endParaRPr lang="en-US" b="1">
              <a:solidFill>
                <a:schemeClr val="accent2"/>
              </a:solidFill>
              <a:ea typeface="ＭＳ Ｐゴシック" charset="0"/>
            </a:endParaRPr>
          </a:p>
        </p:txBody>
      </p:sp>
      <p:sp>
        <p:nvSpPr>
          <p:cNvPr id="10" name="Rectangle 9"/>
          <p:cNvSpPr>
            <a:spLocks noChangeArrowheads="1"/>
          </p:cNvSpPr>
          <p:nvPr/>
        </p:nvSpPr>
        <p:spPr bwMode="auto">
          <a:xfrm>
            <a:off x="520700" y="197645"/>
            <a:ext cx="77211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99CC"/>
                </a:solidFill>
                <a:latin typeface="Arial"/>
                <a:cs typeface="Arial"/>
              </a:rPr>
              <a:t>The concept of the Equilibrium Line Altitude (ELA)</a:t>
            </a:r>
            <a:endParaRPr lang="en-US" sz="2400" b="1" u="none" dirty="0">
              <a:solidFill>
                <a:srgbClr val="6699FF"/>
              </a:solidFill>
              <a:latin typeface="Arial"/>
              <a:cs typeface="Arial"/>
            </a:endParaRPr>
          </a:p>
        </p:txBody>
      </p:sp>
    </p:spTree>
    <p:extLst>
      <p:ext uri="{BB962C8B-B14F-4D97-AF65-F5344CB8AC3E}">
        <p14:creationId xmlns:p14="http://schemas.microsoft.com/office/powerpoint/2010/main" val="622880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304800" y="381000"/>
            <a:ext cx="8612188" cy="5180013"/>
            <a:chOff x="192" y="240"/>
            <a:chExt cx="5424" cy="3264"/>
          </a:xfrm>
        </p:grpSpPr>
        <p:sp>
          <p:nvSpPr>
            <p:cNvPr id="698371" name="Rectangle 3"/>
            <p:cNvSpPr>
              <a:spLocks noChangeArrowheads="1"/>
            </p:cNvSpPr>
            <p:nvPr/>
          </p:nvSpPr>
          <p:spPr bwMode="auto">
            <a:xfrm>
              <a:off x="192" y="240"/>
              <a:ext cx="5424" cy="3264"/>
            </a:xfrm>
            <a:prstGeom prst="rect">
              <a:avLst/>
            </a:prstGeom>
            <a:solidFill>
              <a:srgbClr val="3366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698372" name="Freeform 4"/>
            <p:cNvSpPr>
              <a:spLocks/>
            </p:cNvSpPr>
            <p:nvPr/>
          </p:nvSpPr>
          <p:spPr bwMode="auto">
            <a:xfrm>
              <a:off x="2532" y="2283"/>
              <a:ext cx="1109" cy="667"/>
            </a:xfrm>
            <a:custGeom>
              <a:avLst/>
              <a:gdLst>
                <a:gd name="T0" fmla="*/ 0 w 1079"/>
                <a:gd name="T1" fmla="*/ 0 h 667"/>
                <a:gd name="T2" fmla="*/ 265 w 1079"/>
                <a:gd name="T3" fmla="*/ 292 h 667"/>
                <a:gd name="T4" fmla="*/ 439 w 1079"/>
                <a:gd name="T5" fmla="*/ 420 h 667"/>
                <a:gd name="T6" fmla="*/ 689 w 1079"/>
                <a:gd name="T7" fmla="*/ 484 h 667"/>
                <a:gd name="T8" fmla="*/ 924 w 1079"/>
                <a:gd name="T9" fmla="*/ 512 h 667"/>
                <a:gd name="T10" fmla="*/ 1042 w 1079"/>
                <a:gd name="T11" fmla="*/ 667 h 667"/>
              </a:gdLst>
              <a:ahLst/>
              <a:cxnLst>
                <a:cxn ang="0">
                  <a:pos x="T0" y="T1"/>
                </a:cxn>
                <a:cxn ang="0">
                  <a:pos x="T2" y="T3"/>
                </a:cxn>
                <a:cxn ang="0">
                  <a:pos x="T4" y="T5"/>
                </a:cxn>
                <a:cxn ang="0">
                  <a:pos x="T6" y="T7"/>
                </a:cxn>
                <a:cxn ang="0">
                  <a:pos x="T8" y="T9"/>
                </a:cxn>
                <a:cxn ang="0">
                  <a:pos x="T10" y="T11"/>
                </a:cxn>
              </a:cxnLst>
              <a:rect l="0" t="0" r="r" b="b"/>
              <a:pathLst>
                <a:path w="1079" h="667">
                  <a:moveTo>
                    <a:pt x="0" y="0"/>
                  </a:moveTo>
                  <a:cubicBezTo>
                    <a:pt x="63" y="73"/>
                    <a:pt x="208" y="249"/>
                    <a:pt x="265" y="292"/>
                  </a:cubicBezTo>
                  <a:cubicBezTo>
                    <a:pt x="349" y="350"/>
                    <a:pt x="369" y="368"/>
                    <a:pt x="439" y="420"/>
                  </a:cubicBezTo>
                  <a:cubicBezTo>
                    <a:pt x="604" y="438"/>
                    <a:pt x="576" y="484"/>
                    <a:pt x="689" y="484"/>
                  </a:cubicBezTo>
                  <a:cubicBezTo>
                    <a:pt x="823" y="503"/>
                    <a:pt x="759" y="466"/>
                    <a:pt x="924" y="512"/>
                  </a:cubicBezTo>
                  <a:cubicBezTo>
                    <a:pt x="1079" y="631"/>
                    <a:pt x="1030" y="656"/>
                    <a:pt x="1042" y="667"/>
                  </a:cubicBezTo>
                </a:path>
              </a:pathLst>
            </a:custGeom>
            <a:noFill/>
            <a:ln w="381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98373" name="Freeform 5"/>
            <p:cNvSpPr>
              <a:spLocks/>
            </p:cNvSpPr>
            <p:nvPr/>
          </p:nvSpPr>
          <p:spPr bwMode="auto">
            <a:xfrm>
              <a:off x="240" y="384"/>
              <a:ext cx="3621" cy="2761"/>
            </a:xfrm>
            <a:custGeom>
              <a:avLst/>
              <a:gdLst>
                <a:gd name="T0" fmla="*/ 0 w 3621"/>
                <a:gd name="T1" fmla="*/ 411 h 2761"/>
                <a:gd name="T2" fmla="*/ 165 w 3621"/>
                <a:gd name="T3" fmla="*/ 237 h 2761"/>
                <a:gd name="T4" fmla="*/ 357 w 3621"/>
                <a:gd name="T5" fmla="*/ 0 h 2761"/>
                <a:gd name="T6" fmla="*/ 403 w 3621"/>
                <a:gd name="T7" fmla="*/ 82 h 2761"/>
                <a:gd name="T8" fmla="*/ 531 w 3621"/>
                <a:gd name="T9" fmla="*/ 292 h 2761"/>
                <a:gd name="T10" fmla="*/ 732 w 3621"/>
                <a:gd name="T11" fmla="*/ 521 h 2761"/>
                <a:gd name="T12" fmla="*/ 933 w 3621"/>
                <a:gd name="T13" fmla="*/ 685 h 2761"/>
                <a:gd name="T14" fmla="*/ 1253 w 3621"/>
                <a:gd name="T15" fmla="*/ 1024 h 2761"/>
                <a:gd name="T16" fmla="*/ 1500 w 3621"/>
                <a:gd name="T17" fmla="*/ 1298 h 2761"/>
                <a:gd name="T18" fmla="*/ 1829 w 3621"/>
                <a:gd name="T19" fmla="*/ 1389 h 2761"/>
                <a:gd name="T20" fmla="*/ 1920 w 3621"/>
                <a:gd name="T21" fmla="*/ 1408 h 2761"/>
                <a:gd name="T22" fmla="*/ 1993 w 3621"/>
                <a:gd name="T23" fmla="*/ 1463 h 2761"/>
                <a:gd name="T24" fmla="*/ 2057 w 3621"/>
                <a:gd name="T25" fmla="*/ 1901 h 2761"/>
                <a:gd name="T26" fmla="*/ 2231 w 3621"/>
                <a:gd name="T27" fmla="*/ 2185 h 2761"/>
                <a:gd name="T28" fmla="*/ 2268 w 3621"/>
                <a:gd name="T29" fmla="*/ 2240 h 2761"/>
                <a:gd name="T30" fmla="*/ 2432 w 3621"/>
                <a:gd name="T31" fmla="*/ 2340 h 2761"/>
                <a:gd name="T32" fmla="*/ 2643 w 3621"/>
                <a:gd name="T33" fmla="*/ 2541 h 2761"/>
                <a:gd name="T34" fmla="*/ 2908 w 3621"/>
                <a:gd name="T35" fmla="*/ 2642 h 2761"/>
                <a:gd name="T36" fmla="*/ 3374 w 3621"/>
                <a:gd name="T37" fmla="*/ 2605 h 2761"/>
                <a:gd name="T38" fmla="*/ 3621 w 3621"/>
                <a:gd name="T39" fmla="*/ 2761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21" h="2761">
                  <a:moveTo>
                    <a:pt x="0" y="411"/>
                  </a:moveTo>
                  <a:cubicBezTo>
                    <a:pt x="50" y="359"/>
                    <a:pt x="106" y="305"/>
                    <a:pt x="165" y="237"/>
                  </a:cubicBezTo>
                  <a:cubicBezTo>
                    <a:pt x="194" y="198"/>
                    <a:pt x="340" y="3"/>
                    <a:pt x="357" y="0"/>
                  </a:cubicBezTo>
                  <a:cubicBezTo>
                    <a:pt x="375" y="28"/>
                    <a:pt x="384" y="55"/>
                    <a:pt x="403" y="82"/>
                  </a:cubicBezTo>
                  <a:cubicBezTo>
                    <a:pt x="428" y="158"/>
                    <a:pt x="473" y="237"/>
                    <a:pt x="531" y="292"/>
                  </a:cubicBezTo>
                  <a:cubicBezTo>
                    <a:pt x="586" y="365"/>
                    <a:pt x="693" y="475"/>
                    <a:pt x="732" y="521"/>
                  </a:cubicBezTo>
                  <a:cubicBezTo>
                    <a:pt x="799" y="586"/>
                    <a:pt x="875" y="630"/>
                    <a:pt x="933" y="685"/>
                  </a:cubicBezTo>
                  <a:cubicBezTo>
                    <a:pt x="1020" y="769"/>
                    <a:pt x="1158" y="922"/>
                    <a:pt x="1253" y="1024"/>
                  </a:cubicBezTo>
                  <a:cubicBezTo>
                    <a:pt x="1327" y="1116"/>
                    <a:pt x="1377" y="1259"/>
                    <a:pt x="1500" y="1298"/>
                  </a:cubicBezTo>
                  <a:cubicBezTo>
                    <a:pt x="1596" y="1359"/>
                    <a:pt x="1759" y="1371"/>
                    <a:pt x="1829" y="1389"/>
                  </a:cubicBezTo>
                  <a:cubicBezTo>
                    <a:pt x="1858" y="1392"/>
                    <a:pt x="1891" y="1401"/>
                    <a:pt x="1920" y="1408"/>
                  </a:cubicBezTo>
                  <a:cubicBezTo>
                    <a:pt x="1982" y="1449"/>
                    <a:pt x="1960" y="1428"/>
                    <a:pt x="1993" y="1463"/>
                  </a:cubicBezTo>
                  <a:cubicBezTo>
                    <a:pt x="2045" y="1604"/>
                    <a:pt x="2010" y="1759"/>
                    <a:pt x="2057" y="1901"/>
                  </a:cubicBezTo>
                  <a:cubicBezTo>
                    <a:pt x="2097" y="2021"/>
                    <a:pt x="2196" y="2129"/>
                    <a:pt x="2231" y="2185"/>
                  </a:cubicBezTo>
                  <a:cubicBezTo>
                    <a:pt x="2244" y="2206"/>
                    <a:pt x="2246" y="2227"/>
                    <a:pt x="2268" y="2240"/>
                  </a:cubicBezTo>
                  <a:cubicBezTo>
                    <a:pt x="2301" y="2266"/>
                    <a:pt x="2397" y="2317"/>
                    <a:pt x="2432" y="2340"/>
                  </a:cubicBezTo>
                  <a:cubicBezTo>
                    <a:pt x="2490" y="2378"/>
                    <a:pt x="2593" y="2508"/>
                    <a:pt x="2643" y="2541"/>
                  </a:cubicBezTo>
                  <a:cubicBezTo>
                    <a:pt x="2718" y="2582"/>
                    <a:pt x="2809" y="2613"/>
                    <a:pt x="2908" y="2642"/>
                  </a:cubicBezTo>
                  <a:cubicBezTo>
                    <a:pt x="3000" y="2701"/>
                    <a:pt x="3270" y="2595"/>
                    <a:pt x="3374" y="2605"/>
                  </a:cubicBezTo>
                  <a:cubicBezTo>
                    <a:pt x="3459" y="2626"/>
                    <a:pt x="3591" y="2749"/>
                    <a:pt x="3621" y="2761"/>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98374" name="Freeform 6"/>
            <p:cNvSpPr>
              <a:spLocks/>
            </p:cNvSpPr>
            <p:nvPr/>
          </p:nvSpPr>
          <p:spPr bwMode="auto">
            <a:xfrm>
              <a:off x="1710" y="740"/>
              <a:ext cx="2990" cy="2286"/>
            </a:xfrm>
            <a:custGeom>
              <a:avLst/>
              <a:gdLst>
                <a:gd name="T0" fmla="*/ 0 w 2990"/>
                <a:gd name="T1" fmla="*/ 320 h 2286"/>
                <a:gd name="T2" fmla="*/ 339 w 2990"/>
                <a:gd name="T3" fmla="*/ 83 h 2286"/>
                <a:gd name="T4" fmla="*/ 421 w 2990"/>
                <a:gd name="T5" fmla="*/ 0 h 2286"/>
                <a:gd name="T6" fmla="*/ 569 w 2990"/>
                <a:gd name="T7" fmla="*/ 220 h 2286"/>
                <a:gd name="T8" fmla="*/ 697 w 2990"/>
                <a:gd name="T9" fmla="*/ 421 h 2286"/>
                <a:gd name="T10" fmla="*/ 1006 w 2990"/>
                <a:gd name="T11" fmla="*/ 649 h 2286"/>
                <a:gd name="T12" fmla="*/ 1216 w 2990"/>
                <a:gd name="T13" fmla="*/ 887 h 2286"/>
                <a:gd name="T14" fmla="*/ 1518 w 2990"/>
                <a:gd name="T15" fmla="*/ 1244 h 2286"/>
                <a:gd name="T16" fmla="*/ 1838 w 2990"/>
                <a:gd name="T17" fmla="*/ 1481 h 2286"/>
                <a:gd name="T18" fmla="*/ 1984 w 2990"/>
                <a:gd name="T19" fmla="*/ 1564 h 2286"/>
                <a:gd name="T20" fmla="*/ 2451 w 2990"/>
                <a:gd name="T21" fmla="*/ 1911 h 2286"/>
                <a:gd name="T22" fmla="*/ 2624 w 2990"/>
                <a:gd name="T23" fmla="*/ 2030 h 2286"/>
                <a:gd name="T24" fmla="*/ 2816 w 2990"/>
                <a:gd name="T25" fmla="*/ 2185 h 2286"/>
                <a:gd name="T26" fmla="*/ 2990 w 2990"/>
                <a:gd name="T27" fmla="*/ 2286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0" h="2286">
                  <a:moveTo>
                    <a:pt x="0" y="320"/>
                  </a:moveTo>
                  <a:cubicBezTo>
                    <a:pt x="56" y="281"/>
                    <a:pt x="269" y="136"/>
                    <a:pt x="339" y="83"/>
                  </a:cubicBezTo>
                  <a:cubicBezTo>
                    <a:pt x="367" y="58"/>
                    <a:pt x="395" y="28"/>
                    <a:pt x="421" y="0"/>
                  </a:cubicBezTo>
                  <a:cubicBezTo>
                    <a:pt x="495" y="25"/>
                    <a:pt x="450" y="9"/>
                    <a:pt x="569" y="220"/>
                  </a:cubicBezTo>
                  <a:cubicBezTo>
                    <a:pt x="624" y="329"/>
                    <a:pt x="647" y="357"/>
                    <a:pt x="697" y="421"/>
                  </a:cubicBezTo>
                  <a:cubicBezTo>
                    <a:pt x="765" y="503"/>
                    <a:pt x="925" y="558"/>
                    <a:pt x="1006" y="649"/>
                  </a:cubicBezTo>
                  <a:lnTo>
                    <a:pt x="1216" y="887"/>
                  </a:lnTo>
                  <a:cubicBezTo>
                    <a:pt x="1301" y="986"/>
                    <a:pt x="1426" y="1151"/>
                    <a:pt x="1518" y="1244"/>
                  </a:cubicBezTo>
                  <a:cubicBezTo>
                    <a:pt x="1622" y="1343"/>
                    <a:pt x="1780" y="1438"/>
                    <a:pt x="1838" y="1481"/>
                  </a:cubicBezTo>
                  <a:cubicBezTo>
                    <a:pt x="1916" y="1534"/>
                    <a:pt x="1951" y="1547"/>
                    <a:pt x="1984" y="1564"/>
                  </a:cubicBezTo>
                  <a:cubicBezTo>
                    <a:pt x="2086" y="1636"/>
                    <a:pt x="2361" y="1846"/>
                    <a:pt x="2451" y="1911"/>
                  </a:cubicBezTo>
                  <a:cubicBezTo>
                    <a:pt x="2558" y="1989"/>
                    <a:pt x="2563" y="1984"/>
                    <a:pt x="2624" y="2030"/>
                  </a:cubicBezTo>
                  <a:cubicBezTo>
                    <a:pt x="2651" y="2110"/>
                    <a:pt x="2741" y="2160"/>
                    <a:pt x="2816" y="2185"/>
                  </a:cubicBezTo>
                  <a:cubicBezTo>
                    <a:pt x="2877" y="2228"/>
                    <a:pt x="2961" y="2269"/>
                    <a:pt x="2990" y="2286"/>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98375" name="Freeform 7"/>
            <p:cNvSpPr>
              <a:spLocks/>
            </p:cNvSpPr>
            <p:nvPr/>
          </p:nvSpPr>
          <p:spPr bwMode="auto">
            <a:xfrm>
              <a:off x="3360" y="1440"/>
              <a:ext cx="2103" cy="1198"/>
            </a:xfrm>
            <a:custGeom>
              <a:avLst/>
              <a:gdLst>
                <a:gd name="T0" fmla="*/ 0 w 2103"/>
                <a:gd name="T1" fmla="*/ 213 h 1228"/>
                <a:gd name="T2" fmla="*/ 91 w 2103"/>
                <a:gd name="T3" fmla="*/ 140 h 1228"/>
                <a:gd name="T4" fmla="*/ 283 w 2103"/>
                <a:gd name="T5" fmla="*/ 40 h 1228"/>
                <a:gd name="T6" fmla="*/ 366 w 2103"/>
                <a:gd name="T7" fmla="*/ 3 h 1228"/>
                <a:gd name="T8" fmla="*/ 430 w 2103"/>
                <a:gd name="T9" fmla="*/ 58 h 1228"/>
                <a:gd name="T10" fmla="*/ 539 w 2103"/>
                <a:gd name="T11" fmla="*/ 159 h 1228"/>
                <a:gd name="T12" fmla="*/ 686 w 2103"/>
                <a:gd name="T13" fmla="*/ 277 h 1228"/>
                <a:gd name="T14" fmla="*/ 878 w 2103"/>
                <a:gd name="T15" fmla="*/ 424 h 1228"/>
                <a:gd name="T16" fmla="*/ 1124 w 2103"/>
                <a:gd name="T17" fmla="*/ 607 h 1228"/>
                <a:gd name="T18" fmla="*/ 1527 w 2103"/>
                <a:gd name="T19" fmla="*/ 799 h 1228"/>
                <a:gd name="T20" fmla="*/ 1673 w 2103"/>
                <a:gd name="T21" fmla="*/ 908 h 1228"/>
                <a:gd name="T22" fmla="*/ 1838 w 2103"/>
                <a:gd name="T23" fmla="*/ 1045 h 1228"/>
                <a:gd name="T24" fmla="*/ 2103 w 2103"/>
                <a:gd name="T25" fmla="*/ 1228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3" h="1228">
                  <a:moveTo>
                    <a:pt x="0" y="213"/>
                  </a:moveTo>
                  <a:cubicBezTo>
                    <a:pt x="15" y="201"/>
                    <a:pt x="68" y="155"/>
                    <a:pt x="91" y="140"/>
                  </a:cubicBezTo>
                  <a:cubicBezTo>
                    <a:pt x="138" y="111"/>
                    <a:pt x="246" y="60"/>
                    <a:pt x="283" y="40"/>
                  </a:cubicBezTo>
                  <a:cubicBezTo>
                    <a:pt x="329" y="17"/>
                    <a:pt x="342" y="0"/>
                    <a:pt x="366" y="3"/>
                  </a:cubicBezTo>
                  <a:cubicBezTo>
                    <a:pt x="405" y="16"/>
                    <a:pt x="402" y="31"/>
                    <a:pt x="430" y="58"/>
                  </a:cubicBezTo>
                  <a:cubicBezTo>
                    <a:pt x="459" y="84"/>
                    <a:pt x="513" y="135"/>
                    <a:pt x="539" y="159"/>
                  </a:cubicBezTo>
                  <a:cubicBezTo>
                    <a:pt x="582" y="195"/>
                    <a:pt x="653" y="251"/>
                    <a:pt x="686" y="277"/>
                  </a:cubicBezTo>
                  <a:cubicBezTo>
                    <a:pt x="742" y="321"/>
                    <a:pt x="820" y="381"/>
                    <a:pt x="878" y="424"/>
                  </a:cubicBezTo>
                  <a:cubicBezTo>
                    <a:pt x="951" y="479"/>
                    <a:pt x="1031" y="551"/>
                    <a:pt x="1124" y="607"/>
                  </a:cubicBezTo>
                  <a:cubicBezTo>
                    <a:pt x="1232" y="669"/>
                    <a:pt x="1442" y="756"/>
                    <a:pt x="1527" y="799"/>
                  </a:cubicBezTo>
                  <a:cubicBezTo>
                    <a:pt x="1619" y="849"/>
                    <a:pt x="1621" y="867"/>
                    <a:pt x="1673" y="908"/>
                  </a:cubicBezTo>
                  <a:cubicBezTo>
                    <a:pt x="1724" y="954"/>
                    <a:pt x="1772" y="1022"/>
                    <a:pt x="1838" y="1045"/>
                  </a:cubicBezTo>
                  <a:cubicBezTo>
                    <a:pt x="1910" y="1098"/>
                    <a:pt x="2059" y="1198"/>
                    <a:pt x="2103" y="1228"/>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grpSp>
          <p:nvGrpSpPr>
            <p:cNvPr id="27657" name="Group 8"/>
            <p:cNvGrpSpPr>
              <a:grpSpLocks/>
            </p:cNvGrpSpPr>
            <p:nvPr/>
          </p:nvGrpSpPr>
          <p:grpSpPr bwMode="auto">
            <a:xfrm>
              <a:off x="270" y="1506"/>
              <a:ext cx="5280" cy="279"/>
              <a:chOff x="240" y="1680"/>
              <a:chExt cx="5280" cy="279"/>
            </a:xfrm>
          </p:grpSpPr>
          <p:sp>
            <p:nvSpPr>
              <p:cNvPr id="698377" name="Line 9"/>
              <p:cNvSpPr>
                <a:spLocks noChangeShapeType="1"/>
              </p:cNvSpPr>
              <p:nvPr/>
            </p:nvSpPr>
            <p:spPr bwMode="auto">
              <a:xfrm>
                <a:off x="240" y="1920"/>
                <a:ext cx="5280" cy="0"/>
              </a:xfrm>
              <a:prstGeom prst="line">
                <a:avLst/>
              </a:prstGeom>
              <a:noFill/>
              <a:ln w="95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98378" name="Text Box 10"/>
              <p:cNvSpPr txBox="1">
                <a:spLocks noChangeArrowheads="1"/>
              </p:cNvSpPr>
              <p:nvPr/>
            </p:nvSpPr>
            <p:spPr bwMode="auto">
              <a:xfrm>
                <a:off x="326" y="1680"/>
                <a:ext cx="442"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defTabSz="915988">
                  <a:defRPr>
                    <a:solidFill>
                      <a:schemeClr val="tx1"/>
                    </a:solidFill>
                    <a:latin typeface="Arial" charset="0"/>
                    <a:ea typeface="ＭＳ Ｐゴシック" charset="0"/>
                  </a:defRPr>
                </a:lvl1pPr>
                <a:lvl2pPr defTabSz="915988">
                  <a:defRPr>
                    <a:solidFill>
                      <a:schemeClr val="tx1"/>
                    </a:solidFill>
                    <a:latin typeface="Arial" charset="0"/>
                    <a:ea typeface="ＭＳ Ｐゴシック" charset="0"/>
                  </a:defRPr>
                </a:lvl2pPr>
                <a:lvl3pPr marL="915988" defTabSz="915988">
                  <a:defRPr>
                    <a:solidFill>
                      <a:schemeClr val="tx1"/>
                    </a:solidFill>
                    <a:latin typeface="Arial" charset="0"/>
                    <a:ea typeface="ＭＳ Ｐゴシック" charset="0"/>
                  </a:defRPr>
                </a:lvl3pPr>
                <a:lvl4pPr marL="1370013" defTabSz="915988">
                  <a:defRPr>
                    <a:solidFill>
                      <a:schemeClr val="tx1"/>
                    </a:solidFill>
                    <a:latin typeface="Arial" charset="0"/>
                    <a:ea typeface="ＭＳ Ｐゴシック" charset="0"/>
                  </a:defRPr>
                </a:lvl4pPr>
                <a:lvl5pPr defTabSz="915988">
                  <a:defRPr>
                    <a:solidFill>
                      <a:schemeClr val="tx1"/>
                    </a:solidFill>
                    <a:latin typeface="Arial" charset="0"/>
                    <a:ea typeface="ＭＳ Ｐゴシック" charset="0"/>
                  </a:defRPr>
                </a:lvl5pPr>
                <a:lvl6pPr defTabSz="915988" fontAlgn="base">
                  <a:spcBef>
                    <a:spcPct val="0"/>
                  </a:spcBef>
                  <a:spcAft>
                    <a:spcPct val="0"/>
                  </a:spcAft>
                  <a:defRPr>
                    <a:solidFill>
                      <a:schemeClr val="tx1"/>
                    </a:solidFill>
                    <a:latin typeface="Arial" charset="0"/>
                    <a:ea typeface="ＭＳ Ｐゴシック" charset="0"/>
                  </a:defRPr>
                </a:lvl6pPr>
                <a:lvl7pPr defTabSz="915988" fontAlgn="base">
                  <a:spcBef>
                    <a:spcPct val="0"/>
                  </a:spcBef>
                  <a:spcAft>
                    <a:spcPct val="0"/>
                  </a:spcAft>
                  <a:defRPr>
                    <a:solidFill>
                      <a:schemeClr val="tx1"/>
                    </a:solidFill>
                    <a:latin typeface="Arial" charset="0"/>
                    <a:ea typeface="ＭＳ Ｐゴシック" charset="0"/>
                  </a:defRPr>
                </a:lvl7pPr>
                <a:lvl8pPr defTabSz="915988" fontAlgn="base">
                  <a:spcBef>
                    <a:spcPct val="0"/>
                  </a:spcBef>
                  <a:spcAft>
                    <a:spcPct val="0"/>
                  </a:spcAft>
                  <a:defRPr>
                    <a:solidFill>
                      <a:schemeClr val="tx1"/>
                    </a:solidFill>
                    <a:latin typeface="Arial" charset="0"/>
                    <a:ea typeface="ＭＳ Ｐゴシック" charset="0"/>
                  </a:defRPr>
                </a:lvl8pPr>
                <a:lvl9pPr defTabSz="915988" fontAlgn="base">
                  <a:spcBef>
                    <a:spcPct val="0"/>
                  </a:spcBef>
                  <a:spcAft>
                    <a:spcPct val="0"/>
                  </a:spcAft>
                  <a:defRPr>
                    <a:solidFill>
                      <a:schemeClr val="tx1"/>
                    </a:solidFill>
                    <a:latin typeface="Arial" charset="0"/>
                    <a:ea typeface="ＭＳ Ｐゴシック" charset="0"/>
                  </a:defRPr>
                </a:lvl9pPr>
              </a:lstStyle>
              <a:p>
                <a:pPr>
                  <a:defRPr/>
                </a:pPr>
                <a:r>
                  <a:rPr lang="de-DE" sz="2300" i="1" smtClean="0">
                    <a:solidFill>
                      <a:srgbClr val="FF0000"/>
                    </a:solidFill>
                    <a:latin typeface="Times New Roman" charset="0"/>
                  </a:rPr>
                  <a:t>ELA</a:t>
                </a:r>
                <a:endParaRPr lang="de-AT" sz="2300" i="1" smtClean="0">
                  <a:solidFill>
                    <a:srgbClr val="FF0000"/>
                  </a:solidFill>
                  <a:latin typeface="Times New Roman" charset="0"/>
                </a:endParaRPr>
              </a:p>
            </p:txBody>
          </p:sp>
        </p:grpSp>
        <p:sp>
          <p:nvSpPr>
            <p:cNvPr id="698379" name="Freeform 11"/>
            <p:cNvSpPr>
              <a:spLocks/>
            </p:cNvSpPr>
            <p:nvPr/>
          </p:nvSpPr>
          <p:spPr bwMode="auto">
            <a:xfrm>
              <a:off x="636" y="429"/>
              <a:ext cx="2978" cy="2551"/>
            </a:xfrm>
            <a:custGeom>
              <a:avLst/>
              <a:gdLst>
                <a:gd name="T0" fmla="*/ 0 w 2978"/>
                <a:gd name="T1" fmla="*/ 0 h 2551"/>
                <a:gd name="T2" fmla="*/ 253 w 2978"/>
                <a:gd name="T3" fmla="*/ 275 h 2551"/>
                <a:gd name="T4" fmla="*/ 546 w 2978"/>
                <a:gd name="T5" fmla="*/ 503 h 2551"/>
                <a:gd name="T6" fmla="*/ 811 w 2978"/>
                <a:gd name="T7" fmla="*/ 759 h 2551"/>
                <a:gd name="T8" fmla="*/ 1012 w 2978"/>
                <a:gd name="T9" fmla="*/ 933 h 2551"/>
                <a:gd name="T10" fmla="*/ 1170 w 2978"/>
                <a:gd name="T11" fmla="*/ 1024 h 2551"/>
                <a:gd name="T12" fmla="*/ 1378 w 2978"/>
                <a:gd name="T13" fmla="*/ 1125 h 2551"/>
                <a:gd name="T14" fmla="*/ 1552 w 2978"/>
                <a:gd name="T15" fmla="*/ 1207 h 2551"/>
                <a:gd name="T16" fmla="*/ 1652 w 2978"/>
                <a:gd name="T17" fmla="*/ 1290 h 2551"/>
                <a:gd name="T18" fmla="*/ 1735 w 2978"/>
                <a:gd name="T19" fmla="*/ 1436 h 2551"/>
                <a:gd name="T20" fmla="*/ 1789 w 2978"/>
                <a:gd name="T21" fmla="*/ 1619 h 2551"/>
                <a:gd name="T22" fmla="*/ 1899 w 2978"/>
                <a:gd name="T23" fmla="*/ 1884 h 2551"/>
                <a:gd name="T24" fmla="*/ 2164 w 2978"/>
                <a:gd name="T25" fmla="*/ 2176 h 2551"/>
                <a:gd name="T26" fmla="*/ 2338 w 2978"/>
                <a:gd name="T27" fmla="*/ 2304 h 2551"/>
                <a:gd name="T28" fmla="*/ 2588 w 2978"/>
                <a:gd name="T29" fmla="*/ 2368 h 2551"/>
                <a:gd name="T30" fmla="*/ 2823 w 2978"/>
                <a:gd name="T31" fmla="*/ 2396 h 2551"/>
                <a:gd name="T32" fmla="*/ 2941 w 2978"/>
                <a:gd name="T33" fmla="*/ 2551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8" h="2551">
                  <a:moveTo>
                    <a:pt x="0" y="0"/>
                  </a:moveTo>
                  <a:cubicBezTo>
                    <a:pt x="46" y="44"/>
                    <a:pt x="98" y="165"/>
                    <a:pt x="253" y="275"/>
                  </a:cubicBezTo>
                  <a:cubicBezTo>
                    <a:pt x="315" y="348"/>
                    <a:pt x="477" y="428"/>
                    <a:pt x="546" y="503"/>
                  </a:cubicBezTo>
                  <a:cubicBezTo>
                    <a:pt x="630" y="585"/>
                    <a:pt x="759" y="698"/>
                    <a:pt x="811" y="759"/>
                  </a:cubicBezTo>
                  <a:cubicBezTo>
                    <a:pt x="874" y="829"/>
                    <a:pt x="962" y="899"/>
                    <a:pt x="1012" y="933"/>
                  </a:cubicBezTo>
                  <a:cubicBezTo>
                    <a:pt x="1072" y="977"/>
                    <a:pt x="1104" y="998"/>
                    <a:pt x="1170" y="1024"/>
                  </a:cubicBezTo>
                  <a:cubicBezTo>
                    <a:pt x="1258" y="1059"/>
                    <a:pt x="1291" y="1093"/>
                    <a:pt x="1378" y="1125"/>
                  </a:cubicBezTo>
                  <a:cubicBezTo>
                    <a:pt x="1450" y="1173"/>
                    <a:pt x="1471" y="1181"/>
                    <a:pt x="1552" y="1207"/>
                  </a:cubicBezTo>
                  <a:cubicBezTo>
                    <a:pt x="1569" y="1233"/>
                    <a:pt x="1631" y="1267"/>
                    <a:pt x="1652" y="1290"/>
                  </a:cubicBezTo>
                  <a:cubicBezTo>
                    <a:pt x="1673" y="1322"/>
                    <a:pt x="1708" y="1390"/>
                    <a:pt x="1735" y="1436"/>
                  </a:cubicBezTo>
                  <a:cubicBezTo>
                    <a:pt x="1755" y="1496"/>
                    <a:pt x="1762" y="1563"/>
                    <a:pt x="1789" y="1619"/>
                  </a:cubicBezTo>
                  <a:cubicBezTo>
                    <a:pt x="1826" y="1685"/>
                    <a:pt x="1867" y="1831"/>
                    <a:pt x="1899" y="1884"/>
                  </a:cubicBezTo>
                  <a:cubicBezTo>
                    <a:pt x="1962" y="1957"/>
                    <a:pt x="2107" y="2133"/>
                    <a:pt x="2164" y="2176"/>
                  </a:cubicBezTo>
                  <a:cubicBezTo>
                    <a:pt x="2248" y="2234"/>
                    <a:pt x="2268" y="2252"/>
                    <a:pt x="2338" y="2304"/>
                  </a:cubicBezTo>
                  <a:cubicBezTo>
                    <a:pt x="2503" y="2322"/>
                    <a:pt x="2475" y="2368"/>
                    <a:pt x="2588" y="2368"/>
                  </a:cubicBezTo>
                  <a:cubicBezTo>
                    <a:pt x="2722" y="2387"/>
                    <a:pt x="2658" y="2350"/>
                    <a:pt x="2823" y="2396"/>
                  </a:cubicBezTo>
                  <a:cubicBezTo>
                    <a:pt x="2978" y="2515"/>
                    <a:pt x="2929" y="2540"/>
                    <a:pt x="2941" y="2551"/>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98380" name="Freeform 12"/>
            <p:cNvSpPr>
              <a:spLocks/>
            </p:cNvSpPr>
            <p:nvPr/>
          </p:nvSpPr>
          <p:spPr bwMode="auto">
            <a:xfrm>
              <a:off x="2206" y="804"/>
              <a:ext cx="1376" cy="1399"/>
            </a:xfrm>
            <a:custGeom>
              <a:avLst/>
              <a:gdLst>
                <a:gd name="T0" fmla="*/ 0 w 1346"/>
                <a:gd name="T1" fmla="*/ 0 h 1429"/>
                <a:gd name="T2" fmla="*/ 286 w 1346"/>
                <a:gd name="T3" fmla="*/ 350 h 1429"/>
                <a:gd name="T4" fmla="*/ 606 w 1346"/>
                <a:gd name="T5" fmla="*/ 533 h 1429"/>
                <a:gd name="T6" fmla="*/ 1090 w 1346"/>
                <a:gd name="T7" fmla="*/ 999 h 1429"/>
                <a:gd name="T8" fmla="*/ 1346 w 1346"/>
                <a:gd name="T9" fmla="*/ 1429 h 1429"/>
              </a:gdLst>
              <a:ahLst/>
              <a:cxnLst>
                <a:cxn ang="0">
                  <a:pos x="T0" y="T1"/>
                </a:cxn>
                <a:cxn ang="0">
                  <a:pos x="T2" y="T3"/>
                </a:cxn>
                <a:cxn ang="0">
                  <a:pos x="T4" y="T5"/>
                </a:cxn>
                <a:cxn ang="0">
                  <a:pos x="T6" y="T7"/>
                </a:cxn>
                <a:cxn ang="0">
                  <a:pos x="T8" y="T9"/>
                </a:cxn>
              </a:cxnLst>
              <a:rect l="0" t="0" r="r" b="b"/>
              <a:pathLst>
                <a:path w="1346" h="1429">
                  <a:moveTo>
                    <a:pt x="0" y="0"/>
                  </a:moveTo>
                  <a:cubicBezTo>
                    <a:pt x="110" y="174"/>
                    <a:pt x="85" y="131"/>
                    <a:pt x="286" y="350"/>
                  </a:cubicBezTo>
                  <a:cubicBezTo>
                    <a:pt x="496" y="442"/>
                    <a:pt x="506" y="484"/>
                    <a:pt x="606" y="533"/>
                  </a:cubicBezTo>
                  <a:cubicBezTo>
                    <a:pt x="749" y="629"/>
                    <a:pt x="843" y="761"/>
                    <a:pt x="1090" y="999"/>
                  </a:cubicBezTo>
                  <a:cubicBezTo>
                    <a:pt x="1309" y="1264"/>
                    <a:pt x="1301" y="1310"/>
                    <a:pt x="1346" y="1429"/>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98381" name="Freeform 13"/>
            <p:cNvSpPr>
              <a:spLocks/>
            </p:cNvSpPr>
            <p:nvPr/>
          </p:nvSpPr>
          <p:spPr bwMode="auto">
            <a:xfrm>
              <a:off x="3751" y="1445"/>
              <a:ext cx="656" cy="491"/>
            </a:xfrm>
            <a:custGeom>
              <a:avLst/>
              <a:gdLst>
                <a:gd name="T0" fmla="*/ 0 w 656"/>
                <a:gd name="T1" fmla="*/ 14 h 521"/>
                <a:gd name="T2" fmla="*/ 318 w 656"/>
                <a:gd name="T3" fmla="*/ 173 h 521"/>
                <a:gd name="T4" fmla="*/ 656 w 656"/>
                <a:gd name="T5" fmla="*/ 521 h 521"/>
              </a:gdLst>
              <a:ahLst/>
              <a:cxnLst>
                <a:cxn ang="0">
                  <a:pos x="T0" y="T1"/>
                </a:cxn>
                <a:cxn ang="0">
                  <a:pos x="T2" y="T3"/>
                </a:cxn>
                <a:cxn ang="0">
                  <a:pos x="T4" y="T5"/>
                </a:cxn>
              </a:cxnLst>
              <a:rect l="0" t="0" r="r" b="b"/>
              <a:pathLst>
                <a:path w="656" h="521">
                  <a:moveTo>
                    <a:pt x="0" y="14"/>
                  </a:moveTo>
                  <a:cubicBezTo>
                    <a:pt x="55" y="56"/>
                    <a:pt x="34" y="0"/>
                    <a:pt x="318" y="173"/>
                  </a:cubicBezTo>
                  <a:cubicBezTo>
                    <a:pt x="619" y="393"/>
                    <a:pt x="573" y="411"/>
                    <a:pt x="656" y="521"/>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grpSp>
      <p:sp>
        <p:nvSpPr>
          <p:cNvPr id="698382" name="Text Box 14"/>
          <p:cNvSpPr txBox="1">
            <a:spLocks noChangeArrowheads="1"/>
          </p:cNvSpPr>
          <p:nvPr/>
        </p:nvSpPr>
        <p:spPr bwMode="auto">
          <a:xfrm>
            <a:off x="7527925" y="534988"/>
            <a:ext cx="896938" cy="44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defTabSz="915988">
              <a:defRPr>
                <a:solidFill>
                  <a:schemeClr val="tx1"/>
                </a:solidFill>
                <a:latin typeface="Arial" charset="0"/>
                <a:ea typeface="ＭＳ Ｐゴシック" charset="0"/>
              </a:defRPr>
            </a:lvl1pPr>
            <a:lvl2pPr defTabSz="915988">
              <a:defRPr>
                <a:solidFill>
                  <a:schemeClr val="tx1"/>
                </a:solidFill>
                <a:latin typeface="Arial" charset="0"/>
                <a:ea typeface="ＭＳ Ｐゴシック" charset="0"/>
              </a:defRPr>
            </a:lvl2pPr>
            <a:lvl3pPr marL="915988" defTabSz="915988">
              <a:defRPr>
                <a:solidFill>
                  <a:schemeClr val="tx1"/>
                </a:solidFill>
                <a:latin typeface="Arial" charset="0"/>
                <a:ea typeface="ＭＳ Ｐゴシック" charset="0"/>
              </a:defRPr>
            </a:lvl3pPr>
            <a:lvl4pPr marL="1370013" defTabSz="915988">
              <a:defRPr>
                <a:solidFill>
                  <a:schemeClr val="tx1"/>
                </a:solidFill>
                <a:latin typeface="Arial" charset="0"/>
                <a:ea typeface="ＭＳ Ｐゴシック" charset="0"/>
              </a:defRPr>
            </a:lvl4pPr>
            <a:lvl5pPr defTabSz="915988">
              <a:defRPr>
                <a:solidFill>
                  <a:schemeClr val="tx1"/>
                </a:solidFill>
                <a:latin typeface="Arial" charset="0"/>
                <a:ea typeface="ＭＳ Ｐゴシック" charset="0"/>
              </a:defRPr>
            </a:lvl5pPr>
            <a:lvl6pPr defTabSz="915988" fontAlgn="base">
              <a:spcBef>
                <a:spcPct val="0"/>
              </a:spcBef>
              <a:spcAft>
                <a:spcPct val="0"/>
              </a:spcAft>
              <a:defRPr>
                <a:solidFill>
                  <a:schemeClr val="tx1"/>
                </a:solidFill>
                <a:latin typeface="Arial" charset="0"/>
                <a:ea typeface="ＭＳ Ｐゴシック" charset="0"/>
              </a:defRPr>
            </a:lvl6pPr>
            <a:lvl7pPr defTabSz="915988" fontAlgn="base">
              <a:spcBef>
                <a:spcPct val="0"/>
              </a:spcBef>
              <a:spcAft>
                <a:spcPct val="0"/>
              </a:spcAft>
              <a:defRPr>
                <a:solidFill>
                  <a:schemeClr val="tx1"/>
                </a:solidFill>
                <a:latin typeface="Arial" charset="0"/>
                <a:ea typeface="ＭＳ Ｐゴシック" charset="0"/>
              </a:defRPr>
            </a:lvl7pPr>
            <a:lvl8pPr defTabSz="915988" fontAlgn="base">
              <a:spcBef>
                <a:spcPct val="0"/>
              </a:spcBef>
              <a:spcAft>
                <a:spcPct val="0"/>
              </a:spcAft>
              <a:defRPr>
                <a:solidFill>
                  <a:schemeClr val="tx1"/>
                </a:solidFill>
                <a:latin typeface="Arial" charset="0"/>
                <a:ea typeface="ＭＳ Ｐゴシック" charset="0"/>
              </a:defRPr>
            </a:lvl8pPr>
            <a:lvl9pPr defTabSz="915988" fontAlgn="base">
              <a:spcBef>
                <a:spcPct val="0"/>
              </a:spcBef>
              <a:spcAft>
                <a:spcPct val="0"/>
              </a:spcAft>
              <a:defRPr>
                <a:solidFill>
                  <a:schemeClr val="tx1"/>
                </a:solidFill>
                <a:latin typeface="Arial" charset="0"/>
                <a:ea typeface="ＭＳ Ｐゴシック" charset="0"/>
              </a:defRPr>
            </a:lvl9pPr>
          </a:lstStyle>
          <a:p>
            <a:pPr>
              <a:defRPr/>
            </a:pPr>
            <a:r>
              <a:rPr lang="de-DE" sz="2300" smtClean="0">
                <a:solidFill>
                  <a:srgbClr val="FFFFCC"/>
                </a:solidFill>
                <a:latin typeface="Times New Roman" charset="0"/>
              </a:rPr>
              <a:t>PAST</a:t>
            </a:r>
            <a:endParaRPr lang="de-AT" sz="2300" smtClean="0">
              <a:solidFill>
                <a:srgbClr val="FFFFCC"/>
              </a:solidFill>
              <a:latin typeface="Times New Roman" charset="0"/>
            </a:endParaRPr>
          </a:p>
        </p:txBody>
      </p:sp>
      <p:sp>
        <p:nvSpPr>
          <p:cNvPr id="698383" name="Text Box 15"/>
          <p:cNvSpPr txBox="1">
            <a:spLocks noChangeArrowheads="1"/>
          </p:cNvSpPr>
          <p:nvPr/>
        </p:nvSpPr>
        <p:spPr bwMode="auto">
          <a:xfrm>
            <a:off x="7270750" y="6500813"/>
            <a:ext cx="1836738"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52366" tIns="76180" rIns="152366" bIns="76180">
            <a:spAutoFit/>
          </a:bodyPr>
          <a:lstStyle>
            <a:lvl1pPr marL="571500" indent="-571500" defTabSz="915988">
              <a:defRPr>
                <a:solidFill>
                  <a:schemeClr val="tx1"/>
                </a:solidFill>
                <a:latin typeface="Arial" charset="0"/>
                <a:ea typeface="ＭＳ Ｐゴシック" charset="0"/>
              </a:defRPr>
            </a:lvl1pPr>
            <a:lvl2pPr marL="762000" defTabSz="915988">
              <a:defRPr>
                <a:solidFill>
                  <a:schemeClr val="tx1"/>
                </a:solidFill>
                <a:latin typeface="Arial" charset="0"/>
                <a:ea typeface="ＭＳ Ｐゴシック" charset="0"/>
              </a:defRPr>
            </a:lvl2pPr>
            <a:lvl3pPr marL="1524000" defTabSz="915988">
              <a:defRPr>
                <a:solidFill>
                  <a:schemeClr val="tx1"/>
                </a:solidFill>
                <a:latin typeface="Arial" charset="0"/>
                <a:ea typeface="ＭＳ Ｐゴシック" charset="0"/>
              </a:defRPr>
            </a:lvl3pPr>
            <a:lvl4pPr marL="2286000" defTabSz="915988">
              <a:defRPr>
                <a:solidFill>
                  <a:schemeClr val="tx1"/>
                </a:solidFill>
                <a:latin typeface="Arial" charset="0"/>
                <a:ea typeface="ＭＳ Ｐゴシック" charset="0"/>
              </a:defRPr>
            </a:lvl4pPr>
            <a:lvl5pPr marL="3048000" defTabSz="915988">
              <a:defRPr>
                <a:solidFill>
                  <a:schemeClr val="tx1"/>
                </a:solidFill>
                <a:latin typeface="Arial" charset="0"/>
                <a:ea typeface="ＭＳ Ｐゴシック" charset="0"/>
              </a:defRPr>
            </a:lvl5pPr>
            <a:lvl6pPr marL="3505200" defTabSz="915988" fontAlgn="base">
              <a:spcBef>
                <a:spcPct val="0"/>
              </a:spcBef>
              <a:spcAft>
                <a:spcPct val="0"/>
              </a:spcAft>
              <a:defRPr>
                <a:solidFill>
                  <a:schemeClr val="tx1"/>
                </a:solidFill>
                <a:latin typeface="Arial" charset="0"/>
                <a:ea typeface="ＭＳ Ｐゴシック" charset="0"/>
              </a:defRPr>
            </a:lvl6pPr>
            <a:lvl7pPr marL="3962400" defTabSz="915988" fontAlgn="base">
              <a:spcBef>
                <a:spcPct val="0"/>
              </a:spcBef>
              <a:spcAft>
                <a:spcPct val="0"/>
              </a:spcAft>
              <a:defRPr>
                <a:solidFill>
                  <a:schemeClr val="tx1"/>
                </a:solidFill>
                <a:latin typeface="Arial" charset="0"/>
                <a:ea typeface="ＭＳ Ｐゴシック" charset="0"/>
              </a:defRPr>
            </a:lvl7pPr>
            <a:lvl8pPr marL="4419600" defTabSz="915988" fontAlgn="base">
              <a:spcBef>
                <a:spcPct val="0"/>
              </a:spcBef>
              <a:spcAft>
                <a:spcPct val="0"/>
              </a:spcAft>
              <a:defRPr>
                <a:solidFill>
                  <a:schemeClr val="tx1"/>
                </a:solidFill>
                <a:latin typeface="Arial" charset="0"/>
                <a:ea typeface="ＭＳ Ｐゴシック" charset="0"/>
              </a:defRPr>
            </a:lvl8pPr>
            <a:lvl9pPr marL="4876800" defTabSz="915988" fontAlgn="base">
              <a:spcBef>
                <a:spcPct val="0"/>
              </a:spcBef>
              <a:spcAft>
                <a:spcPct val="0"/>
              </a:spcAft>
              <a:defRPr>
                <a:solidFill>
                  <a:schemeClr val="tx1"/>
                </a:solidFill>
                <a:latin typeface="Arial" charset="0"/>
                <a:ea typeface="ＭＳ Ｐゴシック" charset="0"/>
              </a:defRPr>
            </a:lvl9pPr>
          </a:lstStyle>
          <a:p>
            <a:pPr>
              <a:defRPr/>
            </a:pPr>
            <a:r>
              <a:rPr lang="en-US" sz="1300" b="1" smtClean="0">
                <a:solidFill>
                  <a:schemeClr val="bg1"/>
                </a:solidFill>
                <a:latin typeface="Times New Roman" charset="0"/>
              </a:rPr>
              <a:t>G. Kaser pers. comm.</a:t>
            </a:r>
          </a:p>
        </p:txBody>
      </p:sp>
      <p:sp>
        <p:nvSpPr>
          <p:cNvPr id="2" name="TextBox 1"/>
          <p:cNvSpPr txBox="1"/>
          <p:nvPr/>
        </p:nvSpPr>
        <p:spPr>
          <a:xfrm>
            <a:off x="6992315" y="6170868"/>
            <a:ext cx="2066271" cy="369332"/>
          </a:xfrm>
          <a:prstGeom prst="rect">
            <a:avLst/>
          </a:prstGeom>
          <a:noFill/>
        </p:spPr>
        <p:txBody>
          <a:bodyPr wrap="none" rtlCol="0">
            <a:spAutoFit/>
          </a:bodyPr>
          <a:lstStyle/>
          <a:p>
            <a:r>
              <a:rPr lang="en-US" dirty="0" smtClean="0"/>
              <a:t>Design: Georg </a:t>
            </a:r>
            <a:r>
              <a:rPr lang="en-US" dirty="0" err="1" smtClean="0"/>
              <a:t>Kaser</a:t>
            </a:r>
            <a:endParaRPr lang="en-US" dirty="0"/>
          </a:p>
        </p:txBody>
      </p:sp>
    </p:spTree>
    <p:extLst>
      <p:ext uri="{BB962C8B-B14F-4D97-AF65-F5344CB8AC3E}">
        <p14:creationId xmlns:p14="http://schemas.microsoft.com/office/powerpoint/2010/main" val="1763817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
          <p:cNvGrpSpPr>
            <a:grpSpLocks/>
          </p:cNvGrpSpPr>
          <p:nvPr/>
        </p:nvGrpSpPr>
        <p:grpSpPr bwMode="auto">
          <a:xfrm>
            <a:off x="304800" y="381000"/>
            <a:ext cx="8612188" cy="5180013"/>
            <a:chOff x="192" y="240"/>
            <a:chExt cx="5424" cy="3264"/>
          </a:xfrm>
        </p:grpSpPr>
        <p:sp>
          <p:nvSpPr>
            <p:cNvPr id="700419" name="Rectangle 3"/>
            <p:cNvSpPr>
              <a:spLocks noChangeArrowheads="1"/>
            </p:cNvSpPr>
            <p:nvPr/>
          </p:nvSpPr>
          <p:spPr bwMode="auto">
            <a:xfrm>
              <a:off x="192" y="240"/>
              <a:ext cx="5424" cy="3264"/>
            </a:xfrm>
            <a:prstGeom prst="rect">
              <a:avLst/>
            </a:prstGeom>
            <a:solidFill>
              <a:srgbClr val="3366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700420" name="Freeform 4"/>
            <p:cNvSpPr>
              <a:spLocks/>
            </p:cNvSpPr>
            <p:nvPr/>
          </p:nvSpPr>
          <p:spPr bwMode="auto">
            <a:xfrm>
              <a:off x="2587" y="2615"/>
              <a:ext cx="872" cy="375"/>
            </a:xfrm>
            <a:custGeom>
              <a:avLst/>
              <a:gdLst>
                <a:gd name="T0" fmla="*/ 0 w 842"/>
                <a:gd name="T1" fmla="*/ 0 h 375"/>
                <a:gd name="T2" fmla="*/ 247 w 842"/>
                <a:gd name="T3" fmla="*/ 100 h 375"/>
                <a:gd name="T4" fmla="*/ 549 w 842"/>
                <a:gd name="T5" fmla="*/ 183 h 375"/>
                <a:gd name="T6" fmla="*/ 695 w 842"/>
                <a:gd name="T7" fmla="*/ 238 h 375"/>
                <a:gd name="T8" fmla="*/ 842 w 842"/>
                <a:gd name="T9" fmla="*/ 375 h 375"/>
              </a:gdLst>
              <a:ahLst/>
              <a:cxnLst>
                <a:cxn ang="0">
                  <a:pos x="T0" y="T1"/>
                </a:cxn>
                <a:cxn ang="0">
                  <a:pos x="T2" y="T3"/>
                </a:cxn>
                <a:cxn ang="0">
                  <a:pos x="T4" y="T5"/>
                </a:cxn>
                <a:cxn ang="0">
                  <a:pos x="T6" y="T7"/>
                </a:cxn>
                <a:cxn ang="0">
                  <a:pos x="T8" y="T9"/>
                </a:cxn>
              </a:cxnLst>
              <a:rect l="0" t="0" r="r" b="b"/>
              <a:pathLst>
                <a:path w="842" h="375">
                  <a:moveTo>
                    <a:pt x="0" y="0"/>
                  </a:moveTo>
                  <a:cubicBezTo>
                    <a:pt x="84" y="58"/>
                    <a:pt x="92" y="73"/>
                    <a:pt x="247" y="100"/>
                  </a:cubicBezTo>
                  <a:cubicBezTo>
                    <a:pt x="458" y="183"/>
                    <a:pt x="436" y="183"/>
                    <a:pt x="549" y="183"/>
                  </a:cubicBezTo>
                  <a:cubicBezTo>
                    <a:pt x="683" y="202"/>
                    <a:pt x="530" y="192"/>
                    <a:pt x="695" y="238"/>
                  </a:cubicBezTo>
                  <a:cubicBezTo>
                    <a:pt x="823" y="356"/>
                    <a:pt x="830" y="364"/>
                    <a:pt x="842" y="375"/>
                  </a:cubicBezTo>
                </a:path>
              </a:pathLst>
            </a:custGeom>
            <a:noFill/>
            <a:ln w="381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21" name="Freeform 5"/>
            <p:cNvSpPr>
              <a:spLocks/>
            </p:cNvSpPr>
            <p:nvPr/>
          </p:nvSpPr>
          <p:spPr bwMode="auto">
            <a:xfrm>
              <a:off x="240" y="384"/>
              <a:ext cx="3621" cy="2761"/>
            </a:xfrm>
            <a:custGeom>
              <a:avLst/>
              <a:gdLst>
                <a:gd name="T0" fmla="*/ 0 w 3621"/>
                <a:gd name="T1" fmla="*/ 411 h 2761"/>
                <a:gd name="T2" fmla="*/ 165 w 3621"/>
                <a:gd name="T3" fmla="*/ 237 h 2761"/>
                <a:gd name="T4" fmla="*/ 357 w 3621"/>
                <a:gd name="T5" fmla="*/ 0 h 2761"/>
                <a:gd name="T6" fmla="*/ 403 w 3621"/>
                <a:gd name="T7" fmla="*/ 82 h 2761"/>
                <a:gd name="T8" fmla="*/ 531 w 3621"/>
                <a:gd name="T9" fmla="*/ 292 h 2761"/>
                <a:gd name="T10" fmla="*/ 732 w 3621"/>
                <a:gd name="T11" fmla="*/ 521 h 2761"/>
                <a:gd name="T12" fmla="*/ 933 w 3621"/>
                <a:gd name="T13" fmla="*/ 685 h 2761"/>
                <a:gd name="T14" fmla="*/ 1253 w 3621"/>
                <a:gd name="T15" fmla="*/ 1024 h 2761"/>
                <a:gd name="T16" fmla="*/ 1500 w 3621"/>
                <a:gd name="T17" fmla="*/ 1298 h 2761"/>
                <a:gd name="T18" fmla="*/ 1829 w 3621"/>
                <a:gd name="T19" fmla="*/ 1389 h 2761"/>
                <a:gd name="T20" fmla="*/ 1920 w 3621"/>
                <a:gd name="T21" fmla="*/ 1408 h 2761"/>
                <a:gd name="T22" fmla="*/ 1993 w 3621"/>
                <a:gd name="T23" fmla="*/ 1463 h 2761"/>
                <a:gd name="T24" fmla="*/ 2057 w 3621"/>
                <a:gd name="T25" fmla="*/ 1901 h 2761"/>
                <a:gd name="T26" fmla="*/ 2231 w 3621"/>
                <a:gd name="T27" fmla="*/ 2185 h 2761"/>
                <a:gd name="T28" fmla="*/ 2268 w 3621"/>
                <a:gd name="T29" fmla="*/ 2240 h 2761"/>
                <a:gd name="T30" fmla="*/ 2432 w 3621"/>
                <a:gd name="T31" fmla="*/ 2340 h 2761"/>
                <a:gd name="T32" fmla="*/ 2643 w 3621"/>
                <a:gd name="T33" fmla="*/ 2541 h 2761"/>
                <a:gd name="T34" fmla="*/ 2908 w 3621"/>
                <a:gd name="T35" fmla="*/ 2642 h 2761"/>
                <a:gd name="T36" fmla="*/ 3374 w 3621"/>
                <a:gd name="T37" fmla="*/ 2605 h 2761"/>
                <a:gd name="T38" fmla="*/ 3621 w 3621"/>
                <a:gd name="T39" fmla="*/ 2761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21" h="2761">
                  <a:moveTo>
                    <a:pt x="0" y="411"/>
                  </a:moveTo>
                  <a:cubicBezTo>
                    <a:pt x="50" y="359"/>
                    <a:pt x="106" y="305"/>
                    <a:pt x="165" y="237"/>
                  </a:cubicBezTo>
                  <a:cubicBezTo>
                    <a:pt x="194" y="198"/>
                    <a:pt x="340" y="3"/>
                    <a:pt x="357" y="0"/>
                  </a:cubicBezTo>
                  <a:cubicBezTo>
                    <a:pt x="375" y="28"/>
                    <a:pt x="384" y="55"/>
                    <a:pt x="403" y="82"/>
                  </a:cubicBezTo>
                  <a:cubicBezTo>
                    <a:pt x="428" y="158"/>
                    <a:pt x="473" y="237"/>
                    <a:pt x="531" y="292"/>
                  </a:cubicBezTo>
                  <a:cubicBezTo>
                    <a:pt x="586" y="365"/>
                    <a:pt x="693" y="475"/>
                    <a:pt x="732" y="521"/>
                  </a:cubicBezTo>
                  <a:cubicBezTo>
                    <a:pt x="799" y="586"/>
                    <a:pt x="875" y="630"/>
                    <a:pt x="933" y="685"/>
                  </a:cubicBezTo>
                  <a:cubicBezTo>
                    <a:pt x="1020" y="769"/>
                    <a:pt x="1158" y="922"/>
                    <a:pt x="1253" y="1024"/>
                  </a:cubicBezTo>
                  <a:cubicBezTo>
                    <a:pt x="1327" y="1116"/>
                    <a:pt x="1377" y="1259"/>
                    <a:pt x="1500" y="1298"/>
                  </a:cubicBezTo>
                  <a:cubicBezTo>
                    <a:pt x="1596" y="1359"/>
                    <a:pt x="1759" y="1371"/>
                    <a:pt x="1829" y="1389"/>
                  </a:cubicBezTo>
                  <a:cubicBezTo>
                    <a:pt x="1858" y="1392"/>
                    <a:pt x="1891" y="1401"/>
                    <a:pt x="1920" y="1408"/>
                  </a:cubicBezTo>
                  <a:cubicBezTo>
                    <a:pt x="1982" y="1449"/>
                    <a:pt x="1960" y="1428"/>
                    <a:pt x="1993" y="1463"/>
                  </a:cubicBezTo>
                  <a:cubicBezTo>
                    <a:pt x="2045" y="1604"/>
                    <a:pt x="2010" y="1759"/>
                    <a:pt x="2057" y="1901"/>
                  </a:cubicBezTo>
                  <a:cubicBezTo>
                    <a:pt x="2097" y="2021"/>
                    <a:pt x="2196" y="2129"/>
                    <a:pt x="2231" y="2185"/>
                  </a:cubicBezTo>
                  <a:cubicBezTo>
                    <a:pt x="2244" y="2206"/>
                    <a:pt x="2246" y="2227"/>
                    <a:pt x="2268" y="2240"/>
                  </a:cubicBezTo>
                  <a:cubicBezTo>
                    <a:pt x="2301" y="2266"/>
                    <a:pt x="2397" y="2317"/>
                    <a:pt x="2432" y="2340"/>
                  </a:cubicBezTo>
                  <a:cubicBezTo>
                    <a:pt x="2490" y="2378"/>
                    <a:pt x="2593" y="2508"/>
                    <a:pt x="2643" y="2541"/>
                  </a:cubicBezTo>
                  <a:cubicBezTo>
                    <a:pt x="2718" y="2582"/>
                    <a:pt x="2809" y="2613"/>
                    <a:pt x="2908" y="2642"/>
                  </a:cubicBezTo>
                  <a:cubicBezTo>
                    <a:pt x="3000" y="2701"/>
                    <a:pt x="3270" y="2595"/>
                    <a:pt x="3374" y="2605"/>
                  </a:cubicBezTo>
                  <a:cubicBezTo>
                    <a:pt x="3459" y="2626"/>
                    <a:pt x="3591" y="2749"/>
                    <a:pt x="3621" y="2761"/>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22" name="Freeform 6"/>
            <p:cNvSpPr>
              <a:spLocks/>
            </p:cNvSpPr>
            <p:nvPr/>
          </p:nvSpPr>
          <p:spPr bwMode="auto">
            <a:xfrm>
              <a:off x="1710" y="740"/>
              <a:ext cx="2990" cy="2286"/>
            </a:xfrm>
            <a:custGeom>
              <a:avLst/>
              <a:gdLst>
                <a:gd name="T0" fmla="*/ 0 w 2990"/>
                <a:gd name="T1" fmla="*/ 320 h 2286"/>
                <a:gd name="T2" fmla="*/ 339 w 2990"/>
                <a:gd name="T3" fmla="*/ 83 h 2286"/>
                <a:gd name="T4" fmla="*/ 421 w 2990"/>
                <a:gd name="T5" fmla="*/ 0 h 2286"/>
                <a:gd name="T6" fmla="*/ 569 w 2990"/>
                <a:gd name="T7" fmla="*/ 220 h 2286"/>
                <a:gd name="T8" fmla="*/ 697 w 2990"/>
                <a:gd name="T9" fmla="*/ 421 h 2286"/>
                <a:gd name="T10" fmla="*/ 1006 w 2990"/>
                <a:gd name="T11" fmla="*/ 649 h 2286"/>
                <a:gd name="T12" fmla="*/ 1216 w 2990"/>
                <a:gd name="T13" fmla="*/ 887 h 2286"/>
                <a:gd name="T14" fmla="*/ 1518 w 2990"/>
                <a:gd name="T15" fmla="*/ 1244 h 2286"/>
                <a:gd name="T16" fmla="*/ 1838 w 2990"/>
                <a:gd name="T17" fmla="*/ 1481 h 2286"/>
                <a:gd name="T18" fmla="*/ 1984 w 2990"/>
                <a:gd name="T19" fmla="*/ 1564 h 2286"/>
                <a:gd name="T20" fmla="*/ 2451 w 2990"/>
                <a:gd name="T21" fmla="*/ 1911 h 2286"/>
                <a:gd name="T22" fmla="*/ 2624 w 2990"/>
                <a:gd name="T23" fmla="*/ 2030 h 2286"/>
                <a:gd name="T24" fmla="*/ 2816 w 2990"/>
                <a:gd name="T25" fmla="*/ 2185 h 2286"/>
                <a:gd name="T26" fmla="*/ 2990 w 2990"/>
                <a:gd name="T27" fmla="*/ 2286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0" h="2286">
                  <a:moveTo>
                    <a:pt x="0" y="320"/>
                  </a:moveTo>
                  <a:cubicBezTo>
                    <a:pt x="56" y="281"/>
                    <a:pt x="269" y="136"/>
                    <a:pt x="339" y="83"/>
                  </a:cubicBezTo>
                  <a:cubicBezTo>
                    <a:pt x="367" y="58"/>
                    <a:pt x="395" y="28"/>
                    <a:pt x="421" y="0"/>
                  </a:cubicBezTo>
                  <a:cubicBezTo>
                    <a:pt x="495" y="25"/>
                    <a:pt x="450" y="9"/>
                    <a:pt x="569" y="220"/>
                  </a:cubicBezTo>
                  <a:cubicBezTo>
                    <a:pt x="624" y="329"/>
                    <a:pt x="647" y="357"/>
                    <a:pt x="697" y="421"/>
                  </a:cubicBezTo>
                  <a:cubicBezTo>
                    <a:pt x="765" y="503"/>
                    <a:pt x="925" y="558"/>
                    <a:pt x="1006" y="649"/>
                  </a:cubicBezTo>
                  <a:lnTo>
                    <a:pt x="1216" y="887"/>
                  </a:lnTo>
                  <a:cubicBezTo>
                    <a:pt x="1301" y="986"/>
                    <a:pt x="1426" y="1151"/>
                    <a:pt x="1518" y="1244"/>
                  </a:cubicBezTo>
                  <a:cubicBezTo>
                    <a:pt x="1622" y="1343"/>
                    <a:pt x="1780" y="1438"/>
                    <a:pt x="1838" y="1481"/>
                  </a:cubicBezTo>
                  <a:cubicBezTo>
                    <a:pt x="1916" y="1534"/>
                    <a:pt x="1951" y="1547"/>
                    <a:pt x="1984" y="1564"/>
                  </a:cubicBezTo>
                  <a:cubicBezTo>
                    <a:pt x="2086" y="1636"/>
                    <a:pt x="2361" y="1846"/>
                    <a:pt x="2451" y="1911"/>
                  </a:cubicBezTo>
                  <a:cubicBezTo>
                    <a:pt x="2558" y="1989"/>
                    <a:pt x="2563" y="1984"/>
                    <a:pt x="2624" y="2030"/>
                  </a:cubicBezTo>
                  <a:cubicBezTo>
                    <a:pt x="2651" y="2110"/>
                    <a:pt x="2741" y="2160"/>
                    <a:pt x="2816" y="2185"/>
                  </a:cubicBezTo>
                  <a:cubicBezTo>
                    <a:pt x="2877" y="2228"/>
                    <a:pt x="2961" y="2269"/>
                    <a:pt x="2990" y="2286"/>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23" name="Freeform 7"/>
            <p:cNvSpPr>
              <a:spLocks/>
            </p:cNvSpPr>
            <p:nvPr/>
          </p:nvSpPr>
          <p:spPr bwMode="auto">
            <a:xfrm>
              <a:off x="3360" y="1440"/>
              <a:ext cx="2103" cy="1198"/>
            </a:xfrm>
            <a:custGeom>
              <a:avLst/>
              <a:gdLst>
                <a:gd name="T0" fmla="*/ 0 w 2103"/>
                <a:gd name="T1" fmla="*/ 213 h 1228"/>
                <a:gd name="T2" fmla="*/ 91 w 2103"/>
                <a:gd name="T3" fmla="*/ 140 h 1228"/>
                <a:gd name="T4" fmla="*/ 283 w 2103"/>
                <a:gd name="T5" fmla="*/ 40 h 1228"/>
                <a:gd name="T6" fmla="*/ 366 w 2103"/>
                <a:gd name="T7" fmla="*/ 3 h 1228"/>
                <a:gd name="T8" fmla="*/ 430 w 2103"/>
                <a:gd name="T9" fmla="*/ 58 h 1228"/>
                <a:gd name="T10" fmla="*/ 539 w 2103"/>
                <a:gd name="T11" fmla="*/ 159 h 1228"/>
                <a:gd name="T12" fmla="*/ 686 w 2103"/>
                <a:gd name="T13" fmla="*/ 277 h 1228"/>
                <a:gd name="T14" fmla="*/ 878 w 2103"/>
                <a:gd name="T15" fmla="*/ 424 h 1228"/>
                <a:gd name="T16" fmla="*/ 1124 w 2103"/>
                <a:gd name="T17" fmla="*/ 607 h 1228"/>
                <a:gd name="T18" fmla="*/ 1527 w 2103"/>
                <a:gd name="T19" fmla="*/ 799 h 1228"/>
                <a:gd name="T20" fmla="*/ 1673 w 2103"/>
                <a:gd name="T21" fmla="*/ 908 h 1228"/>
                <a:gd name="T22" fmla="*/ 1838 w 2103"/>
                <a:gd name="T23" fmla="*/ 1045 h 1228"/>
                <a:gd name="T24" fmla="*/ 2103 w 2103"/>
                <a:gd name="T25" fmla="*/ 1228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3" h="1228">
                  <a:moveTo>
                    <a:pt x="0" y="213"/>
                  </a:moveTo>
                  <a:cubicBezTo>
                    <a:pt x="15" y="201"/>
                    <a:pt x="68" y="155"/>
                    <a:pt x="91" y="140"/>
                  </a:cubicBezTo>
                  <a:cubicBezTo>
                    <a:pt x="138" y="111"/>
                    <a:pt x="246" y="60"/>
                    <a:pt x="283" y="40"/>
                  </a:cubicBezTo>
                  <a:cubicBezTo>
                    <a:pt x="329" y="17"/>
                    <a:pt x="342" y="0"/>
                    <a:pt x="366" y="3"/>
                  </a:cubicBezTo>
                  <a:cubicBezTo>
                    <a:pt x="405" y="16"/>
                    <a:pt x="402" y="31"/>
                    <a:pt x="430" y="58"/>
                  </a:cubicBezTo>
                  <a:cubicBezTo>
                    <a:pt x="459" y="84"/>
                    <a:pt x="513" y="135"/>
                    <a:pt x="539" y="159"/>
                  </a:cubicBezTo>
                  <a:cubicBezTo>
                    <a:pt x="582" y="195"/>
                    <a:pt x="653" y="251"/>
                    <a:pt x="686" y="277"/>
                  </a:cubicBezTo>
                  <a:cubicBezTo>
                    <a:pt x="742" y="321"/>
                    <a:pt x="820" y="381"/>
                    <a:pt x="878" y="424"/>
                  </a:cubicBezTo>
                  <a:cubicBezTo>
                    <a:pt x="951" y="479"/>
                    <a:pt x="1031" y="551"/>
                    <a:pt x="1124" y="607"/>
                  </a:cubicBezTo>
                  <a:cubicBezTo>
                    <a:pt x="1232" y="669"/>
                    <a:pt x="1442" y="756"/>
                    <a:pt x="1527" y="799"/>
                  </a:cubicBezTo>
                  <a:cubicBezTo>
                    <a:pt x="1619" y="849"/>
                    <a:pt x="1621" y="867"/>
                    <a:pt x="1673" y="908"/>
                  </a:cubicBezTo>
                  <a:cubicBezTo>
                    <a:pt x="1724" y="954"/>
                    <a:pt x="1772" y="1022"/>
                    <a:pt x="1838" y="1045"/>
                  </a:cubicBezTo>
                  <a:cubicBezTo>
                    <a:pt x="1910" y="1098"/>
                    <a:pt x="2059" y="1198"/>
                    <a:pt x="2103" y="1228"/>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24" name="Line 8"/>
            <p:cNvSpPr>
              <a:spLocks noChangeShapeType="1"/>
            </p:cNvSpPr>
            <p:nvPr/>
          </p:nvSpPr>
          <p:spPr bwMode="auto">
            <a:xfrm>
              <a:off x="270" y="1746"/>
              <a:ext cx="5280" cy="0"/>
            </a:xfrm>
            <a:prstGeom prst="line">
              <a:avLst/>
            </a:prstGeom>
            <a:noFill/>
            <a:ln w="9525">
              <a:solidFill>
                <a:srgbClr val="FFCC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25" name="Freeform 9"/>
            <p:cNvSpPr>
              <a:spLocks/>
            </p:cNvSpPr>
            <p:nvPr/>
          </p:nvSpPr>
          <p:spPr bwMode="auto">
            <a:xfrm>
              <a:off x="636" y="429"/>
              <a:ext cx="1632" cy="1498"/>
            </a:xfrm>
            <a:custGeom>
              <a:avLst/>
              <a:gdLst>
                <a:gd name="T0" fmla="*/ 0 w 1632"/>
                <a:gd name="T1" fmla="*/ 0 h 1528"/>
                <a:gd name="T2" fmla="*/ 253 w 1632"/>
                <a:gd name="T3" fmla="*/ 275 h 1528"/>
                <a:gd name="T4" fmla="*/ 546 w 1632"/>
                <a:gd name="T5" fmla="*/ 503 h 1528"/>
                <a:gd name="T6" fmla="*/ 811 w 1632"/>
                <a:gd name="T7" fmla="*/ 759 h 1528"/>
                <a:gd name="T8" fmla="*/ 1012 w 1632"/>
                <a:gd name="T9" fmla="*/ 933 h 1528"/>
                <a:gd name="T10" fmla="*/ 1174 w 1632"/>
                <a:gd name="T11" fmla="*/ 1070 h 1528"/>
                <a:gd name="T12" fmla="*/ 1357 w 1632"/>
                <a:gd name="T13" fmla="*/ 1180 h 1528"/>
                <a:gd name="T14" fmla="*/ 1604 w 1632"/>
                <a:gd name="T15" fmla="*/ 1272 h 1528"/>
                <a:gd name="T16" fmla="*/ 1595 w 1632"/>
                <a:gd name="T17" fmla="*/ 1409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2" h="1528">
                  <a:moveTo>
                    <a:pt x="0" y="0"/>
                  </a:moveTo>
                  <a:cubicBezTo>
                    <a:pt x="46" y="44"/>
                    <a:pt x="98" y="165"/>
                    <a:pt x="253" y="275"/>
                  </a:cubicBezTo>
                  <a:cubicBezTo>
                    <a:pt x="315" y="348"/>
                    <a:pt x="477" y="428"/>
                    <a:pt x="546" y="503"/>
                  </a:cubicBezTo>
                  <a:cubicBezTo>
                    <a:pt x="630" y="585"/>
                    <a:pt x="759" y="698"/>
                    <a:pt x="811" y="759"/>
                  </a:cubicBezTo>
                  <a:cubicBezTo>
                    <a:pt x="874" y="829"/>
                    <a:pt x="962" y="899"/>
                    <a:pt x="1012" y="933"/>
                  </a:cubicBezTo>
                  <a:cubicBezTo>
                    <a:pt x="1072" y="977"/>
                    <a:pt x="1108" y="1044"/>
                    <a:pt x="1174" y="1070"/>
                  </a:cubicBezTo>
                  <a:cubicBezTo>
                    <a:pt x="1262" y="1105"/>
                    <a:pt x="1270" y="1148"/>
                    <a:pt x="1357" y="1180"/>
                  </a:cubicBezTo>
                  <a:cubicBezTo>
                    <a:pt x="1429" y="1228"/>
                    <a:pt x="1523" y="1246"/>
                    <a:pt x="1604" y="1272"/>
                  </a:cubicBezTo>
                  <a:cubicBezTo>
                    <a:pt x="1632" y="1283"/>
                    <a:pt x="1577" y="1528"/>
                    <a:pt x="1595" y="1409"/>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26" name="Freeform 10"/>
            <p:cNvSpPr>
              <a:spLocks/>
            </p:cNvSpPr>
            <p:nvPr/>
          </p:nvSpPr>
          <p:spPr bwMode="auto">
            <a:xfrm>
              <a:off x="2206" y="804"/>
              <a:ext cx="987" cy="1052"/>
            </a:xfrm>
            <a:custGeom>
              <a:avLst/>
              <a:gdLst>
                <a:gd name="T0" fmla="*/ 0 w 957"/>
                <a:gd name="T1" fmla="*/ 0 h 1052"/>
                <a:gd name="T2" fmla="*/ 286 w 957"/>
                <a:gd name="T3" fmla="*/ 350 h 1052"/>
                <a:gd name="T4" fmla="*/ 606 w 957"/>
                <a:gd name="T5" fmla="*/ 533 h 1052"/>
                <a:gd name="T6" fmla="*/ 957 w 957"/>
                <a:gd name="T7" fmla="*/ 1052 h 1052"/>
              </a:gdLst>
              <a:ahLst/>
              <a:cxnLst>
                <a:cxn ang="0">
                  <a:pos x="T0" y="T1"/>
                </a:cxn>
                <a:cxn ang="0">
                  <a:pos x="T2" y="T3"/>
                </a:cxn>
                <a:cxn ang="0">
                  <a:pos x="T4" y="T5"/>
                </a:cxn>
                <a:cxn ang="0">
                  <a:pos x="T6" y="T7"/>
                </a:cxn>
              </a:cxnLst>
              <a:rect l="0" t="0" r="r" b="b"/>
              <a:pathLst>
                <a:path w="957" h="1052">
                  <a:moveTo>
                    <a:pt x="0" y="0"/>
                  </a:moveTo>
                  <a:cubicBezTo>
                    <a:pt x="110" y="174"/>
                    <a:pt x="85" y="131"/>
                    <a:pt x="286" y="350"/>
                  </a:cubicBezTo>
                  <a:cubicBezTo>
                    <a:pt x="496" y="442"/>
                    <a:pt x="506" y="484"/>
                    <a:pt x="606" y="533"/>
                  </a:cubicBezTo>
                  <a:cubicBezTo>
                    <a:pt x="749" y="629"/>
                    <a:pt x="866" y="787"/>
                    <a:pt x="957" y="1052"/>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grpSp>
          <p:nvGrpSpPr>
            <p:cNvPr id="29707" name="Group 11"/>
            <p:cNvGrpSpPr>
              <a:grpSpLocks/>
            </p:cNvGrpSpPr>
            <p:nvPr/>
          </p:nvGrpSpPr>
          <p:grpSpPr bwMode="auto">
            <a:xfrm>
              <a:off x="267" y="1248"/>
              <a:ext cx="5280" cy="279"/>
              <a:chOff x="267" y="1296"/>
              <a:chExt cx="5280" cy="279"/>
            </a:xfrm>
          </p:grpSpPr>
          <p:sp>
            <p:nvSpPr>
              <p:cNvPr id="700428" name="Line 12"/>
              <p:cNvSpPr>
                <a:spLocks noChangeShapeType="1"/>
              </p:cNvSpPr>
              <p:nvPr/>
            </p:nvSpPr>
            <p:spPr bwMode="auto">
              <a:xfrm>
                <a:off x="267" y="1536"/>
                <a:ext cx="5280" cy="0"/>
              </a:xfrm>
              <a:prstGeom prst="line">
                <a:avLst/>
              </a:prstGeom>
              <a:noFill/>
              <a:ln w="95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29" name="Text Box 13"/>
              <p:cNvSpPr txBox="1">
                <a:spLocks noChangeArrowheads="1"/>
              </p:cNvSpPr>
              <p:nvPr/>
            </p:nvSpPr>
            <p:spPr bwMode="auto">
              <a:xfrm>
                <a:off x="353" y="1296"/>
                <a:ext cx="442"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defTabSz="915988">
                  <a:defRPr>
                    <a:solidFill>
                      <a:schemeClr val="tx1"/>
                    </a:solidFill>
                    <a:latin typeface="Arial" charset="0"/>
                    <a:ea typeface="ＭＳ Ｐゴシック" charset="0"/>
                  </a:defRPr>
                </a:lvl1pPr>
                <a:lvl2pPr defTabSz="915988">
                  <a:defRPr>
                    <a:solidFill>
                      <a:schemeClr val="tx1"/>
                    </a:solidFill>
                    <a:latin typeface="Arial" charset="0"/>
                    <a:ea typeface="ＭＳ Ｐゴシック" charset="0"/>
                  </a:defRPr>
                </a:lvl2pPr>
                <a:lvl3pPr marL="915988" defTabSz="915988">
                  <a:defRPr>
                    <a:solidFill>
                      <a:schemeClr val="tx1"/>
                    </a:solidFill>
                    <a:latin typeface="Arial" charset="0"/>
                    <a:ea typeface="ＭＳ Ｐゴシック" charset="0"/>
                  </a:defRPr>
                </a:lvl3pPr>
                <a:lvl4pPr marL="1370013" defTabSz="915988">
                  <a:defRPr>
                    <a:solidFill>
                      <a:schemeClr val="tx1"/>
                    </a:solidFill>
                    <a:latin typeface="Arial" charset="0"/>
                    <a:ea typeface="ＭＳ Ｐゴシック" charset="0"/>
                  </a:defRPr>
                </a:lvl4pPr>
                <a:lvl5pPr defTabSz="915988">
                  <a:defRPr>
                    <a:solidFill>
                      <a:schemeClr val="tx1"/>
                    </a:solidFill>
                    <a:latin typeface="Arial" charset="0"/>
                    <a:ea typeface="ＭＳ Ｐゴシック" charset="0"/>
                  </a:defRPr>
                </a:lvl5pPr>
                <a:lvl6pPr defTabSz="915988" fontAlgn="base">
                  <a:spcBef>
                    <a:spcPct val="0"/>
                  </a:spcBef>
                  <a:spcAft>
                    <a:spcPct val="0"/>
                  </a:spcAft>
                  <a:defRPr>
                    <a:solidFill>
                      <a:schemeClr val="tx1"/>
                    </a:solidFill>
                    <a:latin typeface="Arial" charset="0"/>
                    <a:ea typeface="ＭＳ Ｐゴシック" charset="0"/>
                  </a:defRPr>
                </a:lvl6pPr>
                <a:lvl7pPr defTabSz="915988" fontAlgn="base">
                  <a:spcBef>
                    <a:spcPct val="0"/>
                  </a:spcBef>
                  <a:spcAft>
                    <a:spcPct val="0"/>
                  </a:spcAft>
                  <a:defRPr>
                    <a:solidFill>
                      <a:schemeClr val="tx1"/>
                    </a:solidFill>
                    <a:latin typeface="Arial" charset="0"/>
                    <a:ea typeface="ＭＳ Ｐゴシック" charset="0"/>
                  </a:defRPr>
                </a:lvl7pPr>
                <a:lvl8pPr defTabSz="915988" fontAlgn="base">
                  <a:spcBef>
                    <a:spcPct val="0"/>
                  </a:spcBef>
                  <a:spcAft>
                    <a:spcPct val="0"/>
                  </a:spcAft>
                  <a:defRPr>
                    <a:solidFill>
                      <a:schemeClr val="tx1"/>
                    </a:solidFill>
                    <a:latin typeface="Arial" charset="0"/>
                    <a:ea typeface="ＭＳ Ｐゴシック" charset="0"/>
                  </a:defRPr>
                </a:lvl8pPr>
                <a:lvl9pPr defTabSz="915988" fontAlgn="base">
                  <a:spcBef>
                    <a:spcPct val="0"/>
                  </a:spcBef>
                  <a:spcAft>
                    <a:spcPct val="0"/>
                  </a:spcAft>
                  <a:defRPr>
                    <a:solidFill>
                      <a:schemeClr val="tx1"/>
                    </a:solidFill>
                    <a:latin typeface="Arial" charset="0"/>
                    <a:ea typeface="ＭＳ Ｐゴシック" charset="0"/>
                  </a:defRPr>
                </a:lvl9pPr>
              </a:lstStyle>
              <a:p>
                <a:pPr>
                  <a:defRPr/>
                </a:pPr>
                <a:r>
                  <a:rPr lang="de-DE" sz="2300" i="1" smtClean="0">
                    <a:solidFill>
                      <a:srgbClr val="FF0000"/>
                    </a:solidFill>
                    <a:latin typeface="Times New Roman" charset="0"/>
                  </a:rPr>
                  <a:t>ELA</a:t>
                </a:r>
                <a:endParaRPr lang="de-AT" sz="2300" i="1" smtClean="0">
                  <a:solidFill>
                    <a:srgbClr val="FF0000"/>
                  </a:solidFill>
                  <a:latin typeface="Times New Roman" charset="0"/>
                </a:endParaRPr>
              </a:p>
            </p:txBody>
          </p:sp>
        </p:grpSp>
        <p:sp>
          <p:nvSpPr>
            <p:cNvPr id="700430" name="Freeform 14"/>
            <p:cNvSpPr>
              <a:spLocks/>
            </p:cNvSpPr>
            <p:nvPr/>
          </p:nvSpPr>
          <p:spPr bwMode="auto">
            <a:xfrm>
              <a:off x="2304" y="2309"/>
              <a:ext cx="1163" cy="699"/>
            </a:xfrm>
            <a:custGeom>
              <a:avLst/>
              <a:gdLst>
                <a:gd name="T0" fmla="*/ 0 w 1133"/>
                <a:gd name="T1" fmla="*/ 0 h 699"/>
                <a:gd name="T2" fmla="*/ 265 w 1133"/>
                <a:gd name="T3" fmla="*/ 292 h 699"/>
                <a:gd name="T4" fmla="*/ 439 w 1133"/>
                <a:gd name="T5" fmla="*/ 420 h 699"/>
                <a:gd name="T6" fmla="*/ 689 w 1133"/>
                <a:gd name="T7" fmla="*/ 484 h 699"/>
                <a:gd name="T8" fmla="*/ 978 w 1133"/>
                <a:gd name="T9" fmla="*/ 571 h 699"/>
                <a:gd name="T10" fmla="*/ 1061 w 1133"/>
                <a:gd name="T11" fmla="*/ 699 h 699"/>
              </a:gdLst>
              <a:ahLst/>
              <a:cxnLst>
                <a:cxn ang="0">
                  <a:pos x="T0" y="T1"/>
                </a:cxn>
                <a:cxn ang="0">
                  <a:pos x="T2" y="T3"/>
                </a:cxn>
                <a:cxn ang="0">
                  <a:pos x="T4" y="T5"/>
                </a:cxn>
                <a:cxn ang="0">
                  <a:pos x="T6" y="T7"/>
                </a:cxn>
                <a:cxn ang="0">
                  <a:pos x="T8" y="T9"/>
                </a:cxn>
                <a:cxn ang="0">
                  <a:pos x="T10" y="T11"/>
                </a:cxn>
              </a:cxnLst>
              <a:rect l="0" t="0" r="r" b="b"/>
              <a:pathLst>
                <a:path w="1133" h="699">
                  <a:moveTo>
                    <a:pt x="0" y="0"/>
                  </a:moveTo>
                  <a:cubicBezTo>
                    <a:pt x="63" y="73"/>
                    <a:pt x="208" y="249"/>
                    <a:pt x="265" y="292"/>
                  </a:cubicBezTo>
                  <a:cubicBezTo>
                    <a:pt x="349" y="350"/>
                    <a:pt x="369" y="368"/>
                    <a:pt x="439" y="420"/>
                  </a:cubicBezTo>
                  <a:cubicBezTo>
                    <a:pt x="604" y="438"/>
                    <a:pt x="576" y="484"/>
                    <a:pt x="689" y="484"/>
                  </a:cubicBezTo>
                  <a:cubicBezTo>
                    <a:pt x="823" y="503"/>
                    <a:pt x="813" y="525"/>
                    <a:pt x="978" y="571"/>
                  </a:cubicBezTo>
                  <a:cubicBezTo>
                    <a:pt x="1133" y="690"/>
                    <a:pt x="1049" y="688"/>
                    <a:pt x="1061" y="699"/>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31" name="Line 15"/>
            <p:cNvSpPr>
              <a:spLocks noChangeShapeType="1"/>
            </p:cNvSpPr>
            <p:nvPr/>
          </p:nvSpPr>
          <p:spPr bwMode="auto">
            <a:xfrm>
              <a:off x="3360" y="2967"/>
              <a:ext cx="240" cy="0"/>
            </a:xfrm>
            <a:prstGeom prst="line">
              <a:avLst/>
            </a:prstGeom>
            <a:noFill/>
            <a:ln w="952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32" name="Freeform 16"/>
            <p:cNvSpPr>
              <a:spLocks/>
            </p:cNvSpPr>
            <p:nvPr/>
          </p:nvSpPr>
          <p:spPr bwMode="auto">
            <a:xfrm>
              <a:off x="3666" y="1381"/>
              <a:ext cx="439" cy="374"/>
            </a:xfrm>
            <a:custGeom>
              <a:avLst/>
              <a:gdLst>
                <a:gd name="T0" fmla="*/ 85 w 439"/>
                <a:gd name="T1" fmla="*/ 78 h 374"/>
                <a:gd name="T2" fmla="*/ 284 w 439"/>
                <a:gd name="T3" fmla="*/ 173 h 374"/>
                <a:gd name="T4" fmla="*/ 439 w 439"/>
                <a:gd name="T5" fmla="*/ 374 h 374"/>
              </a:gdLst>
              <a:ahLst/>
              <a:cxnLst>
                <a:cxn ang="0">
                  <a:pos x="T0" y="T1"/>
                </a:cxn>
                <a:cxn ang="0">
                  <a:pos x="T2" y="T3"/>
                </a:cxn>
                <a:cxn ang="0">
                  <a:pos x="T4" y="T5"/>
                </a:cxn>
              </a:cxnLst>
              <a:rect l="0" t="0" r="r" b="b"/>
              <a:pathLst>
                <a:path w="439" h="374">
                  <a:moveTo>
                    <a:pt x="85" y="78"/>
                  </a:moveTo>
                  <a:cubicBezTo>
                    <a:pt x="140" y="120"/>
                    <a:pt x="0" y="0"/>
                    <a:pt x="284" y="173"/>
                  </a:cubicBezTo>
                  <a:cubicBezTo>
                    <a:pt x="339" y="228"/>
                    <a:pt x="247" y="128"/>
                    <a:pt x="439" y="374"/>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0433" name="Text Box 17"/>
            <p:cNvSpPr txBox="1">
              <a:spLocks noChangeArrowheads="1"/>
            </p:cNvSpPr>
            <p:nvPr/>
          </p:nvSpPr>
          <p:spPr bwMode="auto">
            <a:xfrm>
              <a:off x="4512" y="336"/>
              <a:ext cx="912"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defTabSz="915988">
                <a:defRPr>
                  <a:solidFill>
                    <a:schemeClr val="tx1"/>
                  </a:solidFill>
                  <a:latin typeface="Arial" charset="0"/>
                  <a:ea typeface="ＭＳ Ｐゴシック" charset="0"/>
                </a:defRPr>
              </a:lvl1pPr>
              <a:lvl2pPr defTabSz="915988">
                <a:defRPr>
                  <a:solidFill>
                    <a:schemeClr val="tx1"/>
                  </a:solidFill>
                  <a:latin typeface="Arial" charset="0"/>
                  <a:ea typeface="ＭＳ Ｐゴシック" charset="0"/>
                </a:defRPr>
              </a:lvl2pPr>
              <a:lvl3pPr marL="915988" defTabSz="915988">
                <a:defRPr>
                  <a:solidFill>
                    <a:schemeClr val="tx1"/>
                  </a:solidFill>
                  <a:latin typeface="Arial" charset="0"/>
                  <a:ea typeface="ＭＳ Ｐゴシック" charset="0"/>
                </a:defRPr>
              </a:lvl3pPr>
              <a:lvl4pPr marL="1370013" defTabSz="915988">
                <a:defRPr>
                  <a:solidFill>
                    <a:schemeClr val="tx1"/>
                  </a:solidFill>
                  <a:latin typeface="Arial" charset="0"/>
                  <a:ea typeface="ＭＳ Ｐゴシック" charset="0"/>
                </a:defRPr>
              </a:lvl4pPr>
              <a:lvl5pPr defTabSz="915988">
                <a:defRPr>
                  <a:solidFill>
                    <a:schemeClr val="tx1"/>
                  </a:solidFill>
                  <a:latin typeface="Arial" charset="0"/>
                  <a:ea typeface="ＭＳ Ｐゴシック" charset="0"/>
                </a:defRPr>
              </a:lvl5pPr>
              <a:lvl6pPr defTabSz="915988" fontAlgn="base">
                <a:spcBef>
                  <a:spcPct val="0"/>
                </a:spcBef>
                <a:spcAft>
                  <a:spcPct val="0"/>
                </a:spcAft>
                <a:defRPr>
                  <a:solidFill>
                    <a:schemeClr val="tx1"/>
                  </a:solidFill>
                  <a:latin typeface="Arial" charset="0"/>
                  <a:ea typeface="ＭＳ Ｐゴシック" charset="0"/>
                </a:defRPr>
              </a:lvl6pPr>
              <a:lvl7pPr defTabSz="915988" fontAlgn="base">
                <a:spcBef>
                  <a:spcPct val="0"/>
                </a:spcBef>
                <a:spcAft>
                  <a:spcPct val="0"/>
                </a:spcAft>
                <a:defRPr>
                  <a:solidFill>
                    <a:schemeClr val="tx1"/>
                  </a:solidFill>
                  <a:latin typeface="Arial" charset="0"/>
                  <a:ea typeface="ＭＳ Ｐゴシック" charset="0"/>
                </a:defRPr>
              </a:lvl7pPr>
              <a:lvl8pPr defTabSz="915988" fontAlgn="base">
                <a:spcBef>
                  <a:spcPct val="0"/>
                </a:spcBef>
                <a:spcAft>
                  <a:spcPct val="0"/>
                </a:spcAft>
                <a:defRPr>
                  <a:solidFill>
                    <a:schemeClr val="tx1"/>
                  </a:solidFill>
                  <a:latin typeface="Arial" charset="0"/>
                  <a:ea typeface="ＭＳ Ｐゴシック" charset="0"/>
                </a:defRPr>
              </a:lvl8pPr>
              <a:lvl9pPr defTabSz="915988" fontAlgn="base">
                <a:spcBef>
                  <a:spcPct val="0"/>
                </a:spcBef>
                <a:spcAft>
                  <a:spcPct val="0"/>
                </a:spcAft>
                <a:defRPr>
                  <a:solidFill>
                    <a:schemeClr val="tx1"/>
                  </a:solidFill>
                  <a:latin typeface="Arial" charset="0"/>
                  <a:ea typeface="ＭＳ Ｐゴシック" charset="0"/>
                </a:defRPr>
              </a:lvl9pPr>
            </a:lstStyle>
            <a:p>
              <a:pPr>
                <a:defRPr/>
              </a:pPr>
              <a:r>
                <a:rPr lang="de-DE" sz="2300" smtClean="0">
                  <a:solidFill>
                    <a:srgbClr val="FFFFCC"/>
                  </a:solidFill>
                  <a:latin typeface="Times New Roman" charset="0"/>
                </a:rPr>
                <a:t>PRESENT</a:t>
              </a:r>
              <a:endParaRPr lang="de-AT" sz="2300" smtClean="0">
                <a:solidFill>
                  <a:srgbClr val="FFFFCC"/>
                </a:solidFill>
                <a:latin typeface="Times New Roman" charset="0"/>
              </a:endParaRPr>
            </a:p>
          </p:txBody>
        </p:sp>
      </p:grpSp>
      <p:sp>
        <p:nvSpPr>
          <p:cNvPr id="700434" name="Text Box 18"/>
          <p:cNvSpPr txBox="1">
            <a:spLocks noChangeArrowheads="1"/>
          </p:cNvSpPr>
          <p:nvPr/>
        </p:nvSpPr>
        <p:spPr bwMode="auto">
          <a:xfrm>
            <a:off x="7270750" y="6500813"/>
            <a:ext cx="1836738"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52366" tIns="76180" rIns="152366" bIns="76180">
            <a:spAutoFit/>
          </a:bodyPr>
          <a:lstStyle>
            <a:lvl1pPr marL="571500" indent="-571500" defTabSz="915988">
              <a:defRPr>
                <a:solidFill>
                  <a:schemeClr val="tx1"/>
                </a:solidFill>
                <a:latin typeface="Arial" charset="0"/>
                <a:ea typeface="ＭＳ Ｐゴシック" charset="0"/>
              </a:defRPr>
            </a:lvl1pPr>
            <a:lvl2pPr marL="762000" defTabSz="915988">
              <a:defRPr>
                <a:solidFill>
                  <a:schemeClr val="tx1"/>
                </a:solidFill>
                <a:latin typeface="Arial" charset="0"/>
                <a:ea typeface="ＭＳ Ｐゴシック" charset="0"/>
              </a:defRPr>
            </a:lvl2pPr>
            <a:lvl3pPr marL="1524000" defTabSz="915988">
              <a:defRPr>
                <a:solidFill>
                  <a:schemeClr val="tx1"/>
                </a:solidFill>
                <a:latin typeface="Arial" charset="0"/>
                <a:ea typeface="ＭＳ Ｐゴシック" charset="0"/>
              </a:defRPr>
            </a:lvl3pPr>
            <a:lvl4pPr marL="2286000" defTabSz="915988">
              <a:defRPr>
                <a:solidFill>
                  <a:schemeClr val="tx1"/>
                </a:solidFill>
                <a:latin typeface="Arial" charset="0"/>
                <a:ea typeface="ＭＳ Ｐゴシック" charset="0"/>
              </a:defRPr>
            </a:lvl4pPr>
            <a:lvl5pPr marL="3048000" defTabSz="915988">
              <a:defRPr>
                <a:solidFill>
                  <a:schemeClr val="tx1"/>
                </a:solidFill>
                <a:latin typeface="Arial" charset="0"/>
                <a:ea typeface="ＭＳ Ｐゴシック" charset="0"/>
              </a:defRPr>
            </a:lvl5pPr>
            <a:lvl6pPr marL="3505200" defTabSz="915988" fontAlgn="base">
              <a:spcBef>
                <a:spcPct val="0"/>
              </a:spcBef>
              <a:spcAft>
                <a:spcPct val="0"/>
              </a:spcAft>
              <a:defRPr>
                <a:solidFill>
                  <a:schemeClr val="tx1"/>
                </a:solidFill>
                <a:latin typeface="Arial" charset="0"/>
                <a:ea typeface="ＭＳ Ｐゴシック" charset="0"/>
              </a:defRPr>
            </a:lvl6pPr>
            <a:lvl7pPr marL="3962400" defTabSz="915988" fontAlgn="base">
              <a:spcBef>
                <a:spcPct val="0"/>
              </a:spcBef>
              <a:spcAft>
                <a:spcPct val="0"/>
              </a:spcAft>
              <a:defRPr>
                <a:solidFill>
                  <a:schemeClr val="tx1"/>
                </a:solidFill>
                <a:latin typeface="Arial" charset="0"/>
                <a:ea typeface="ＭＳ Ｐゴシック" charset="0"/>
              </a:defRPr>
            </a:lvl7pPr>
            <a:lvl8pPr marL="4419600" defTabSz="915988" fontAlgn="base">
              <a:spcBef>
                <a:spcPct val="0"/>
              </a:spcBef>
              <a:spcAft>
                <a:spcPct val="0"/>
              </a:spcAft>
              <a:defRPr>
                <a:solidFill>
                  <a:schemeClr val="tx1"/>
                </a:solidFill>
                <a:latin typeface="Arial" charset="0"/>
                <a:ea typeface="ＭＳ Ｐゴシック" charset="0"/>
              </a:defRPr>
            </a:lvl8pPr>
            <a:lvl9pPr marL="4876800" defTabSz="915988" fontAlgn="base">
              <a:spcBef>
                <a:spcPct val="0"/>
              </a:spcBef>
              <a:spcAft>
                <a:spcPct val="0"/>
              </a:spcAft>
              <a:defRPr>
                <a:solidFill>
                  <a:schemeClr val="tx1"/>
                </a:solidFill>
                <a:latin typeface="Arial" charset="0"/>
                <a:ea typeface="ＭＳ Ｐゴシック" charset="0"/>
              </a:defRPr>
            </a:lvl9pPr>
          </a:lstStyle>
          <a:p>
            <a:pPr>
              <a:defRPr/>
            </a:pPr>
            <a:r>
              <a:rPr lang="en-US" sz="1300" b="1" smtClean="0">
                <a:solidFill>
                  <a:schemeClr val="bg1"/>
                </a:solidFill>
                <a:latin typeface="Times New Roman" charset="0"/>
              </a:rPr>
              <a:t>G. Kaser pers. comm.</a:t>
            </a:r>
          </a:p>
        </p:txBody>
      </p:sp>
      <p:sp>
        <p:nvSpPr>
          <p:cNvPr id="19" name="TextBox 18"/>
          <p:cNvSpPr txBox="1"/>
          <p:nvPr/>
        </p:nvSpPr>
        <p:spPr>
          <a:xfrm>
            <a:off x="6992315" y="6170868"/>
            <a:ext cx="2066271" cy="369332"/>
          </a:xfrm>
          <a:prstGeom prst="rect">
            <a:avLst/>
          </a:prstGeom>
          <a:noFill/>
        </p:spPr>
        <p:txBody>
          <a:bodyPr wrap="none" rtlCol="0">
            <a:spAutoFit/>
          </a:bodyPr>
          <a:lstStyle/>
          <a:p>
            <a:r>
              <a:rPr lang="en-US" dirty="0" smtClean="0"/>
              <a:t>Design: Georg </a:t>
            </a:r>
            <a:r>
              <a:rPr lang="en-US" dirty="0" err="1" smtClean="0"/>
              <a:t>Kaser</a:t>
            </a:r>
            <a:endParaRPr lang="en-US" dirty="0"/>
          </a:p>
        </p:txBody>
      </p:sp>
    </p:spTree>
    <p:extLst>
      <p:ext uri="{BB962C8B-B14F-4D97-AF65-F5344CB8AC3E}">
        <p14:creationId xmlns:p14="http://schemas.microsoft.com/office/powerpoint/2010/main" val="1850045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2"/>
          <p:cNvGrpSpPr>
            <a:grpSpLocks/>
          </p:cNvGrpSpPr>
          <p:nvPr/>
        </p:nvGrpSpPr>
        <p:grpSpPr bwMode="auto">
          <a:xfrm>
            <a:off x="304800" y="381000"/>
            <a:ext cx="8612188" cy="5180013"/>
            <a:chOff x="192" y="240"/>
            <a:chExt cx="5424" cy="3264"/>
          </a:xfrm>
        </p:grpSpPr>
        <p:sp>
          <p:nvSpPr>
            <p:cNvPr id="702467" name="Rectangle 3"/>
            <p:cNvSpPr>
              <a:spLocks noChangeArrowheads="1"/>
            </p:cNvSpPr>
            <p:nvPr/>
          </p:nvSpPr>
          <p:spPr bwMode="auto">
            <a:xfrm>
              <a:off x="192" y="240"/>
              <a:ext cx="5424" cy="3264"/>
            </a:xfrm>
            <a:prstGeom prst="rect">
              <a:avLst/>
            </a:prstGeom>
            <a:solidFill>
              <a:srgbClr val="3366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702468" name="Freeform 4"/>
            <p:cNvSpPr>
              <a:spLocks/>
            </p:cNvSpPr>
            <p:nvPr/>
          </p:nvSpPr>
          <p:spPr bwMode="auto">
            <a:xfrm>
              <a:off x="240" y="384"/>
              <a:ext cx="3621" cy="2761"/>
            </a:xfrm>
            <a:custGeom>
              <a:avLst/>
              <a:gdLst>
                <a:gd name="T0" fmla="*/ 0 w 3621"/>
                <a:gd name="T1" fmla="*/ 411 h 2761"/>
                <a:gd name="T2" fmla="*/ 165 w 3621"/>
                <a:gd name="T3" fmla="*/ 237 h 2761"/>
                <a:gd name="T4" fmla="*/ 357 w 3621"/>
                <a:gd name="T5" fmla="*/ 0 h 2761"/>
                <a:gd name="T6" fmla="*/ 403 w 3621"/>
                <a:gd name="T7" fmla="*/ 82 h 2761"/>
                <a:gd name="T8" fmla="*/ 531 w 3621"/>
                <a:gd name="T9" fmla="*/ 292 h 2761"/>
                <a:gd name="T10" fmla="*/ 732 w 3621"/>
                <a:gd name="T11" fmla="*/ 521 h 2761"/>
                <a:gd name="T12" fmla="*/ 933 w 3621"/>
                <a:gd name="T13" fmla="*/ 685 h 2761"/>
                <a:gd name="T14" fmla="*/ 1253 w 3621"/>
                <a:gd name="T15" fmla="*/ 1024 h 2761"/>
                <a:gd name="T16" fmla="*/ 1500 w 3621"/>
                <a:gd name="T17" fmla="*/ 1298 h 2761"/>
                <a:gd name="T18" fmla="*/ 1829 w 3621"/>
                <a:gd name="T19" fmla="*/ 1389 h 2761"/>
                <a:gd name="T20" fmla="*/ 1920 w 3621"/>
                <a:gd name="T21" fmla="*/ 1408 h 2761"/>
                <a:gd name="T22" fmla="*/ 1993 w 3621"/>
                <a:gd name="T23" fmla="*/ 1463 h 2761"/>
                <a:gd name="T24" fmla="*/ 2057 w 3621"/>
                <a:gd name="T25" fmla="*/ 1901 h 2761"/>
                <a:gd name="T26" fmla="*/ 2231 w 3621"/>
                <a:gd name="T27" fmla="*/ 2185 h 2761"/>
                <a:gd name="T28" fmla="*/ 2268 w 3621"/>
                <a:gd name="T29" fmla="*/ 2240 h 2761"/>
                <a:gd name="T30" fmla="*/ 2432 w 3621"/>
                <a:gd name="T31" fmla="*/ 2340 h 2761"/>
                <a:gd name="T32" fmla="*/ 2643 w 3621"/>
                <a:gd name="T33" fmla="*/ 2541 h 2761"/>
                <a:gd name="T34" fmla="*/ 2908 w 3621"/>
                <a:gd name="T35" fmla="*/ 2642 h 2761"/>
                <a:gd name="T36" fmla="*/ 3374 w 3621"/>
                <a:gd name="T37" fmla="*/ 2605 h 2761"/>
                <a:gd name="T38" fmla="*/ 3621 w 3621"/>
                <a:gd name="T39" fmla="*/ 2761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21" h="2761">
                  <a:moveTo>
                    <a:pt x="0" y="411"/>
                  </a:moveTo>
                  <a:cubicBezTo>
                    <a:pt x="50" y="359"/>
                    <a:pt x="106" y="305"/>
                    <a:pt x="165" y="237"/>
                  </a:cubicBezTo>
                  <a:cubicBezTo>
                    <a:pt x="194" y="198"/>
                    <a:pt x="340" y="3"/>
                    <a:pt x="357" y="0"/>
                  </a:cubicBezTo>
                  <a:cubicBezTo>
                    <a:pt x="375" y="28"/>
                    <a:pt x="384" y="55"/>
                    <a:pt x="403" y="82"/>
                  </a:cubicBezTo>
                  <a:cubicBezTo>
                    <a:pt x="428" y="158"/>
                    <a:pt x="473" y="237"/>
                    <a:pt x="531" y="292"/>
                  </a:cubicBezTo>
                  <a:cubicBezTo>
                    <a:pt x="586" y="365"/>
                    <a:pt x="693" y="475"/>
                    <a:pt x="732" y="521"/>
                  </a:cubicBezTo>
                  <a:cubicBezTo>
                    <a:pt x="799" y="586"/>
                    <a:pt x="875" y="630"/>
                    <a:pt x="933" y="685"/>
                  </a:cubicBezTo>
                  <a:cubicBezTo>
                    <a:pt x="1020" y="769"/>
                    <a:pt x="1158" y="922"/>
                    <a:pt x="1253" y="1024"/>
                  </a:cubicBezTo>
                  <a:cubicBezTo>
                    <a:pt x="1327" y="1116"/>
                    <a:pt x="1377" y="1259"/>
                    <a:pt x="1500" y="1298"/>
                  </a:cubicBezTo>
                  <a:cubicBezTo>
                    <a:pt x="1596" y="1359"/>
                    <a:pt x="1759" y="1371"/>
                    <a:pt x="1829" y="1389"/>
                  </a:cubicBezTo>
                  <a:cubicBezTo>
                    <a:pt x="1858" y="1392"/>
                    <a:pt x="1891" y="1401"/>
                    <a:pt x="1920" y="1408"/>
                  </a:cubicBezTo>
                  <a:cubicBezTo>
                    <a:pt x="1982" y="1449"/>
                    <a:pt x="1960" y="1428"/>
                    <a:pt x="1993" y="1463"/>
                  </a:cubicBezTo>
                  <a:cubicBezTo>
                    <a:pt x="2045" y="1604"/>
                    <a:pt x="2010" y="1759"/>
                    <a:pt x="2057" y="1901"/>
                  </a:cubicBezTo>
                  <a:cubicBezTo>
                    <a:pt x="2097" y="2021"/>
                    <a:pt x="2196" y="2129"/>
                    <a:pt x="2231" y="2185"/>
                  </a:cubicBezTo>
                  <a:cubicBezTo>
                    <a:pt x="2244" y="2206"/>
                    <a:pt x="2246" y="2227"/>
                    <a:pt x="2268" y="2240"/>
                  </a:cubicBezTo>
                  <a:cubicBezTo>
                    <a:pt x="2301" y="2266"/>
                    <a:pt x="2397" y="2317"/>
                    <a:pt x="2432" y="2340"/>
                  </a:cubicBezTo>
                  <a:cubicBezTo>
                    <a:pt x="2490" y="2378"/>
                    <a:pt x="2593" y="2508"/>
                    <a:pt x="2643" y="2541"/>
                  </a:cubicBezTo>
                  <a:cubicBezTo>
                    <a:pt x="2718" y="2582"/>
                    <a:pt x="2809" y="2613"/>
                    <a:pt x="2908" y="2642"/>
                  </a:cubicBezTo>
                  <a:cubicBezTo>
                    <a:pt x="3000" y="2701"/>
                    <a:pt x="3270" y="2595"/>
                    <a:pt x="3374" y="2605"/>
                  </a:cubicBezTo>
                  <a:cubicBezTo>
                    <a:pt x="3459" y="2626"/>
                    <a:pt x="3591" y="2749"/>
                    <a:pt x="3621" y="2761"/>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2469" name="Freeform 5"/>
            <p:cNvSpPr>
              <a:spLocks/>
            </p:cNvSpPr>
            <p:nvPr/>
          </p:nvSpPr>
          <p:spPr bwMode="auto">
            <a:xfrm>
              <a:off x="1710" y="740"/>
              <a:ext cx="2990" cy="2286"/>
            </a:xfrm>
            <a:custGeom>
              <a:avLst/>
              <a:gdLst>
                <a:gd name="T0" fmla="*/ 0 w 2990"/>
                <a:gd name="T1" fmla="*/ 320 h 2286"/>
                <a:gd name="T2" fmla="*/ 339 w 2990"/>
                <a:gd name="T3" fmla="*/ 83 h 2286"/>
                <a:gd name="T4" fmla="*/ 421 w 2990"/>
                <a:gd name="T5" fmla="*/ 0 h 2286"/>
                <a:gd name="T6" fmla="*/ 569 w 2990"/>
                <a:gd name="T7" fmla="*/ 220 h 2286"/>
                <a:gd name="T8" fmla="*/ 697 w 2990"/>
                <a:gd name="T9" fmla="*/ 421 h 2286"/>
                <a:gd name="T10" fmla="*/ 1006 w 2990"/>
                <a:gd name="T11" fmla="*/ 649 h 2286"/>
                <a:gd name="T12" fmla="*/ 1216 w 2990"/>
                <a:gd name="T13" fmla="*/ 887 h 2286"/>
                <a:gd name="T14" fmla="*/ 1518 w 2990"/>
                <a:gd name="T15" fmla="*/ 1244 h 2286"/>
                <a:gd name="T16" fmla="*/ 1838 w 2990"/>
                <a:gd name="T17" fmla="*/ 1481 h 2286"/>
                <a:gd name="T18" fmla="*/ 1984 w 2990"/>
                <a:gd name="T19" fmla="*/ 1564 h 2286"/>
                <a:gd name="T20" fmla="*/ 2451 w 2990"/>
                <a:gd name="T21" fmla="*/ 1911 h 2286"/>
                <a:gd name="T22" fmla="*/ 2624 w 2990"/>
                <a:gd name="T23" fmla="*/ 2030 h 2286"/>
                <a:gd name="T24" fmla="*/ 2816 w 2990"/>
                <a:gd name="T25" fmla="*/ 2185 h 2286"/>
                <a:gd name="T26" fmla="*/ 2990 w 2990"/>
                <a:gd name="T27" fmla="*/ 2286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0" h="2286">
                  <a:moveTo>
                    <a:pt x="0" y="320"/>
                  </a:moveTo>
                  <a:cubicBezTo>
                    <a:pt x="56" y="281"/>
                    <a:pt x="269" y="136"/>
                    <a:pt x="339" y="83"/>
                  </a:cubicBezTo>
                  <a:cubicBezTo>
                    <a:pt x="367" y="58"/>
                    <a:pt x="395" y="28"/>
                    <a:pt x="421" y="0"/>
                  </a:cubicBezTo>
                  <a:cubicBezTo>
                    <a:pt x="495" y="25"/>
                    <a:pt x="450" y="9"/>
                    <a:pt x="569" y="220"/>
                  </a:cubicBezTo>
                  <a:cubicBezTo>
                    <a:pt x="624" y="329"/>
                    <a:pt x="647" y="357"/>
                    <a:pt x="697" y="421"/>
                  </a:cubicBezTo>
                  <a:cubicBezTo>
                    <a:pt x="765" y="503"/>
                    <a:pt x="925" y="558"/>
                    <a:pt x="1006" y="649"/>
                  </a:cubicBezTo>
                  <a:lnTo>
                    <a:pt x="1216" y="887"/>
                  </a:lnTo>
                  <a:cubicBezTo>
                    <a:pt x="1301" y="986"/>
                    <a:pt x="1426" y="1151"/>
                    <a:pt x="1518" y="1244"/>
                  </a:cubicBezTo>
                  <a:cubicBezTo>
                    <a:pt x="1622" y="1343"/>
                    <a:pt x="1780" y="1438"/>
                    <a:pt x="1838" y="1481"/>
                  </a:cubicBezTo>
                  <a:cubicBezTo>
                    <a:pt x="1916" y="1534"/>
                    <a:pt x="1951" y="1547"/>
                    <a:pt x="1984" y="1564"/>
                  </a:cubicBezTo>
                  <a:cubicBezTo>
                    <a:pt x="2086" y="1636"/>
                    <a:pt x="2361" y="1846"/>
                    <a:pt x="2451" y="1911"/>
                  </a:cubicBezTo>
                  <a:cubicBezTo>
                    <a:pt x="2558" y="1989"/>
                    <a:pt x="2563" y="1984"/>
                    <a:pt x="2624" y="2030"/>
                  </a:cubicBezTo>
                  <a:cubicBezTo>
                    <a:pt x="2651" y="2110"/>
                    <a:pt x="2741" y="2160"/>
                    <a:pt x="2816" y="2185"/>
                  </a:cubicBezTo>
                  <a:cubicBezTo>
                    <a:pt x="2877" y="2228"/>
                    <a:pt x="2961" y="2269"/>
                    <a:pt x="2990" y="2286"/>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2470" name="Freeform 6"/>
            <p:cNvSpPr>
              <a:spLocks/>
            </p:cNvSpPr>
            <p:nvPr/>
          </p:nvSpPr>
          <p:spPr bwMode="auto">
            <a:xfrm>
              <a:off x="3360" y="1440"/>
              <a:ext cx="2103" cy="1198"/>
            </a:xfrm>
            <a:custGeom>
              <a:avLst/>
              <a:gdLst>
                <a:gd name="T0" fmla="*/ 0 w 2103"/>
                <a:gd name="T1" fmla="*/ 213 h 1228"/>
                <a:gd name="T2" fmla="*/ 91 w 2103"/>
                <a:gd name="T3" fmla="*/ 140 h 1228"/>
                <a:gd name="T4" fmla="*/ 283 w 2103"/>
                <a:gd name="T5" fmla="*/ 40 h 1228"/>
                <a:gd name="T6" fmla="*/ 366 w 2103"/>
                <a:gd name="T7" fmla="*/ 3 h 1228"/>
                <a:gd name="T8" fmla="*/ 430 w 2103"/>
                <a:gd name="T9" fmla="*/ 58 h 1228"/>
                <a:gd name="T10" fmla="*/ 539 w 2103"/>
                <a:gd name="T11" fmla="*/ 159 h 1228"/>
                <a:gd name="T12" fmla="*/ 686 w 2103"/>
                <a:gd name="T13" fmla="*/ 277 h 1228"/>
                <a:gd name="T14" fmla="*/ 878 w 2103"/>
                <a:gd name="T15" fmla="*/ 424 h 1228"/>
                <a:gd name="T16" fmla="*/ 1124 w 2103"/>
                <a:gd name="T17" fmla="*/ 607 h 1228"/>
                <a:gd name="T18" fmla="*/ 1527 w 2103"/>
                <a:gd name="T19" fmla="*/ 799 h 1228"/>
                <a:gd name="T20" fmla="*/ 1673 w 2103"/>
                <a:gd name="T21" fmla="*/ 908 h 1228"/>
                <a:gd name="T22" fmla="*/ 1838 w 2103"/>
                <a:gd name="T23" fmla="*/ 1045 h 1228"/>
                <a:gd name="T24" fmla="*/ 2103 w 2103"/>
                <a:gd name="T25" fmla="*/ 1228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3" h="1228">
                  <a:moveTo>
                    <a:pt x="0" y="213"/>
                  </a:moveTo>
                  <a:cubicBezTo>
                    <a:pt x="15" y="201"/>
                    <a:pt x="68" y="155"/>
                    <a:pt x="91" y="140"/>
                  </a:cubicBezTo>
                  <a:cubicBezTo>
                    <a:pt x="138" y="111"/>
                    <a:pt x="246" y="60"/>
                    <a:pt x="283" y="40"/>
                  </a:cubicBezTo>
                  <a:cubicBezTo>
                    <a:pt x="329" y="17"/>
                    <a:pt x="342" y="0"/>
                    <a:pt x="366" y="3"/>
                  </a:cubicBezTo>
                  <a:cubicBezTo>
                    <a:pt x="405" y="16"/>
                    <a:pt x="402" y="31"/>
                    <a:pt x="430" y="58"/>
                  </a:cubicBezTo>
                  <a:cubicBezTo>
                    <a:pt x="459" y="84"/>
                    <a:pt x="513" y="135"/>
                    <a:pt x="539" y="159"/>
                  </a:cubicBezTo>
                  <a:cubicBezTo>
                    <a:pt x="582" y="195"/>
                    <a:pt x="653" y="251"/>
                    <a:pt x="686" y="277"/>
                  </a:cubicBezTo>
                  <a:cubicBezTo>
                    <a:pt x="742" y="321"/>
                    <a:pt x="820" y="381"/>
                    <a:pt x="878" y="424"/>
                  </a:cubicBezTo>
                  <a:cubicBezTo>
                    <a:pt x="951" y="479"/>
                    <a:pt x="1031" y="551"/>
                    <a:pt x="1124" y="607"/>
                  </a:cubicBezTo>
                  <a:cubicBezTo>
                    <a:pt x="1232" y="669"/>
                    <a:pt x="1442" y="756"/>
                    <a:pt x="1527" y="799"/>
                  </a:cubicBezTo>
                  <a:cubicBezTo>
                    <a:pt x="1619" y="849"/>
                    <a:pt x="1621" y="867"/>
                    <a:pt x="1673" y="908"/>
                  </a:cubicBezTo>
                  <a:cubicBezTo>
                    <a:pt x="1724" y="954"/>
                    <a:pt x="1772" y="1022"/>
                    <a:pt x="1838" y="1045"/>
                  </a:cubicBezTo>
                  <a:cubicBezTo>
                    <a:pt x="1910" y="1098"/>
                    <a:pt x="2059" y="1198"/>
                    <a:pt x="2103" y="1228"/>
                  </a:cubicBezTo>
                </a:path>
              </a:pathLst>
            </a:custGeom>
            <a:noFill/>
            <a:ln w="76200" cmpd="sng">
              <a:solidFill>
                <a:srgbClr val="CC99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2471" name="Freeform 7"/>
            <p:cNvSpPr>
              <a:spLocks/>
            </p:cNvSpPr>
            <p:nvPr/>
          </p:nvSpPr>
          <p:spPr bwMode="auto">
            <a:xfrm>
              <a:off x="636" y="429"/>
              <a:ext cx="1540" cy="1363"/>
            </a:xfrm>
            <a:custGeom>
              <a:avLst/>
              <a:gdLst>
                <a:gd name="T0" fmla="*/ 0 w 1540"/>
                <a:gd name="T1" fmla="*/ 0 h 1363"/>
                <a:gd name="T2" fmla="*/ 253 w 1540"/>
                <a:gd name="T3" fmla="*/ 275 h 1363"/>
                <a:gd name="T4" fmla="*/ 546 w 1540"/>
                <a:gd name="T5" fmla="*/ 503 h 1363"/>
                <a:gd name="T6" fmla="*/ 811 w 1540"/>
                <a:gd name="T7" fmla="*/ 759 h 1363"/>
                <a:gd name="T8" fmla="*/ 1012 w 1540"/>
                <a:gd name="T9" fmla="*/ 933 h 1363"/>
                <a:gd name="T10" fmla="*/ 1174 w 1540"/>
                <a:gd name="T11" fmla="*/ 1070 h 1363"/>
                <a:gd name="T12" fmla="*/ 1357 w 1540"/>
                <a:gd name="T13" fmla="*/ 1180 h 1363"/>
                <a:gd name="T14" fmla="*/ 1540 w 1540"/>
                <a:gd name="T15" fmla="*/ 1363 h 1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0" h="1363">
                  <a:moveTo>
                    <a:pt x="0" y="0"/>
                  </a:moveTo>
                  <a:cubicBezTo>
                    <a:pt x="46" y="44"/>
                    <a:pt x="98" y="165"/>
                    <a:pt x="253" y="275"/>
                  </a:cubicBezTo>
                  <a:cubicBezTo>
                    <a:pt x="315" y="348"/>
                    <a:pt x="477" y="428"/>
                    <a:pt x="546" y="503"/>
                  </a:cubicBezTo>
                  <a:cubicBezTo>
                    <a:pt x="630" y="585"/>
                    <a:pt x="759" y="698"/>
                    <a:pt x="811" y="759"/>
                  </a:cubicBezTo>
                  <a:cubicBezTo>
                    <a:pt x="874" y="829"/>
                    <a:pt x="962" y="899"/>
                    <a:pt x="1012" y="933"/>
                  </a:cubicBezTo>
                  <a:cubicBezTo>
                    <a:pt x="1072" y="977"/>
                    <a:pt x="1108" y="1044"/>
                    <a:pt x="1174" y="1070"/>
                  </a:cubicBezTo>
                  <a:cubicBezTo>
                    <a:pt x="1262" y="1105"/>
                    <a:pt x="1270" y="1148"/>
                    <a:pt x="1357" y="1180"/>
                  </a:cubicBezTo>
                  <a:cubicBezTo>
                    <a:pt x="1503" y="1262"/>
                    <a:pt x="1510" y="1333"/>
                    <a:pt x="1540" y="1363"/>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2472" name="Freeform 8"/>
            <p:cNvSpPr>
              <a:spLocks/>
            </p:cNvSpPr>
            <p:nvPr/>
          </p:nvSpPr>
          <p:spPr bwMode="auto">
            <a:xfrm>
              <a:off x="2206" y="804"/>
              <a:ext cx="987" cy="1052"/>
            </a:xfrm>
            <a:custGeom>
              <a:avLst/>
              <a:gdLst>
                <a:gd name="T0" fmla="*/ 0 w 957"/>
                <a:gd name="T1" fmla="*/ 0 h 1052"/>
                <a:gd name="T2" fmla="*/ 286 w 957"/>
                <a:gd name="T3" fmla="*/ 350 h 1052"/>
                <a:gd name="T4" fmla="*/ 606 w 957"/>
                <a:gd name="T5" fmla="*/ 533 h 1052"/>
                <a:gd name="T6" fmla="*/ 957 w 957"/>
                <a:gd name="T7" fmla="*/ 1052 h 1052"/>
              </a:gdLst>
              <a:ahLst/>
              <a:cxnLst>
                <a:cxn ang="0">
                  <a:pos x="T0" y="T1"/>
                </a:cxn>
                <a:cxn ang="0">
                  <a:pos x="T2" y="T3"/>
                </a:cxn>
                <a:cxn ang="0">
                  <a:pos x="T4" y="T5"/>
                </a:cxn>
                <a:cxn ang="0">
                  <a:pos x="T6" y="T7"/>
                </a:cxn>
              </a:cxnLst>
              <a:rect l="0" t="0" r="r" b="b"/>
              <a:pathLst>
                <a:path w="957" h="1052">
                  <a:moveTo>
                    <a:pt x="0" y="0"/>
                  </a:moveTo>
                  <a:cubicBezTo>
                    <a:pt x="110" y="174"/>
                    <a:pt x="85" y="131"/>
                    <a:pt x="286" y="350"/>
                  </a:cubicBezTo>
                  <a:cubicBezTo>
                    <a:pt x="496" y="442"/>
                    <a:pt x="506" y="484"/>
                    <a:pt x="606" y="533"/>
                  </a:cubicBezTo>
                  <a:cubicBezTo>
                    <a:pt x="749" y="629"/>
                    <a:pt x="866" y="787"/>
                    <a:pt x="957" y="1052"/>
                  </a:cubicBezTo>
                </a:path>
              </a:pathLst>
            </a:custGeom>
            <a:noFill/>
            <a:ln w="38100" cmpd="sng">
              <a:solidFill>
                <a:srgbClr val="CCEC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grpSp>
          <p:nvGrpSpPr>
            <p:cNvPr id="31753" name="Group 9"/>
            <p:cNvGrpSpPr>
              <a:grpSpLocks/>
            </p:cNvGrpSpPr>
            <p:nvPr/>
          </p:nvGrpSpPr>
          <p:grpSpPr bwMode="auto">
            <a:xfrm>
              <a:off x="267" y="1248"/>
              <a:ext cx="5280" cy="279"/>
              <a:chOff x="267" y="1296"/>
              <a:chExt cx="5280" cy="279"/>
            </a:xfrm>
          </p:grpSpPr>
          <p:sp>
            <p:nvSpPr>
              <p:cNvPr id="702474" name="Line 10"/>
              <p:cNvSpPr>
                <a:spLocks noChangeShapeType="1"/>
              </p:cNvSpPr>
              <p:nvPr/>
            </p:nvSpPr>
            <p:spPr bwMode="auto">
              <a:xfrm>
                <a:off x="267" y="1536"/>
                <a:ext cx="5280" cy="0"/>
              </a:xfrm>
              <a:prstGeom prst="line">
                <a:avLst/>
              </a:prstGeom>
              <a:noFill/>
              <a:ln w="95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2475" name="Text Box 11"/>
              <p:cNvSpPr txBox="1">
                <a:spLocks noChangeArrowheads="1"/>
              </p:cNvSpPr>
              <p:nvPr/>
            </p:nvSpPr>
            <p:spPr bwMode="auto">
              <a:xfrm>
                <a:off x="353" y="1296"/>
                <a:ext cx="442"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defTabSz="915988">
                  <a:defRPr>
                    <a:solidFill>
                      <a:schemeClr val="tx1"/>
                    </a:solidFill>
                    <a:latin typeface="Arial" charset="0"/>
                    <a:ea typeface="ＭＳ Ｐゴシック" charset="0"/>
                  </a:defRPr>
                </a:lvl1pPr>
                <a:lvl2pPr defTabSz="915988">
                  <a:defRPr>
                    <a:solidFill>
                      <a:schemeClr val="tx1"/>
                    </a:solidFill>
                    <a:latin typeface="Arial" charset="0"/>
                    <a:ea typeface="ＭＳ Ｐゴシック" charset="0"/>
                  </a:defRPr>
                </a:lvl2pPr>
                <a:lvl3pPr marL="915988" defTabSz="915988">
                  <a:defRPr>
                    <a:solidFill>
                      <a:schemeClr val="tx1"/>
                    </a:solidFill>
                    <a:latin typeface="Arial" charset="0"/>
                    <a:ea typeface="ＭＳ Ｐゴシック" charset="0"/>
                  </a:defRPr>
                </a:lvl3pPr>
                <a:lvl4pPr marL="1370013" defTabSz="915988">
                  <a:defRPr>
                    <a:solidFill>
                      <a:schemeClr val="tx1"/>
                    </a:solidFill>
                    <a:latin typeface="Arial" charset="0"/>
                    <a:ea typeface="ＭＳ Ｐゴシック" charset="0"/>
                  </a:defRPr>
                </a:lvl4pPr>
                <a:lvl5pPr defTabSz="915988">
                  <a:defRPr>
                    <a:solidFill>
                      <a:schemeClr val="tx1"/>
                    </a:solidFill>
                    <a:latin typeface="Arial" charset="0"/>
                    <a:ea typeface="ＭＳ Ｐゴシック" charset="0"/>
                  </a:defRPr>
                </a:lvl5pPr>
                <a:lvl6pPr defTabSz="915988" fontAlgn="base">
                  <a:spcBef>
                    <a:spcPct val="0"/>
                  </a:spcBef>
                  <a:spcAft>
                    <a:spcPct val="0"/>
                  </a:spcAft>
                  <a:defRPr>
                    <a:solidFill>
                      <a:schemeClr val="tx1"/>
                    </a:solidFill>
                    <a:latin typeface="Arial" charset="0"/>
                    <a:ea typeface="ＭＳ Ｐゴシック" charset="0"/>
                  </a:defRPr>
                </a:lvl6pPr>
                <a:lvl7pPr defTabSz="915988" fontAlgn="base">
                  <a:spcBef>
                    <a:spcPct val="0"/>
                  </a:spcBef>
                  <a:spcAft>
                    <a:spcPct val="0"/>
                  </a:spcAft>
                  <a:defRPr>
                    <a:solidFill>
                      <a:schemeClr val="tx1"/>
                    </a:solidFill>
                    <a:latin typeface="Arial" charset="0"/>
                    <a:ea typeface="ＭＳ Ｐゴシック" charset="0"/>
                  </a:defRPr>
                </a:lvl7pPr>
                <a:lvl8pPr defTabSz="915988" fontAlgn="base">
                  <a:spcBef>
                    <a:spcPct val="0"/>
                  </a:spcBef>
                  <a:spcAft>
                    <a:spcPct val="0"/>
                  </a:spcAft>
                  <a:defRPr>
                    <a:solidFill>
                      <a:schemeClr val="tx1"/>
                    </a:solidFill>
                    <a:latin typeface="Arial" charset="0"/>
                    <a:ea typeface="ＭＳ Ｐゴシック" charset="0"/>
                  </a:defRPr>
                </a:lvl8pPr>
                <a:lvl9pPr defTabSz="915988" fontAlgn="base">
                  <a:spcBef>
                    <a:spcPct val="0"/>
                  </a:spcBef>
                  <a:spcAft>
                    <a:spcPct val="0"/>
                  </a:spcAft>
                  <a:defRPr>
                    <a:solidFill>
                      <a:schemeClr val="tx1"/>
                    </a:solidFill>
                    <a:latin typeface="Arial" charset="0"/>
                    <a:ea typeface="ＭＳ Ｐゴシック" charset="0"/>
                  </a:defRPr>
                </a:lvl9pPr>
              </a:lstStyle>
              <a:p>
                <a:pPr>
                  <a:defRPr/>
                </a:pPr>
                <a:r>
                  <a:rPr lang="de-DE" sz="2300" i="1" smtClean="0">
                    <a:solidFill>
                      <a:srgbClr val="FF0000"/>
                    </a:solidFill>
                    <a:latin typeface="Times New Roman" charset="0"/>
                  </a:rPr>
                  <a:t>ELA</a:t>
                </a:r>
                <a:endParaRPr lang="de-AT" sz="2300" i="1" smtClean="0">
                  <a:solidFill>
                    <a:srgbClr val="FF0000"/>
                  </a:solidFill>
                  <a:latin typeface="Times New Roman" charset="0"/>
                </a:endParaRPr>
              </a:p>
            </p:txBody>
          </p:sp>
        </p:grpSp>
        <p:sp>
          <p:nvSpPr>
            <p:cNvPr id="702476" name="Line 12"/>
            <p:cNvSpPr>
              <a:spLocks noChangeShapeType="1"/>
            </p:cNvSpPr>
            <p:nvPr/>
          </p:nvSpPr>
          <p:spPr bwMode="auto">
            <a:xfrm>
              <a:off x="2976" y="2967"/>
              <a:ext cx="624" cy="0"/>
            </a:xfrm>
            <a:prstGeom prst="line">
              <a:avLst/>
            </a:prstGeom>
            <a:noFill/>
            <a:ln w="952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702477" name="Text Box 13"/>
            <p:cNvSpPr txBox="1">
              <a:spLocks noChangeArrowheads="1"/>
            </p:cNvSpPr>
            <p:nvPr/>
          </p:nvSpPr>
          <p:spPr bwMode="auto">
            <a:xfrm>
              <a:off x="4560" y="336"/>
              <a:ext cx="831" cy="2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defTabSz="915988">
                <a:defRPr>
                  <a:solidFill>
                    <a:schemeClr val="tx1"/>
                  </a:solidFill>
                  <a:latin typeface="Arial" charset="0"/>
                  <a:ea typeface="ＭＳ Ｐゴシック" charset="0"/>
                </a:defRPr>
              </a:lvl1pPr>
              <a:lvl2pPr defTabSz="915988">
                <a:defRPr>
                  <a:solidFill>
                    <a:schemeClr val="tx1"/>
                  </a:solidFill>
                  <a:latin typeface="Arial" charset="0"/>
                  <a:ea typeface="ＭＳ Ｐゴシック" charset="0"/>
                </a:defRPr>
              </a:lvl2pPr>
              <a:lvl3pPr marL="915988" defTabSz="915988">
                <a:defRPr>
                  <a:solidFill>
                    <a:schemeClr val="tx1"/>
                  </a:solidFill>
                  <a:latin typeface="Arial" charset="0"/>
                  <a:ea typeface="ＭＳ Ｐゴシック" charset="0"/>
                </a:defRPr>
              </a:lvl3pPr>
              <a:lvl4pPr marL="1370013" defTabSz="915988">
                <a:defRPr>
                  <a:solidFill>
                    <a:schemeClr val="tx1"/>
                  </a:solidFill>
                  <a:latin typeface="Arial" charset="0"/>
                  <a:ea typeface="ＭＳ Ｐゴシック" charset="0"/>
                </a:defRPr>
              </a:lvl4pPr>
              <a:lvl5pPr defTabSz="915988">
                <a:defRPr>
                  <a:solidFill>
                    <a:schemeClr val="tx1"/>
                  </a:solidFill>
                  <a:latin typeface="Arial" charset="0"/>
                  <a:ea typeface="ＭＳ Ｐゴシック" charset="0"/>
                </a:defRPr>
              </a:lvl5pPr>
              <a:lvl6pPr defTabSz="915988" fontAlgn="base">
                <a:spcBef>
                  <a:spcPct val="0"/>
                </a:spcBef>
                <a:spcAft>
                  <a:spcPct val="0"/>
                </a:spcAft>
                <a:defRPr>
                  <a:solidFill>
                    <a:schemeClr val="tx1"/>
                  </a:solidFill>
                  <a:latin typeface="Arial" charset="0"/>
                  <a:ea typeface="ＭＳ Ｐゴシック" charset="0"/>
                </a:defRPr>
              </a:lvl6pPr>
              <a:lvl7pPr defTabSz="915988" fontAlgn="base">
                <a:spcBef>
                  <a:spcPct val="0"/>
                </a:spcBef>
                <a:spcAft>
                  <a:spcPct val="0"/>
                </a:spcAft>
                <a:defRPr>
                  <a:solidFill>
                    <a:schemeClr val="tx1"/>
                  </a:solidFill>
                  <a:latin typeface="Arial" charset="0"/>
                  <a:ea typeface="ＭＳ Ｐゴシック" charset="0"/>
                </a:defRPr>
              </a:lvl7pPr>
              <a:lvl8pPr defTabSz="915988" fontAlgn="base">
                <a:spcBef>
                  <a:spcPct val="0"/>
                </a:spcBef>
                <a:spcAft>
                  <a:spcPct val="0"/>
                </a:spcAft>
                <a:defRPr>
                  <a:solidFill>
                    <a:schemeClr val="tx1"/>
                  </a:solidFill>
                  <a:latin typeface="Arial" charset="0"/>
                  <a:ea typeface="ＭＳ Ｐゴシック" charset="0"/>
                </a:defRPr>
              </a:lvl8pPr>
              <a:lvl9pPr defTabSz="915988" fontAlgn="base">
                <a:spcBef>
                  <a:spcPct val="0"/>
                </a:spcBef>
                <a:spcAft>
                  <a:spcPct val="0"/>
                </a:spcAft>
                <a:defRPr>
                  <a:solidFill>
                    <a:schemeClr val="tx1"/>
                  </a:solidFill>
                  <a:latin typeface="Arial" charset="0"/>
                  <a:ea typeface="ＭＳ Ｐゴシック" charset="0"/>
                </a:defRPr>
              </a:lvl9pPr>
            </a:lstStyle>
            <a:p>
              <a:pPr>
                <a:defRPr/>
              </a:pPr>
              <a:r>
                <a:rPr lang="de-DE" sz="2300" smtClean="0">
                  <a:solidFill>
                    <a:srgbClr val="FFFFCC"/>
                  </a:solidFill>
                  <a:latin typeface="Times New Roman" charset="0"/>
                </a:rPr>
                <a:t>FUTURE</a:t>
              </a:r>
              <a:endParaRPr lang="de-AT" sz="2300" smtClean="0">
                <a:solidFill>
                  <a:srgbClr val="FFFFCC"/>
                </a:solidFill>
                <a:latin typeface="Times New Roman" charset="0"/>
              </a:endParaRPr>
            </a:p>
          </p:txBody>
        </p:sp>
      </p:grpSp>
      <p:sp>
        <p:nvSpPr>
          <p:cNvPr id="702478" name="Text Box 14"/>
          <p:cNvSpPr txBox="1">
            <a:spLocks noChangeArrowheads="1"/>
          </p:cNvSpPr>
          <p:nvPr/>
        </p:nvSpPr>
        <p:spPr bwMode="auto">
          <a:xfrm>
            <a:off x="7270750" y="6500813"/>
            <a:ext cx="1836738"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152366" tIns="76180" rIns="152366" bIns="76180">
            <a:spAutoFit/>
          </a:bodyPr>
          <a:lstStyle>
            <a:lvl1pPr marL="571500" indent="-571500" defTabSz="915988">
              <a:defRPr>
                <a:solidFill>
                  <a:schemeClr val="tx1"/>
                </a:solidFill>
                <a:latin typeface="Arial" charset="0"/>
                <a:ea typeface="ＭＳ Ｐゴシック" charset="0"/>
              </a:defRPr>
            </a:lvl1pPr>
            <a:lvl2pPr marL="762000" defTabSz="915988">
              <a:defRPr>
                <a:solidFill>
                  <a:schemeClr val="tx1"/>
                </a:solidFill>
                <a:latin typeface="Arial" charset="0"/>
                <a:ea typeface="ＭＳ Ｐゴシック" charset="0"/>
              </a:defRPr>
            </a:lvl2pPr>
            <a:lvl3pPr marL="1524000" defTabSz="915988">
              <a:defRPr>
                <a:solidFill>
                  <a:schemeClr val="tx1"/>
                </a:solidFill>
                <a:latin typeface="Arial" charset="0"/>
                <a:ea typeface="ＭＳ Ｐゴシック" charset="0"/>
              </a:defRPr>
            </a:lvl3pPr>
            <a:lvl4pPr marL="2286000" defTabSz="915988">
              <a:defRPr>
                <a:solidFill>
                  <a:schemeClr val="tx1"/>
                </a:solidFill>
                <a:latin typeface="Arial" charset="0"/>
                <a:ea typeface="ＭＳ Ｐゴシック" charset="0"/>
              </a:defRPr>
            </a:lvl4pPr>
            <a:lvl5pPr marL="3048000" defTabSz="915988">
              <a:defRPr>
                <a:solidFill>
                  <a:schemeClr val="tx1"/>
                </a:solidFill>
                <a:latin typeface="Arial" charset="0"/>
                <a:ea typeface="ＭＳ Ｐゴシック" charset="0"/>
              </a:defRPr>
            </a:lvl5pPr>
            <a:lvl6pPr marL="3505200" defTabSz="915988" fontAlgn="base">
              <a:spcBef>
                <a:spcPct val="0"/>
              </a:spcBef>
              <a:spcAft>
                <a:spcPct val="0"/>
              </a:spcAft>
              <a:defRPr>
                <a:solidFill>
                  <a:schemeClr val="tx1"/>
                </a:solidFill>
                <a:latin typeface="Arial" charset="0"/>
                <a:ea typeface="ＭＳ Ｐゴシック" charset="0"/>
              </a:defRPr>
            </a:lvl6pPr>
            <a:lvl7pPr marL="3962400" defTabSz="915988" fontAlgn="base">
              <a:spcBef>
                <a:spcPct val="0"/>
              </a:spcBef>
              <a:spcAft>
                <a:spcPct val="0"/>
              </a:spcAft>
              <a:defRPr>
                <a:solidFill>
                  <a:schemeClr val="tx1"/>
                </a:solidFill>
                <a:latin typeface="Arial" charset="0"/>
                <a:ea typeface="ＭＳ Ｐゴシック" charset="0"/>
              </a:defRPr>
            </a:lvl7pPr>
            <a:lvl8pPr marL="4419600" defTabSz="915988" fontAlgn="base">
              <a:spcBef>
                <a:spcPct val="0"/>
              </a:spcBef>
              <a:spcAft>
                <a:spcPct val="0"/>
              </a:spcAft>
              <a:defRPr>
                <a:solidFill>
                  <a:schemeClr val="tx1"/>
                </a:solidFill>
                <a:latin typeface="Arial" charset="0"/>
                <a:ea typeface="ＭＳ Ｐゴシック" charset="0"/>
              </a:defRPr>
            </a:lvl8pPr>
            <a:lvl9pPr marL="4876800" defTabSz="915988" fontAlgn="base">
              <a:spcBef>
                <a:spcPct val="0"/>
              </a:spcBef>
              <a:spcAft>
                <a:spcPct val="0"/>
              </a:spcAft>
              <a:defRPr>
                <a:solidFill>
                  <a:schemeClr val="tx1"/>
                </a:solidFill>
                <a:latin typeface="Arial" charset="0"/>
                <a:ea typeface="ＭＳ Ｐゴシック" charset="0"/>
              </a:defRPr>
            </a:lvl9pPr>
          </a:lstStyle>
          <a:p>
            <a:pPr>
              <a:defRPr/>
            </a:pPr>
            <a:r>
              <a:rPr lang="en-US" sz="1300" b="1" smtClean="0">
                <a:solidFill>
                  <a:schemeClr val="bg1"/>
                </a:solidFill>
                <a:latin typeface="Times New Roman" charset="0"/>
              </a:rPr>
              <a:t>G. Kaser pers. comm.</a:t>
            </a:r>
          </a:p>
        </p:txBody>
      </p:sp>
      <p:sp>
        <p:nvSpPr>
          <p:cNvPr id="15" name="TextBox 14"/>
          <p:cNvSpPr txBox="1"/>
          <p:nvPr/>
        </p:nvSpPr>
        <p:spPr>
          <a:xfrm>
            <a:off x="6992315" y="6170868"/>
            <a:ext cx="2066271" cy="369332"/>
          </a:xfrm>
          <a:prstGeom prst="rect">
            <a:avLst/>
          </a:prstGeom>
          <a:noFill/>
        </p:spPr>
        <p:txBody>
          <a:bodyPr wrap="none" rtlCol="0">
            <a:spAutoFit/>
          </a:bodyPr>
          <a:lstStyle/>
          <a:p>
            <a:r>
              <a:rPr lang="en-US" dirty="0" smtClean="0"/>
              <a:t>Design: Georg </a:t>
            </a:r>
            <a:r>
              <a:rPr lang="en-US" dirty="0" err="1" smtClean="0"/>
              <a:t>Kaser</a:t>
            </a:r>
            <a:endParaRPr lang="en-US" dirty="0"/>
          </a:p>
        </p:txBody>
      </p:sp>
    </p:spTree>
    <p:extLst>
      <p:ext uri="{BB962C8B-B14F-4D97-AF65-F5344CB8AC3E}">
        <p14:creationId xmlns:p14="http://schemas.microsoft.com/office/powerpoint/2010/main" val="1894827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2252" y="1062586"/>
            <a:ext cx="8751747" cy="5378516"/>
          </a:xfrm>
          <a:prstGeom prst="rect">
            <a:avLst/>
          </a:prstGeom>
        </p:spPr>
      </p:pic>
      <p:sp>
        <p:nvSpPr>
          <p:cNvPr id="4" name="Rectangle 1"/>
          <p:cNvSpPr>
            <a:spLocks noChangeArrowheads="1"/>
          </p:cNvSpPr>
          <p:nvPr/>
        </p:nvSpPr>
        <p:spPr bwMode="auto">
          <a:xfrm>
            <a:off x="95854" y="231589"/>
            <a:ext cx="893032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s-ES" sz="2200" b="1" dirty="0">
                <a:solidFill>
                  <a:srgbClr val="0099CC"/>
                </a:solidFill>
                <a:latin typeface="Arial"/>
                <a:cs typeface="Arial"/>
              </a:rPr>
              <a:t>¿Se pueden estimar los cambios futuros en ELA de los glaciares </a:t>
            </a:r>
            <a:r>
              <a:rPr lang="es-ES" sz="2200" b="1" dirty="0" smtClean="0">
                <a:solidFill>
                  <a:srgbClr val="0099CC"/>
                </a:solidFill>
                <a:latin typeface="Arial"/>
                <a:cs typeface="Arial"/>
              </a:rPr>
              <a:t>andinos tropicales a </a:t>
            </a:r>
            <a:r>
              <a:rPr lang="es-ES" sz="2200" b="1" dirty="0">
                <a:solidFill>
                  <a:srgbClr val="0099CC"/>
                </a:solidFill>
                <a:latin typeface="Arial"/>
                <a:cs typeface="Arial"/>
              </a:rPr>
              <a:t>partir de las proyecciones de FLH?</a:t>
            </a:r>
            <a:endParaRPr lang="en-US" sz="2200" b="1" u="none" dirty="0">
              <a:solidFill>
                <a:srgbClr val="0099CC"/>
              </a:solidFill>
              <a:latin typeface="Arial"/>
              <a:cs typeface="Arial"/>
            </a:endParaRPr>
          </a:p>
        </p:txBody>
      </p:sp>
      <p:sp>
        <p:nvSpPr>
          <p:cNvPr id="6" name="Text Box 5"/>
          <p:cNvSpPr txBox="1">
            <a:spLocks noChangeArrowheads="1"/>
          </p:cNvSpPr>
          <p:nvPr/>
        </p:nvSpPr>
        <p:spPr bwMode="auto">
          <a:xfrm>
            <a:off x="6022896" y="6477000"/>
            <a:ext cx="3066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400" b="0" u="none" dirty="0" smtClean="0">
                <a:solidFill>
                  <a:schemeClr val="tx1"/>
                </a:solidFill>
                <a:latin typeface="Times New Roman" charset="0"/>
              </a:rPr>
              <a:t>Vuille </a:t>
            </a:r>
            <a:r>
              <a:rPr lang="en-US" sz="1400" b="0" u="none" dirty="0">
                <a:solidFill>
                  <a:schemeClr val="tx1"/>
                </a:solidFill>
                <a:latin typeface="Times New Roman" charset="0"/>
              </a:rPr>
              <a:t>et al., </a:t>
            </a:r>
            <a:r>
              <a:rPr lang="en-US" sz="1400" b="0" i="1" u="none" dirty="0" smtClean="0">
                <a:solidFill>
                  <a:schemeClr val="tx1"/>
                </a:solidFill>
                <a:latin typeface="Times New Roman" charset="0"/>
              </a:rPr>
              <a:t>Earth Sci. Rev.</a:t>
            </a:r>
            <a:r>
              <a:rPr lang="en-US" sz="1400" b="0" u="none" dirty="0" smtClean="0">
                <a:solidFill>
                  <a:schemeClr val="tx1"/>
                </a:solidFill>
                <a:latin typeface="Times New Roman" charset="0"/>
              </a:rPr>
              <a:t> [2018]</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847288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Rabatel_et_al_2013.jpg"/>
          <p:cNvPicPr>
            <a:picLocks noChangeAspect="1"/>
          </p:cNvPicPr>
          <p:nvPr/>
        </p:nvPicPr>
        <p:blipFill rotWithShape="1">
          <a:blip r:embed="rId3">
            <a:extLst>
              <a:ext uri="{28A0092B-C50C-407E-A947-70E740481C1C}">
                <a14:useLocalDpi xmlns:a14="http://schemas.microsoft.com/office/drawing/2010/main" val="0"/>
              </a:ext>
            </a:extLst>
          </a:blip>
          <a:srcRect l="26416" t="51453" r="19834" b="-1617"/>
          <a:stretch/>
        </p:blipFill>
        <p:spPr bwMode="auto">
          <a:xfrm>
            <a:off x="4291263" y="1992625"/>
            <a:ext cx="4959684" cy="3802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6" name="Rectangle 1"/>
          <p:cNvSpPr>
            <a:spLocks noChangeArrowheads="1"/>
          </p:cNvSpPr>
          <p:nvPr/>
        </p:nvSpPr>
        <p:spPr bwMode="auto">
          <a:xfrm>
            <a:off x="521494" y="612814"/>
            <a:ext cx="814873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u="none" dirty="0" smtClean="0">
                <a:solidFill>
                  <a:srgbClr val="0099CC"/>
                </a:solidFill>
                <a:latin typeface="Arial"/>
                <a:cs typeface="Arial"/>
              </a:rPr>
              <a:t>The rising </a:t>
            </a:r>
            <a:r>
              <a:rPr lang="en-US" sz="2400" b="1" dirty="0" smtClean="0">
                <a:solidFill>
                  <a:srgbClr val="0099CC"/>
                </a:solidFill>
                <a:latin typeface="Arial"/>
                <a:cs typeface="Arial"/>
              </a:rPr>
              <a:t>free</a:t>
            </a:r>
            <a:r>
              <a:rPr lang="en-US" sz="2400" b="1" u="none" dirty="0" smtClean="0">
                <a:solidFill>
                  <a:srgbClr val="0099CC"/>
                </a:solidFill>
                <a:latin typeface="Arial"/>
                <a:cs typeface="Arial"/>
              </a:rPr>
              <a:t>zing line altitude in the tropical Andes</a:t>
            </a:r>
            <a:endParaRPr lang="en-US" sz="2400" b="1" u="none" dirty="0">
              <a:solidFill>
                <a:srgbClr val="6699FF"/>
              </a:solidFill>
              <a:latin typeface="Arial"/>
              <a:cs typeface="Arial"/>
            </a:endParaRPr>
          </a:p>
        </p:txBody>
      </p:sp>
      <p:sp>
        <p:nvSpPr>
          <p:cNvPr id="10250" name="Rectangle 8"/>
          <p:cNvSpPr>
            <a:spLocks noChangeArrowheads="1"/>
          </p:cNvSpPr>
          <p:nvPr/>
        </p:nvSpPr>
        <p:spPr bwMode="auto">
          <a:xfrm>
            <a:off x="521494" y="5794643"/>
            <a:ext cx="732564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b="1" u="none" dirty="0" smtClean="0">
                <a:solidFill>
                  <a:srgbClr val="000000"/>
                </a:solidFill>
                <a:latin typeface="Arial"/>
                <a:cs typeface="Arial"/>
              </a:rPr>
              <a:t>Blue shading indicates glacier ablation zone  (below ELA)</a:t>
            </a:r>
            <a:endParaRPr lang="en-US" sz="2000" b="1" u="none" dirty="0">
              <a:solidFill>
                <a:srgbClr val="000000"/>
              </a:solidFill>
              <a:latin typeface="Arial"/>
              <a:cs typeface="Arial"/>
            </a:endParaRPr>
          </a:p>
        </p:txBody>
      </p:sp>
      <p:sp>
        <p:nvSpPr>
          <p:cNvPr id="10251" name="Text Box 5"/>
          <p:cNvSpPr txBox="1">
            <a:spLocks noChangeArrowheads="1"/>
          </p:cNvSpPr>
          <p:nvPr/>
        </p:nvSpPr>
        <p:spPr bwMode="auto">
          <a:xfrm>
            <a:off x="6022896" y="6477000"/>
            <a:ext cx="3066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400" b="0" u="none" dirty="0" err="1">
                <a:solidFill>
                  <a:schemeClr val="tx1"/>
                </a:solidFill>
                <a:latin typeface="Times New Roman" charset="0"/>
              </a:rPr>
              <a:t>Rabatel</a:t>
            </a:r>
            <a:r>
              <a:rPr lang="en-US" sz="1400" b="0" u="none" dirty="0">
                <a:solidFill>
                  <a:schemeClr val="tx1"/>
                </a:solidFill>
                <a:latin typeface="Times New Roman" charset="0"/>
              </a:rPr>
              <a:t> et al., </a:t>
            </a:r>
            <a:r>
              <a:rPr lang="en-US" sz="1400" b="0" i="1" u="none" dirty="0">
                <a:solidFill>
                  <a:schemeClr val="tx1"/>
                </a:solidFill>
                <a:latin typeface="Times New Roman" charset="0"/>
              </a:rPr>
              <a:t>The </a:t>
            </a:r>
            <a:r>
              <a:rPr lang="en-US" sz="1400" b="0" i="1" u="none" dirty="0" err="1">
                <a:solidFill>
                  <a:schemeClr val="tx1"/>
                </a:solidFill>
                <a:latin typeface="Times New Roman" charset="0"/>
              </a:rPr>
              <a:t>Cryosphere</a:t>
            </a:r>
            <a:r>
              <a:rPr lang="en-US" sz="1400" b="0" u="none" dirty="0">
                <a:solidFill>
                  <a:schemeClr val="tx1"/>
                </a:solidFill>
                <a:latin typeface="Times New Roman" charset="0"/>
              </a:rPr>
              <a:t> [2013]</a:t>
            </a:r>
          </a:p>
        </p:txBody>
      </p:sp>
      <p:pic>
        <p:nvPicPr>
          <p:cNvPr id="7" name="Picture 1" descr="Rabatel_et_al_2013.jpg"/>
          <p:cNvPicPr>
            <a:picLocks noChangeAspect="1"/>
          </p:cNvPicPr>
          <p:nvPr/>
        </p:nvPicPr>
        <p:blipFill rotWithShape="1">
          <a:blip r:embed="rId3">
            <a:extLst>
              <a:ext uri="{28A0092B-C50C-407E-A947-70E740481C1C}">
                <a14:useLocalDpi xmlns:a14="http://schemas.microsoft.com/office/drawing/2010/main" val="0"/>
              </a:ext>
            </a:extLst>
          </a:blip>
          <a:srcRect l="51503" t="-1" r="15" b="49836"/>
          <a:stretch/>
        </p:blipFill>
        <p:spPr bwMode="auto">
          <a:xfrm>
            <a:off x="-1" y="1992625"/>
            <a:ext cx="4472246" cy="3802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43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anvas.png"/>
          <p:cNvPicPr>
            <a:picLocks noChangeAspect="1"/>
          </p:cNvPicPr>
          <p:nvPr/>
        </p:nvPicPr>
        <p:blipFill>
          <a:blip r:embed="rId2">
            <a:extLst>
              <a:ext uri="{28A0092B-C50C-407E-A947-70E740481C1C}">
                <a14:useLocalDpi xmlns:a14="http://schemas.microsoft.com/office/drawing/2010/main" val="0"/>
              </a:ext>
            </a:extLst>
          </a:blip>
          <a:srcRect l="-2" r="37747"/>
          <a:stretch>
            <a:fillRect/>
          </a:stretch>
        </p:blipFill>
        <p:spPr bwMode="auto">
          <a:xfrm>
            <a:off x="0" y="1219200"/>
            <a:ext cx="92344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53194" y="386565"/>
            <a:ext cx="89281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rgbClr val="0099CC"/>
                </a:solidFill>
                <a:latin typeface="Arial"/>
                <a:cs typeface="Arial"/>
              </a:rPr>
              <a:t>The case study of the </a:t>
            </a:r>
            <a:r>
              <a:rPr lang="en-US" sz="2400" b="1" dirty="0" err="1" smtClean="0">
                <a:solidFill>
                  <a:srgbClr val="0099CC"/>
                </a:solidFill>
                <a:latin typeface="Arial"/>
                <a:cs typeface="Arial"/>
              </a:rPr>
              <a:t>Quelccaya</a:t>
            </a:r>
            <a:r>
              <a:rPr lang="en-US" sz="2400" b="1" dirty="0" smtClean="0">
                <a:solidFill>
                  <a:srgbClr val="0099CC"/>
                </a:solidFill>
                <a:latin typeface="Arial"/>
                <a:cs typeface="Arial"/>
              </a:rPr>
              <a:t> ice cap (C. </a:t>
            </a:r>
            <a:r>
              <a:rPr lang="en-US" sz="2400" b="1" dirty="0" err="1" smtClean="0">
                <a:solidFill>
                  <a:srgbClr val="0099CC"/>
                </a:solidFill>
                <a:latin typeface="Arial"/>
                <a:cs typeface="Arial"/>
              </a:rPr>
              <a:t>Vilcanota</a:t>
            </a:r>
            <a:r>
              <a:rPr lang="en-US" sz="2400" b="1" dirty="0" smtClean="0">
                <a:solidFill>
                  <a:srgbClr val="0099CC"/>
                </a:solidFill>
                <a:latin typeface="Arial"/>
                <a:cs typeface="Arial"/>
              </a:rPr>
              <a:t>, Peru)</a:t>
            </a:r>
            <a:endParaRPr lang="en-US" sz="2400" b="1" u="none" dirty="0">
              <a:solidFill>
                <a:srgbClr val="6699FF"/>
              </a:solidFill>
              <a:latin typeface="Arial"/>
              <a:cs typeface="Arial"/>
            </a:endParaRPr>
          </a:p>
        </p:txBody>
      </p:sp>
    </p:spTree>
    <p:extLst>
      <p:ext uri="{BB962C8B-B14F-4D97-AF65-F5344CB8AC3E}">
        <p14:creationId xmlns:p14="http://schemas.microsoft.com/office/powerpoint/2010/main" val="102074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SUB-ICE-1-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62400"/>
            <a:ext cx="87995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2" name="Picture 11" descr="Quelccaya camp"/>
          <p:cNvPicPr>
            <a:picLocks noChangeAspect="1" noChangeArrowheads="1"/>
          </p:cNvPicPr>
          <p:nvPr/>
        </p:nvPicPr>
        <p:blipFill>
          <a:blip r:embed="rId3">
            <a:extLst>
              <a:ext uri="{28A0092B-C50C-407E-A947-70E740481C1C}">
                <a14:useLocalDpi xmlns:a14="http://schemas.microsoft.com/office/drawing/2010/main" val="0"/>
              </a:ext>
            </a:extLst>
          </a:blip>
          <a:srcRect l="10606" t="4800" r="5142" b="12000"/>
          <a:stretch>
            <a:fillRect/>
          </a:stretch>
        </p:blipFill>
        <p:spPr bwMode="auto">
          <a:xfrm>
            <a:off x="152400" y="762000"/>
            <a:ext cx="4532313" cy="299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3" name="Picture 14" descr="The image “file:///C:/Documents%20and%20Settings/Mathias%20Vuille/Desktop/qic_aws_9141.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0"/>
            <a:ext cx="4038600" cy="303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15900" y="198735"/>
            <a:ext cx="89281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rgbClr val="0099CC"/>
                </a:solidFill>
                <a:latin typeface="Arial"/>
                <a:cs typeface="Arial"/>
              </a:rPr>
              <a:t>The case study of the </a:t>
            </a:r>
            <a:r>
              <a:rPr lang="en-US" sz="2400" b="1" dirty="0" err="1" smtClean="0">
                <a:solidFill>
                  <a:srgbClr val="0099CC"/>
                </a:solidFill>
                <a:latin typeface="Arial"/>
                <a:cs typeface="Arial"/>
              </a:rPr>
              <a:t>Quelccaya</a:t>
            </a:r>
            <a:r>
              <a:rPr lang="en-US" sz="2400" b="1" dirty="0" smtClean="0">
                <a:solidFill>
                  <a:srgbClr val="0099CC"/>
                </a:solidFill>
                <a:latin typeface="Arial"/>
                <a:cs typeface="Arial"/>
              </a:rPr>
              <a:t> ice cap (C. </a:t>
            </a:r>
            <a:r>
              <a:rPr lang="en-US" sz="2400" b="1" dirty="0" err="1" smtClean="0">
                <a:solidFill>
                  <a:srgbClr val="0099CC"/>
                </a:solidFill>
                <a:latin typeface="Arial"/>
                <a:cs typeface="Arial"/>
              </a:rPr>
              <a:t>Vilcanota</a:t>
            </a:r>
            <a:r>
              <a:rPr lang="en-US" sz="2400" b="1" dirty="0" smtClean="0">
                <a:solidFill>
                  <a:srgbClr val="0099CC"/>
                </a:solidFill>
                <a:latin typeface="Arial"/>
                <a:cs typeface="Arial"/>
              </a:rPr>
              <a:t>, Peru)</a:t>
            </a:r>
            <a:endParaRPr lang="en-US" sz="2400" b="1" u="none" dirty="0">
              <a:solidFill>
                <a:srgbClr val="6699FF"/>
              </a:solidFill>
              <a:latin typeface="Arial"/>
              <a:cs typeface="Arial"/>
            </a:endParaRPr>
          </a:p>
        </p:txBody>
      </p:sp>
    </p:spTree>
    <p:extLst>
      <p:ext uri="{BB962C8B-B14F-4D97-AF65-F5344CB8AC3E}">
        <p14:creationId xmlns:p14="http://schemas.microsoft.com/office/powerpoint/2010/main" val="1712149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3"/>
          <p:cNvSpPr>
            <a:spLocks noChangeArrowheads="1"/>
          </p:cNvSpPr>
          <p:nvPr/>
        </p:nvSpPr>
        <p:spPr bwMode="auto">
          <a:xfrm>
            <a:off x="0" y="76200"/>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u="none" dirty="0">
                <a:solidFill>
                  <a:srgbClr val="558ED5"/>
                </a:solidFill>
              </a:rPr>
              <a:t>Accumulation /ablation history on </a:t>
            </a:r>
            <a:r>
              <a:rPr lang="en-US" sz="2400" b="1" u="none" dirty="0" err="1">
                <a:solidFill>
                  <a:srgbClr val="558ED5"/>
                </a:solidFill>
              </a:rPr>
              <a:t>Quelccaya</a:t>
            </a:r>
            <a:r>
              <a:rPr lang="en-US" sz="2400" b="1" u="none" dirty="0">
                <a:solidFill>
                  <a:srgbClr val="558ED5"/>
                </a:solidFill>
              </a:rPr>
              <a:t> ice cap</a:t>
            </a:r>
          </a:p>
        </p:txBody>
      </p:sp>
      <p:sp>
        <p:nvSpPr>
          <p:cNvPr id="6" name="Text Box 11"/>
          <p:cNvSpPr txBox="1">
            <a:spLocks noChangeArrowheads="1"/>
          </p:cNvSpPr>
          <p:nvPr/>
        </p:nvSpPr>
        <p:spPr bwMode="auto">
          <a:xfrm>
            <a:off x="5943600" y="6477000"/>
            <a:ext cx="3141663" cy="276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6" tIns="45703" rIns="91406" bIns="45703">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200" b="0" u="none" dirty="0">
                <a:solidFill>
                  <a:schemeClr val="tx1"/>
                </a:solidFill>
                <a:latin typeface="Times New Roman" charset="0"/>
              </a:rPr>
              <a:t>Hurley et al., </a:t>
            </a:r>
            <a:r>
              <a:rPr lang="en-US" sz="1200" b="0" i="1" u="none" dirty="0">
                <a:solidFill>
                  <a:schemeClr val="tx1"/>
                </a:solidFill>
                <a:latin typeface="Times New Roman" charset="0"/>
              </a:rPr>
              <a:t> J. </a:t>
            </a:r>
            <a:r>
              <a:rPr lang="en-US" sz="1200" b="0" i="1" u="none" dirty="0" err="1">
                <a:solidFill>
                  <a:schemeClr val="tx1"/>
                </a:solidFill>
                <a:latin typeface="Times New Roman" charset="0"/>
              </a:rPr>
              <a:t>Geophys</a:t>
            </a:r>
            <a:r>
              <a:rPr lang="en-US" sz="1200" b="0" i="1" u="none" dirty="0">
                <a:solidFill>
                  <a:schemeClr val="tx1"/>
                </a:solidFill>
                <a:latin typeface="Times New Roman" charset="0"/>
              </a:rPr>
              <a:t>. Res. </a:t>
            </a:r>
            <a:r>
              <a:rPr lang="en-US" sz="1200" b="0" u="none" dirty="0">
                <a:solidFill>
                  <a:schemeClr val="tx1"/>
                </a:solidFill>
                <a:latin typeface="Times New Roman" charset="0"/>
              </a:rPr>
              <a:t>[</a:t>
            </a:r>
            <a:r>
              <a:rPr lang="en-US" sz="1200" b="0" u="none" dirty="0" smtClean="0">
                <a:solidFill>
                  <a:schemeClr val="tx1"/>
                </a:solidFill>
                <a:latin typeface="Times New Roman" charset="0"/>
              </a:rPr>
              <a:t>2019]</a:t>
            </a:r>
            <a:endParaRPr lang="en-US" sz="1200" b="0" u="none" dirty="0">
              <a:solidFill>
                <a:schemeClr val="tx1"/>
              </a:solidFill>
              <a:latin typeface="Times New Roman" charset="0"/>
            </a:endParaRPr>
          </a:p>
        </p:txBody>
      </p:sp>
      <p:pic>
        <p:nvPicPr>
          <p:cNvPr id="460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620000" cy="587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811202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a:extLst>
              <a:ext uri="{28A0092B-C50C-407E-A947-70E740481C1C}">
                <a14:useLocalDpi xmlns:a14="http://schemas.microsoft.com/office/drawing/2010/main" val="0"/>
              </a:ext>
            </a:extLst>
          </a:blip>
          <a:srcRect t="31247" r="57370" b="-500"/>
          <a:stretch>
            <a:fillRect/>
          </a:stretch>
        </p:blipFill>
        <p:spPr bwMode="auto">
          <a:xfrm>
            <a:off x="6132513" y="2895600"/>
            <a:ext cx="2852737" cy="3200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68963"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t="14384" b="15900"/>
          <a:stretch>
            <a:fillRect/>
          </a:stretch>
        </p:blipFill>
        <p:spPr bwMode="auto">
          <a:xfrm>
            <a:off x="228600" y="2895600"/>
            <a:ext cx="2876550" cy="3200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197" name="Text Box 8"/>
          <p:cNvSpPr txBox="1">
            <a:spLocks noChangeArrowheads="1"/>
          </p:cNvSpPr>
          <p:nvPr/>
        </p:nvSpPr>
        <p:spPr bwMode="auto">
          <a:xfrm>
            <a:off x="6288793" y="6460134"/>
            <a:ext cx="2742606" cy="307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defTabSz="915988" eaLnBrk="0" hangingPunct="0">
              <a:defRPr sz="2000" b="1" u="sng">
                <a:solidFill>
                  <a:srgbClr val="000066"/>
                </a:solidFill>
                <a:latin typeface="Arial" charset="0"/>
                <a:ea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err="1">
                <a:solidFill>
                  <a:schemeClr val="tx1"/>
                </a:solidFill>
                <a:latin typeface="Times New Roman"/>
                <a:cs typeface="Times New Roman"/>
              </a:rPr>
              <a:t>Jahn</a:t>
            </a:r>
            <a:r>
              <a:rPr lang="en-US" sz="1400" b="0" u="none" dirty="0">
                <a:solidFill>
                  <a:schemeClr val="tx1"/>
                </a:solidFill>
                <a:latin typeface="Times New Roman"/>
                <a:cs typeface="Times New Roman"/>
              </a:rPr>
              <a:t> [1931]; Schubert [1992, 1999]</a:t>
            </a:r>
          </a:p>
        </p:txBody>
      </p:sp>
      <p:sp>
        <p:nvSpPr>
          <p:cNvPr id="8199" name="Text Box 10"/>
          <p:cNvSpPr txBox="1">
            <a:spLocks noChangeArrowheads="1"/>
          </p:cNvSpPr>
          <p:nvPr/>
        </p:nvSpPr>
        <p:spPr bwMode="auto">
          <a:xfrm>
            <a:off x="1905000" y="1828800"/>
            <a:ext cx="6934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spAutoFit/>
          </a:bodyPr>
          <a:lstStyle>
            <a:lvl1pPr defTabSz="915988" eaLnBrk="0" hangingPunct="0">
              <a:defRPr sz="2000" b="1" u="sng">
                <a:solidFill>
                  <a:srgbClr val="000066"/>
                </a:solidFill>
                <a:latin typeface="Arial" charset="0"/>
                <a:ea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u="none" dirty="0">
                <a:solidFill>
                  <a:schemeClr val="tx1"/>
                </a:solidFill>
                <a:latin typeface="Arial"/>
                <a:cs typeface="Arial"/>
              </a:rPr>
              <a:t>Glacier </a:t>
            </a:r>
            <a:r>
              <a:rPr lang="en-US" u="none" dirty="0" err="1">
                <a:solidFill>
                  <a:schemeClr val="tx1"/>
                </a:solidFill>
                <a:latin typeface="Arial"/>
                <a:cs typeface="Arial"/>
              </a:rPr>
              <a:t>Espejo</a:t>
            </a:r>
            <a:r>
              <a:rPr lang="en-US" u="none" dirty="0">
                <a:solidFill>
                  <a:schemeClr val="tx1"/>
                </a:solidFill>
                <a:latin typeface="Arial"/>
                <a:cs typeface="Arial"/>
              </a:rPr>
              <a:t>, Pico Bolivar (5002 m), Venezuela</a:t>
            </a:r>
            <a:endParaRPr lang="en-US" u="none" baseline="-25000" dirty="0">
              <a:solidFill>
                <a:schemeClr val="tx1"/>
              </a:solidFill>
              <a:latin typeface="Arial"/>
              <a:cs typeface="Arial"/>
            </a:endParaRPr>
          </a:p>
        </p:txBody>
      </p:sp>
      <p:sp>
        <p:nvSpPr>
          <p:cNvPr id="168968" name="Text Box 13"/>
          <p:cNvSpPr txBox="1">
            <a:spLocks noChangeArrowheads="1"/>
          </p:cNvSpPr>
          <p:nvPr/>
        </p:nvSpPr>
        <p:spPr bwMode="auto">
          <a:xfrm>
            <a:off x="1131888" y="2498725"/>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rgbClr val="000066"/>
                </a:solidFill>
                <a:latin typeface="Arial" charset="0"/>
                <a:ea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s-VE" u="none" dirty="0">
                <a:solidFill>
                  <a:schemeClr val="tx1"/>
                </a:solidFill>
                <a:latin typeface="Arial"/>
                <a:cs typeface="Arial"/>
              </a:rPr>
              <a:t>1910 </a:t>
            </a:r>
            <a:endParaRPr lang="es-ES" u="none" dirty="0">
              <a:solidFill>
                <a:schemeClr val="tx1"/>
              </a:solidFill>
              <a:latin typeface="Arial"/>
              <a:cs typeface="Arial"/>
            </a:endParaRPr>
          </a:p>
        </p:txBody>
      </p:sp>
      <p:sp>
        <p:nvSpPr>
          <p:cNvPr id="701455" name="Text Box 15"/>
          <p:cNvSpPr txBox="1">
            <a:spLocks noChangeArrowheads="1"/>
          </p:cNvSpPr>
          <p:nvPr/>
        </p:nvSpPr>
        <p:spPr bwMode="auto">
          <a:xfrm>
            <a:off x="4267200" y="2514600"/>
            <a:ext cx="7552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s-VE" u="none" dirty="0">
                <a:solidFill>
                  <a:schemeClr val="tx1"/>
                </a:solidFill>
                <a:latin typeface="Arial"/>
                <a:cs typeface="Arial"/>
              </a:rPr>
              <a:t>1988</a:t>
            </a:r>
            <a:endParaRPr lang="es-ES" u="none" dirty="0">
              <a:solidFill>
                <a:schemeClr val="tx1"/>
              </a:solidFill>
              <a:latin typeface="Arial"/>
              <a:cs typeface="Arial"/>
            </a:endParaRPr>
          </a:p>
        </p:txBody>
      </p:sp>
      <p:sp>
        <p:nvSpPr>
          <p:cNvPr id="701457" name="Text Box 17"/>
          <p:cNvSpPr txBox="1">
            <a:spLocks noChangeArrowheads="1"/>
          </p:cNvSpPr>
          <p:nvPr/>
        </p:nvSpPr>
        <p:spPr bwMode="auto">
          <a:xfrm>
            <a:off x="7194053" y="2514600"/>
            <a:ext cx="82649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ctr" eaLnBrk="1" hangingPunct="1"/>
            <a:r>
              <a:rPr lang="es-VE" u="none" dirty="0">
                <a:solidFill>
                  <a:schemeClr val="tx1"/>
                </a:solidFill>
                <a:latin typeface="Arial"/>
                <a:cs typeface="Arial"/>
              </a:rPr>
              <a:t> 2008 </a:t>
            </a:r>
          </a:p>
        </p:txBody>
      </p:sp>
      <p:pic>
        <p:nvPicPr>
          <p:cNvPr id="168972" name="Picture 12"/>
          <p:cNvPicPr>
            <a:picLocks noChangeAspect="1" noChangeArrowheads="1"/>
          </p:cNvPicPr>
          <p:nvPr/>
        </p:nvPicPr>
        <p:blipFill>
          <a:blip r:embed="rId5">
            <a:extLst>
              <a:ext uri="{28A0092B-C50C-407E-A947-70E740481C1C}">
                <a14:useLocalDpi xmlns:a14="http://schemas.microsoft.com/office/drawing/2010/main" val="0"/>
              </a:ext>
            </a:extLst>
          </a:blip>
          <a:srcRect l="25653" r="14810"/>
          <a:stretch>
            <a:fillRect/>
          </a:stretch>
        </p:blipFill>
        <p:spPr bwMode="auto">
          <a:xfrm>
            <a:off x="3200400" y="2895600"/>
            <a:ext cx="2860675" cy="3200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ectangle 17"/>
          <p:cNvSpPr>
            <a:spLocks noChangeArrowheads="1"/>
          </p:cNvSpPr>
          <p:nvPr/>
        </p:nvSpPr>
        <p:spPr bwMode="auto">
          <a:xfrm>
            <a:off x="758856" y="426017"/>
            <a:ext cx="7261690" cy="461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defTabSz="915988"/>
            <a:r>
              <a:rPr lang="en-US" sz="2400" b="1" u="none" dirty="0" smtClean="0">
                <a:solidFill>
                  <a:srgbClr val="0099CC"/>
                </a:solidFill>
                <a:latin typeface="Arial"/>
                <a:cs typeface="Arial"/>
              </a:rPr>
              <a:t>20</a:t>
            </a:r>
            <a:r>
              <a:rPr lang="en-US" sz="2400" b="1" u="none" baseline="30000" dirty="0" smtClean="0">
                <a:solidFill>
                  <a:srgbClr val="0099CC"/>
                </a:solidFill>
                <a:latin typeface="Arial"/>
                <a:cs typeface="Arial"/>
              </a:rPr>
              <a:t>th</a:t>
            </a:r>
            <a:r>
              <a:rPr lang="en-US" sz="2400" b="1" u="none" dirty="0" smtClean="0">
                <a:solidFill>
                  <a:srgbClr val="0099CC"/>
                </a:solidFill>
                <a:latin typeface="Arial"/>
                <a:cs typeface="Arial"/>
              </a:rPr>
              <a:t> century glacier</a:t>
            </a:r>
            <a:r>
              <a:rPr lang="en-US" sz="2400" b="1" dirty="0" smtClean="0">
                <a:solidFill>
                  <a:srgbClr val="0099CC"/>
                </a:solidFill>
                <a:latin typeface="Arial"/>
                <a:cs typeface="Arial"/>
              </a:rPr>
              <a:t> </a:t>
            </a:r>
            <a:r>
              <a:rPr lang="en-US" sz="2400" b="1" u="none" dirty="0" smtClean="0">
                <a:solidFill>
                  <a:srgbClr val="0099CC"/>
                </a:solidFill>
                <a:latin typeface="Arial"/>
                <a:cs typeface="Arial"/>
              </a:rPr>
              <a:t>retreat in the tropical Andes</a:t>
            </a:r>
            <a:endParaRPr lang="en-US" sz="2400" b="1" u="none" dirty="0">
              <a:solidFill>
                <a:srgbClr val="0099CC"/>
              </a:solidFill>
              <a:latin typeface="Arial"/>
              <a:cs typeface="Arial"/>
            </a:endParaRPr>
          </a:p>
        </p:txBody>
      </p:sp>
    </p:spTree>
    <p:extLst>
      <p:ext uri="{BB962C8B-B14F-4D97-AF65-F5344CB8AC3E}">
        <p14:creationId xmlns:p14="http://schemas.microsoft.com/office/powerpoint/2010/main" val="2911058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96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14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9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89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1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8" grpId="0"/>
      <p:bldP spid="701455" grpId="0"/>
      <p:bldP spid="7014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2051" y="241300"/>
            <a:ext cx="4981949" cy="4221465"/>
          </a:xfrm>
          <a:prstGeom prst="rect">
            <a:avLst/>
          </a:prstGeom>
        </p:spPr>
      </p:pic>
      <p:sp>
        <p:nvSpPr>
          <p:cNvPr id="4" name="Rectangle 1"/>
          <p:cNvSpPr>
            <a:spLocks noChangeArrowheads="1"/>
          </p:cNvSpPr>
          <p:nvPr/>
        </p:nvSpPr>
        <p:spPr bwMode="auto">
          <a:xfrm>
            <a:off x="152165" y="983465"/>
            <a:ext cx="3492735"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b="1" dirty="0" smtClean="0">
                <a:solidFill>
                  <a:srgbClr val="0099CC"/>
                </a:solidFill>
                <a:latin typeface="Arial"/>
                <a:cs typeface="Arial"/>
              </a:rPr>
              <a:t>Projected changes in the ELA on </a:t>
            </a:r>
            <a:r>
              <a:rPr lang="en-US" sz="2400" b="1" dirty="0" err="1" smtClean="0">
                <a:solidFill>
                  <a:srgbClr val="0099CC"/>
                </a:solidFill>
                <a:latin typeface="Arial"/>
                <a:cs typeface="Arial"/>
              </a:rPr>
              <a:t>Quelccaya</a:t>
            </a:r>
            <a:r>
              <a:rPr lang="en-US" sz="2400" b="1" dirty="0" smtClean="0">
                <a:solidFill>
                  <a:srgbClr val="0099CC"/>
                </a:solidFill>
                <a:latin typeface="Arial"/>
                <a:cs typeface="Arial"/>
              </a:rPr>
              <a:t> ice cap Peru</a:t>
            </a:r>
            <a:endParaRPr lang="en-US" sz="2400" b="1" u="none" dirty="0">
              <a:solidFill>
                <a:srgbClr val="6699FF"/>
              </a:solidFill>
              <a:latin typeface="Arial"/>
              <a:cs typeface="Arial"/>
            </a:endParaRPr>
          </a:p>
        </p:txBody>
      </p:sp>
      <p:pic>
        <p:nvPicPr>
          <p:cNvPr id="5" name="Picture 4" descr="canvas.png"/>
          <p:cNvPicPr>
            <a:picLocks noChangeAspect="1"/>
          </p:cNvPicPr>
          <p:nvPr/>
        </p:nvPicPr>
        <p:blipFill>
          <a:blip r:embed="rId3">
            <a:extLst>
              <a:ext uri="{28A0092B-C50C-407E-A947-70E740481C1C}">
                <a14:useLocalDpi xmlns:a14="http://schemas.microsoft.com/office/drawing/2010/main" val="0"/>
              </a:ext>
            </a:extLst>
          </a:blip>
          <a:srcRect l="-2" r="37747"/>
          <a:stretch>
            <a:fillRect/>
          </a:stretch>
        </p:blipFill>
        <p:spPr bwMode="auto">
          <a:xfrm>
            <a:off x="0" y="4564365"/>
            <a:ext cx="6766605" cy="2293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52165" y="3976300"/>
            <a:ext cx="33237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err="1" smtClean="0">
                <a:solidFill>
                  <a:schemeClr val="tx1"/>
                </a:solidFill>
                <a:latin typeface="Times New Roman" charset="0"/>
              </a:rPr>
              <a:t>Yarleque</a:t>
            </a:r>
            <a:r>
              <a:rPr lang="en-US" sz="1400" b="0" u="none" dirty="0" smtClean="0">
                <a:solidFill>
                  <a:schemeClr val="tx1"/>
                </a:solidFill>
                <a:latin typeface="Times New Roman" charset="0"/>
              </a:rPr>
              <a:t> et al., </a:t>
            </a:r>
            <a:r>
              <a:rPr lang="en-US" sz="1400" b="0" i="1" u="none" dirty="0" smtClean="0">
                <a:solidFill>
                  <a:schemeClr val="tx1"/>
                </a:solidFill>
                <a:latin typeface="Times New Roman" charset="0"/>
              </a:rPr>
              <a:t>Sci. Rep.  </a:t>
            </a:r>
            <a:r>
              <a:rPr lang="en-US" sz="1400" b="0" u="none" dirty="0" smtClean="0">
                <a:solidFill>
                  <a:schemeClr val="tx1"/>
                </a:solidFill>
                <a:latin typeface="Times New Roman" charset="0"/>
              </a:rPr>
              <a:t>[2018]</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13951529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942685" y="1552552"/>
            <a:ext cx="5201315" cy="4541447"/>
          </a:xfrm>
          <a:prstGeom prst="rect">
            <a:avLst/>
          </a:prstGeom>
        </p:spPr>
      </p:pic>
      <p:pic>
        <p:nvPicPr>
          <p:cNvPr id="3" name="Picture 2"/>
          <p:cNvPicPr>
            <a:picLocks noChangeAspect="1"/>
          </p:cNvPicPr>
          <p:nvPr/>
        </p:nvPicPr>
        <p:blipFill>
          <a:blip r:embed="rId3"/>
          <a:stretch>
            <a:fillRect/>
          </a:stretch>
        </p:blipFill>
        <p:spPr>
          <a:xfrm>
            <a:off x="152166" y="1754187"/>
            <a:ext cx="3969206" cy="4034854"/>
          </a:xfrm>
          <a:prstGeom prst="rect">
            <a:avLst/>
          </a:prstGeom>
        </p:spPr>
      </p:pic>
      <p:sp>
        <p:nvSpPr>
          <p:cNvPr id="6" name="Rectangle 1"/>
          <p:cNvSpPr>
            <a:spLocks noChangeArrowheads="1"/>
          </p:cNvSpPr>
          <p:nvPr/>
        </p:nvSpPr>
        <p:spPr bwMode="auto">
          <a:xfrm>
            <a:off x="670973" y="352699"/>
            <a:ext cx="757082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s-ES" sz="2400" b="1" dirty="0">
                <a:solidFill>
                  <a:srgbClr val="0099CC"/>
                </a:solidFill>
                <a:latin typeface="Arial"/>
                <a:cs typeface="Arial"/>
              </a:rPr>
              <a:t>El futuro de los glaciares tropicales de los Andes</a:t>
            </a:r>
            <a:endParaRPr lang="en-US" sz="2400" b="1" u="none" dirty="0">
              <a:solidFill>
                <a:srgbClr val="0099CC"/>
              </a:solidFill>
              <a:latin typeface="Arial"/>
              <a:cs typeface="Arial"/>
            </a:endParaRPr>
          </a:p>
        </p:txBody>
      </p:sp>
      <p:pic>
        <p:nvPicPr>
          <p:cNvPr id="2" name="Picture 1"/>
          <p:cNvPicPr>
            <a:picLocks noChangeAspect="1"/>
          </p:cNvPicPr>
          <p:nvPr/>
        </p:nvPicPr>
        <p:blipFill>
          <a:blip r:embed="rId4"/>
          <a:stretch>
            <a:fillRect/>
          </a:stretch>
        </p:blipFill>
        <p:spPr>
          <a:xfrm>
            <a:off x="5098385" y="2541550"/>
            <a:ext cx="1531016" cy="1000380"/>
          </a:xfrm>
          <a:prstGeom prst="rect">
            <a:avLst/>
          </a:prstGeom>
        </p:spPr>
      </p:pic>
      <p:sp>
        <p:nvSpPr>
          <p:cNvPr id="7" name="Text Box 5"/>
          <p:cNvSpPr txBox="1">
            <a:spLocks noChangeArrowheads="1"/>
          </p:cNvSpPr>
          <p:nvPr/>
        </p:nvSpPr>
        <p:spPr bwMode="auto">
          <a:xfrm>
            <a:off x="6022896" y="6477000"/>
            <a:ext cx="3066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400" b="0" u="none" dirty="0" smtClean="0">
                <a:solidFill>
                  <a:schemeClr val="tx1"/>
                </a:solidFill>
                <a:latin typeface="Times New Roman" charset="0"/>
              </a:rPr>
              <a:t>Vuille </a:t>
            </a:r>
            <a:r>
              <a:rPr lang="en-US" sz="1400" b="0" u="none" dirty="0">
                <a:solidFill>
                  <a:schemeClr val="tx1"/>
                </a:solidFill>
                <a:latin typeface="Times New Roman" charset="0"/>
              </a:rPr>
              <a:t>et al., </a:t>
            </a:r>
            <a:r>
              <a:rPr lang="en-US" sz="1400" b="0" i="1" u="none" dirty="0" smtClean="0">
                <a:solidFill>
                  <a:schemeClr val="tx1"/>
                </a:solidFill>
                <a:latin typeface="Times New Roman" charset="0"/>
              </a:rPr>
              <a:t>Earth Sci. Rev.</a:t>
            </a:r>
            <a:r>
              <a:rPr lang="en-US" sz="1400" b="0" u="none" dirty="0" smtClean="0">
                <a:solidFill>
                  <a:schemeClr val="tx1"/>
                </a:solidFill>
                <a:latin typeface="Times New Roman" charset="0"/>
              </a:rPr>
              <a:t> [2018]</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40552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267200" y="1565878"/>
            <a:ext cx="4647462" cy="4609212"/>
          </a:xfrm>
          <a:prstGeom prst="rect">
            <a:avLst/>
          </a:prstGeom>
        </p:spPr>
      </p:pic>
      <p:pic>
        <p:nvPicPr>
          <p:cNvPr id="3" name="Picture 2"/>
          <p:cNvPicPr>
            <a:picLocks noChangeAspect="1"/>
          </p:cNvPicPr>
          <p:nvPr/>
        </p:nvPicPr>
        <p:blipFill>
          <a:blip r:embed="rId3"/>
          <a:stretch>
            <a:fillRect/>
          </a:stretch>
        </p:blipFill>
        <p:spPr>
          <a:xfrm>
            <a:off x="152166" y="1754187"/>
            <a:ext cx="3969206" cy="4034854"/>
          </a:xfrm>
          <a:prstGeom prst="rect">
            <a:avLst/>
          </a:prstGeom>
        </p:spPr>
      </p:pic>
      <p:pic>
        <p:nvPicPr>
          <p:cNvPr id="2" name="Picture 1"/>
          <p:cNvPicPr>
            <a:picLocks noChangeAspect="1"/>
          </p:cNvPicPr>
          <p:nvPr/>
        </p:nvPicPr>
        <p:blipFill>
          <a:blip r:embed="rId4"/>
          <a:stretch>
            <a:fillRect/>
          </a:stretch>
        </p:blipFill>
        <p:spPr>
          <a:xfrm>
            <a:off x="8595705" y="2057399"/>
            <a:ext cx="475813" cy="3454401"/>
          </a:xfrm>
          <a:prstGeom prst="rect">
            <a:avLst/>
          </a:prstGeom>
        </p:spPr>
      </p:pic>
      <p:sp>
        <p:nvSpPr>
          <p:cNvPr id="7" name="Rectangle 1"/>
          <p:cNvSpPr>
            <a:spLocks noChangeArrowheads="1"/>
          </p:cNvSpPr>
          <p:nvPr/>
        </p:nvSpPr>
        <p:spPr bwMode="auto">
          <a:xfrm>
            <a:off x="670973" y="352699"/>
            <a:ext cx="757082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s-ES" sz="2400" b="1" dirty="0">
                <a:solidFill>
                  <a:srgbClr val="0099CC"/>
                </a:solidFill>
                <a:latin typeface="Arial"/>
                <a:cs typeface="Arial"/>
              </a:rPr>
              <a:t>El futuro de los glaciares tropicales de los Andes</a:t>
            </a:r>
            <a:endParaRPr lang="en-US" sz="2400" b="1" u="none" dirty="0">
              <a:solidFill>
                <a:srgbClr val="0099CC"/>
              </a:solidFill>
              <a:latin typeface="Arial"/>
              <a:cs typeface="Arial"/>
            </a:endParaRPr>
          </a:p>
        </p:txBody>
      </p:sp>
      <p:sp>
        <p:nvSpPr>
          <p:cNvPr id="9" name="Text Box 5"/>
          <p:cNvSpPr txBox="1">
            <a:spLocks noChangeArrowheads="1"/>
          </p:cNvSpPr>
          <p:nvPr/>
        </p:nvSpPr>
        <p:spPr bwMode="auto">
          <a:xfrm>
            <a:off x="6022896" y="6477000"/>
            <a:ext cx="3066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400" b="0" u="none" dirty="0" smtClean="0">
                <a:solidFill>
                  <a:schemeClr val="tx1"/>
                </a:solidFill>
                <a:latin typeface="Times New Roman" charset="0"/>
              </a:rPr>
              <a:t>Vuille </a:t>
            </a:r>
            <a:r>
              <a:rPr lang="en-US" sz="1400" b="0" u="none" dirty="0">
                <a:solidFill>
                  <a:schemeClr val="tx1"/>
                </a:solidFill>
                <a:latin typeface="Times New Roman" charset="0"/>
              </a:rPr>
              <a:t>et al., </a:t>
            </a:r>
            <a:r>
              <a:rPr lang="en-US" sz="1400" b="0" i="1" u="none" dirty="0" smtClean="0">
                <a:solidFill>
                  <a:schemeClr val="tx1"/>
                </a:solidFill>
                <a:latin typeface="Times New Roman" charset="0"/>
              </a:rPr>
              <a:t>Earth Sci. Rev.</a:t>
            </a:r>
            <a:r>
              <a:rPr lang="en-US" sz="1400" b="0" u="none" dirty="0" smtClean="0">
                <a:solidFill>
                  <a:schemeClr val="tx1"/>
                </a:solidFill>
                <a:latin typeface="Times New Roman" charset="0"/>
              </a:rPr>
              <a:t> [2018]</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1622692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067110" y="1447800"/>
            <a:ext cx="5076890" cy="4876618"/>
          </a:xfrm>
          <a:prstGeom prst="rect">
            <a:avLst/>
          </a:prstGeom>
        </p:spPr>
      </p:pic>
      <p:pic>
        <p:nvPicPr>
          <p:cNvPr id="3" name="Picture 2"/>
          <p:cNvPicPr>
            <a:picLocks noChangeAspect="1"/>
          </p:cNvPicPr>
          <p:nvPr/>
        </p:nvPicPr>
        <p:blipFill>
          <a:blip r:embed="rId3"/>
          <a:stretch>
            <a:fillRect/>
          </a:stretch>
        </p:blipFill>
        <p:spPr>
          <a:xfrm>
            <a:off x="152166" y="1754187"/>
            <a:ext cx="3969206" cy="4034854"/>
          </a:xfrm>
          <a:prstGeom prst="rect">
            <a:avLst/>
          </a:prstGeom>
        </p:spPr>
      </p:pic>
      <p:pic>
        <p:nvPicPr>
          <p:cNvPr id="2" name="Picture 1"/>
          <p:cNvPicPr>
            <a:picLocks noChangeAspect="1"/>
          </p:cNvPicPr>
          <p:nvPr/>
        </p:nvPicPr>
        <p:blipFill>
          <a:blip r:embed="rId4"/>
          <a:stretch>
            <a:fillRect/>
          </a:stretch>
        </p:blipFill>
        <p:spPr>
          <a:xfrm>
            <a:off x="4491050" y="2667000"/>
            <a:ext cx="1516049" cy="990600"/>
          </a:xfrm>
          <a:prstGeom prst="rect">
            <a:avLst/>
          </a:prstGeom>
        </p:spPr>
      </p:pic>
      <p:sp>
        <p:nvSpPr>
          <p:cNvPr id="7" name="Rectangle 1"/>
          <p:cNvSpPr>
            <a:spLocks noChangeArrowheads="1"/>
          </p:cNvSpPr>
          <p:nvPr/>
        </p:nvSpPr>
        <p:spPr bwMode="auto">
          <a:xfrm>
            <a:off x="670973" y="352699"/>
            <a:ext cx="757082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s-ES" sz="2400" b="1" dirty="0">
                <a:solidFill>
                  <a:srgbClr val="0099CC"/>
                </a:solidFill>
                <a:latin typeface="Arial"/>
                <a:cs typeface="Arial"/>
              </a:rPr>
              <a:t>El futuro de los glaciares tropicales de los Andes</a:t>
            </a:r>
            <a:endParaRPr lang="en-US" sz="2400" b="1" u="none" dirty="0">
              <a:solidFill>
                <a:srgbClr val="0099CC"/>
              </a:solidFill>
              <a:latin typeface="Arial"/>
              <a:cs typeface="Arial"/>
            </a:endParaRPr>
          </a:p>
        </p:txBody>
      </p:sp>
      <p:sp>
        <p:nvSpPr>
          <p:cNvPr id="9" name="Text Box 5"/>
          <p:cNvSpPr txBox="1">
            <a:spLocks noChangeArrowheads="1"/>
          </p:cNvSpPr>
          <p:nvPr/>
        </p:nvSpPr>
        <p:spPr bwMode="auto">
          <a:xfrm>
            <a:off x="6022896" y="6477000"/>
            <a:ext cx="30663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400" b="0" u="none" dirty="0" smtClean="0">
                <a:solidFill>
                  <a:schemeClr val="tx1"/>
                </a:solidFill>
                <a:latin typeface="Times New Roman" charset="0"/>
              </a:rPr>
              <a:t>Vuille </a:t>
            </a:r>
            <a:r>
              <a:rPr lang="en-US" sz="1400" b="0" u="none" dirty="0">
                <a:solidFill>
                  <a:schemeClr val="tx1"/>
                </a:solidFill>
                <a:latin typeface="Times New Roman" charset="0"/>
              </a:rPr>
              <a:t>et al., </a:t>
            </a:r>
            <a:r>
              <a:rPr lang="en-US" sz="1400" b="0" i="1" u="none" dirty="0" smtClean="0">
                <a:solidFill>
                  <a:schemeClr val="tx1"/>
                </a:solidFill>
                <a:latin typeface="Times New Roman" charset="0"/>
              </a:rPr>
              <a:t>Earth Sci. Rev.</a:t>
            </a:r>
            <a:r>
              <a:rPr lang="en-US" sz="1400" b="0" u="none" dirty="0" smtClean="0">
                <a:solidFill>
                  <a:schemeClr val="tx1"/>
                </a:solidFill>
                <a:latin typeface="Times New Roman" charset="0"/>
              </a:rPr>
              <a:t> [2018]</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1692299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4799" y="1031296"/>
            <a:ext cx="6690665" cy="5631970"/>
          </a:xfrm>
          <a:prstGeom prst="rect">
            <a:avLst/>
          </a:prstGeom>
        </p:spPr>
      </p:pic>
      <p:sp>
        <p:nvSpPr>
          <p:cNvPr id="5" name="Rectangle 1"/>
          <p:cNvSpPr>
            <a:spLocks noChangeArrowheads="1"/>
          </p:cNvSpPr>
          <p:nvPr/>
        </p:nvSpPr>
        <p:spPr bwMode="auto">
          <a:xfrm>
            <a:off x="321733" y="200299"/>
            <a:ext cx="860213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99CC"/>
                </a:solidFill>
                <a:latin typeface="Arial"/>
                <a:cs typeface="Arial"/>
              </a:rPr>
              <a:t>Cascading impacts of climate change in the mountain cryosphere on natural and human systems</a:t>
            </a:r>
          </a:p>
        </p:txBody>
      </p:sp>
      <p:sp>
        <p:nvSpPr>
          <p:cNvPr id="6" name="Text Box 5"/>
          <p:cNvSpPr txBox="1">
            <a:spLocks noChangeArrowheads="1"/>
          </p:cNvSpPr>
          <p:nvPr/>
        </p:nvSpPr>
        <p:spPr bwMode="auto">
          <a:xfrm>
            <a:off x="84667" y="5545668"/>
            <a:ext cx="17401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smtClean="0">
                <a:solidFill>
                  <a:schemeClr val="tx1"/>
                </a:solidFill>
                <a:latin typeface="Times New Roman" charset="0"/>
              </a:rPr>
              <a:t>Huss et al., </a:t>
            </a:r>
          </a:p>
          <a:p>
            <a:pPr eaLnBrk="1" hangingPunct="1"/>
            <a:r>
              <a:rPr lang="en-US" sz="1400" b="0" i="1" u="none" dirty="0" smtClean="0">
                <a:solidFill>
                  <a:schemeClr val="tx1"/>
                </a:solidFill>
                <a:latin typeface="Times New Roman" charset="0"/>
              </a:rPr>
              <a:t>Earth’s Future </a:t>
            </a:r>
            <a:r>
              <a:rPr lang="en-US" sz="1400" b="0" u="none" dirty="0" smtClean="0">
                <a:solidFill>
                  <a:schemeClr val="tx1"/>
                </a:solidFill>
                <a:latin typeface="Times New Roman" charset="0"/>
              </a:rPr>
              <a:t>[2017]</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3544064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sz="3000" dirty="0"/>
              <a:t>W</a:t>
            </a:r>
            <a:r>
              <a:rPr lang="en-US" sz="3000" dirty="0" smtClean="0"/>
              <a:t>ater use</a:t>
            </a:r>
          </a:p>
          <a:p>
            <a:pPr marL="514350" indent="-514350">
              <a:buFont typeface="+mj-lt"/>
              <a:buAutoNum type="arabicPeriod"/>
            </a:pPr>
            <a:r>
              <a:rPr lang="en-US" sz="3000" dirty="0"/>
              <a:t>G</a:t>
            </a:r>
            <a:r>
              <a:rPr lang="en-US" sz="3000" dirty="0" smtClean="0"/>
              <a:t>lacier hazards</a:t>
            </a:r>
          </a:p>
          <a:p>
            <a:pPr marL="514350" indent="-514350">
              <a:buFont typeface="+mj-lt"/>
              <a:buAutoNum type="arabicPeriod"/>
            </a:pPr>
            <a:r>
              <a:rPr lang="en-US" sz="3000" dirty="0" smtClean="0"/>
              <a:t>Ecological</a:t>
            </a:r>
            <a:br>
              <a:rPr lang="en-US" sz="3000" dirty="0" smtClean="0"/>
            </a:br>
            <a:r>
              <a:rPr lang="en-US" sz="3000" dirty="0" smtClean="0"/>
              <a:t>impacts down-</a:t>
            </a:r>
            <a:br>
              <a:rPr lang="en-US" sz="3000" dirty="0" smtClean="0"/>
            </a:br>
            <a:r>
              <a:rPr lang="en-US" sz="3000" dirty="0" smtClean="0"/>
              <a:t>stream</a:t>
            </a:r>
          </a:p>
          <a:p>
            <a:pPr marL="514350" indent="-514350">
              <a:buFont typeface="+mj-lt"/>
              <a:buAutoNum type="arabicPeriod"/>
            </a:pPr>
            <a:r>
              <a:rPr lang="en-US" sz="3000" dirty="0" smtClean="0"/>
              <a:t>Sociopolitical</a:t>
            </a:r>
            <a:br>
              <a:rPr lang="en-US" sz="3000" dirty="0" smtClean="0"/>
            </a:br>
            <a:r>
              <a:rPr lang="en-US" sz="3000" dirty="0" smtClean="0"/>
              <a:t>impacts</a:t>
            </a:r>
          </a:p>
          <a:p>
            <a:pPr marL="514350" indent="-514350">
              <a:buFont typeface="+mj-lt"/>
              <a:buAutoNum type="arabicPeriod"/>
            </a:pPr>
            <a:r>
              <a:rPr lang="en-US" sz="3000" dirty="0"/>
              <a:t>T</a:t>
            </a:r>
            <a:r>
              <a:rPr lang="en-US" sz="3000" dirty="0" smtClean="0"/>
              <a:t>ourism</a:t>
            </a:r>
          </a:p>
          <a:p>
            <a:pPr marL="514350" indent="-514350">
              <a:buFont typeface="+mj-lt"/>
              <a:buAutoNum type="arabicPeriod"/>
            </a:pPr>
            <a:r>
              <a:rPr lang="en-US" sz="3000" dirty="0" smtClean="0"/>
              <a:t>Cultural belief</a:t>
            </a:r>
            <a:br>
              <a:rPr lang="en-US" sz="3000" dirty="0" smtClean="0"/>
            </a:br>
            <a:r>
              <a:rPr lang="en-US" sz="3000" dirty="0" smtClean="0"/>
              <a:t>systems</a:t>
            </a:r>
          </a:p>
          <a:p>
            <a:pPr marL="514350" indent="-514350">
              <a:buFont typeface="+mj-lt"/>
              <a:buAutoNum type="arabicPeriod"/>
            </a:pPr>
            <a:endParaRPr lang="en-US" dirty="0"/>
          </a:p>
        </p:txBody>
      </p:sp>
      <p:sp>
        <p:nvSpPr>
          <p:cNvPr id="4" name="Rectangle 1"/>
          <p:cNvSpPr>
            <a:spLocks noChangeArrowheads="1"/>
          </p:cNvSpPr>
          <p:nvPr/>
        </p:nvSpPr>
        <p:spPr bwMode="auto">
          <a:xfrm>
            <a:off x="711200" y="200299"/>
            <a:ext cx="743746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smtClean="0">
                <a:solidFill>
                  <a:srgbClr val="0099CC"/>
                </a:solidFill>
                <a:latin typeface="Arial"/>
                <a:cs typeface="Arial"/>
              </a:rPr>
              <a:t>Why care about glacier retreat </a:t>
            </a:r>
            <a:r>
              <a:rPr lang="mr-IN" sz="2400" b="1" dirty="0" smtClean="0">
                <a:solidFill>
                  <a:srgbClr val="0099CC"/>
                </a:solidFill>
                <a:latin typeface="Arial"/>
                <a:cs typeface="Arial"/>
              </a:rPr>
              <a:t>–</a:t>
            </a:r>
            <a:r>
              <a:rPr lang="en-US" sz="2400" b="1" dirty="0" smtClean="0">
                <a:solidFill>
                  <a:srgbClr val="0099CC"/>
                </a:solidFill>
                <a:latin typeface="Arial"/>
                <a:cs typeface="Arial"/>
              </a:rPr>
              <a:t> </a:t>
            </a:r>
          </a:p>
          <a:p>
            <a:pPr algn="ctr"/>
            <a:r>
              <a:rPr lang="en-US" sz="2400" b="1" dirty="0" smtClean="0">
                <a:solidFill>
                  <a:srgbClr val="0099CC"/>
                </a:solidFill>
                <a:latin typeface="Arial"/>
                <a:cs typeface="Arial"/>
              </a:rPr>
              <a:t>what are potential impacts?</a:t>
            </a:r>
            <a:endParaRPr lang="en-US" sz="2400" b="1" u="none" dirty="0">
              <a:solidFill>
                <a:srgbClr val="6699FF"/>
              </a:solidFill>
              <a:latin typeface="Arial"/>
              <a:cs typeface="Arial"/>
            </a:endParaRPr>
          </a:p>
        </p:txBody>
      </p:sp>
      <p:pic>
        <p:nvPicPr>
          <p:cNvPr id="2" name="Picture 1"/>
          <p:cNvPicPr>
            <a:picLocks noChangeAspect="1"/>
          </p:cNvPicPr>
          <p:nvPr/>
        </p:nvPicPr>
        <p:blipFill>
          <a:blip r:embed="rId2"/>
          <a:stretch>
            <a:fillRect/>
          </a:stretch>
        </p:blipFill>
        <p:spPr>
          <a:xfrm>
            <a:off x="3615267" y="1786466"/>
            <a:ext cx="5207000" cy="4023590"/>
          </a:xfrm>
          <a:prstGeom prst="rect">
            <a:avLst/>
          </a:prstGeom>
        </p:spPr>
      </p:pic>
      <p:sp>
        <p:nvSpPr>
          <p:cNvPr id="5" name="Text Box 5"/>
          <p:cNvSpPr txBox="1">
            <a:spLocks noChangeArrowheads="1"/>
          </p:cNvSpPr>
          <p:nvPr/>
        </p:nvSpPr>
        <p:spPr bwMode="auto">
          <a:xfrm>
            <a:off x="5765541" y="6316134"/>
            <a:ext cx="33237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r" eaLnBrk="1" hangingPunct="1"/>
            <a:r>
              <a:rPr lang="en-US" sz="1400" b="0" u="none" dirty="0" smtClean="0">
                <a:solidFill>
                  <a:schemeClr val="tx1"/>
                </a:solidFill>
                <a:latin typeface="Times New Roman" charset="0"/>
              </a:rPr>
              <a:t>Huss et al., </a:t>
            </a:r>
            <a:r>
              <a:rPr lang="en-US" sz="1400" b="0" i="1" u="none" dirty="0" smtClean="0">
                <a:solidFill>
                  <a:schemeClr val="tx1"/>
                </a:solidFill>
                <a:latin typeface="Times New Roman" charset="0"/>
              </a:rPr>
              <a:t>Earth’s Future  </a:t>
            </a:r>
            <a:r>
              <a:rPr lang="en-US" sz="1400" b="0" u="none" dirty="0" smtClean="0">
                <a:solidFill>
                  <a:schemeClr val="tx1"/>
                </a:solidFill>
                <a:latin typeface="Times New Roman" charset="0"/>
              </a:rPr>
              <a:t>[2017]</a:t>
            </a:r>
            <a:endParaRPr lang="en-US" sz="1400" b="0" u="none" dirty="0">
              <a:solidFill>
                <a:schemeClr val="tx1"/>
              </a:solidFill>
              <a:latin typeface="Times New Roman" charset="0"/>
            </a:endParaRPr>
          </a:p>
        </p:txBody>
      </p:sp>
    </p:spTree>
    <p:extLst>
      <p:ext uri="{BB962C8B-B14F-4D97-AF65-F5344CB8AC3E}">
        <p14:creationId xmlns:p14="http://schemas.microsoft.com/office/powerpoint/2010/main" val="1039744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500" y="1582928"/>
            <a:ext cx="5676900" cy="3477875"/>
          </a:xfrm>
          <a:prstGeom prst="rect">
            <a:avLst/>
          </a:prstGeom>
          <a:noFill/>
        </p:spPr>
        <p:txBody>
          <a:bodyPr wrap="square" rtlCol="0">
            <a:spAutoFit/>
          </a:bodyPr>
          <a:lstStyle/>
          <a:p>
            <a:r>
              <a:rPr lang="en-US" sz="2000" b="1" dirty="0" smtClean="0">
                <a:latin typeface="+mj-lt"/>
                <a:cs typeface="Arial"/>
              </a:rPr>
              <a:t>Relevance of glacial water supply is not</a:t>
            </a:r>
            <a:r>
              <a:rPr lang="en-US" sz="2000" b="1" dirty="0">
                <a:latin typeface="+mj-lt"/>
                <a:cs typeface="Arial"/>
              </a:rPr>
              <a:t> </a:t>
            </a:r>
            <a:r>
              <a:rPr lang="en-US" sz="2000" b="1" dirty="0" smtClean="0">
                <a:latin typeface="+mj-lt"/>
                <a:cs typeface="Arial"/>
              </a:rPr>
              <a:t>uniform:</a:t>
            </a:r>
            <a:br>
              <a:rPr lang="en-US" sz="2000" b="1" dirty="0" smtClean="0">
                <a:latin typeface="+mj-lt"/>
                <a:cs typeface="Arial"/>
              </a:rPr>
            </a:br>
            <a:endParaRPr lang="en-US" sz="2000" b="1" dirty="0" smtClean="0">
              <a:latin typeface="+mj-lt"/>
              <a:cs typeface="Arial"/>
            </a:endParaRPr>
          </a:p>
          <a:p>
            <a:endParaRPr lang="en-US" sz="2000" b="1" dirty="0" smtClean="0">
              <a:latin typeface="+mj-lt"/>
              <a:cs typeface="Arial"/>
            </a:endParaRPr>
          </a:p>
          <a:p>
            <a:pPr marL="285750" indent="-285750">
              <a:buFont typeface="Arial"/>
              <a:buChar char="•"/>
            </a:pPr>
            <a:r>
              <a:rPr lang="en-US" sz="2000" dirty="0" smtClean="0">
                <a:latin typeface="+mj-lt"/>
                <a:cs typeface="Arial"/>
              </a:rPr>
              <a:t>distance to glaciated</a:t>
            </a:r>
            <a:r>
              <a:rPr lang="en-US" sz="2000" dirty="0">
                <a:latin typeface="+mj-lt"/>
                <a:cs typeface="Arial"/>
              </a:rPr>
              <a:t> </a:t>
            </a:r>
            <a:r>
              <a:rPr lang="en-US" sz="2000" dirty="0" smtClean="0">
                <a:latin typeface="+mj-lt"/>
                <a:cs typeface="Arial"/>
              </a:rPr>
              <a:t>watershed</a:t>
            </a:r>
            <a:br>
              <a:rPr lang="en-US" sz="2000" dirty="0" smtClean="0">
                <a:latin typeface="+mj-lt"/>
                <a:cs typeface="Arial"/>
              </a:rPr>
            </a:br>
            <a:endParaRPr lang="en-US" sz="2000" dirty="0" smtClean="0">
              <a:latin typeface="+mj-lt"/>
              <a:cs typeface="Arial"/>
            </a:endParaRPr>
          </a:p>
          <a:p>
            <a:pPr marL="285750" indent="-285750">
              <a:buFont typeface="Arial"/>
              <a:buChar char="•"/>
            </a:pPr>
            <a:r>
              <a:rPr lang="en-US" sz="2000" dirty="0">
                <a:latin typeface="+mj-lt"/>
                <a:cs typeface="Arial"/>
              </a:rPr>
              <a:t>p</a:t>
            </a:r>
            <a:r>
              <a:rPr lang="en-US" sz="2000" dirty="0" smtClean="0">
                <a:latin typeface="+mj-lt"/>
                <a:cs typeface="Arial"/>
              </a:rPr>
              <a:t>resence / absence</a:t>
            </a:r>
            <a:r>
              <a:rPr lang="en-US" sz="2000" dirty="0">
                <a:latin typeface="+mj-lt"/>
                <a:cs typeface="Arial"/>
              </a:rPr>
              <a:t> </a:t>
            </a:r>
            <a:r>
              <a:rPr lang="en-US" sz="2000" dirty="0" smtClean="0">
                <a:latin typeface="+mj-lt"/>
                <a:cs typeface="Arial"/>
              </a:rPr>
              <a:t>of other buffers (wetlands)</a:t>
            </a:r>
            <a:br>
              <a:rPr lang="en-US" sz="2000" dirty="0" smtClean="0">
                <a:latin typeface="+mj-lt"/>
                <a:cs typeface="Arial"/>
              </a:rPr>
            </a:br>
            <a:endParaRPr lang="en-US" sz="2000" dirty="0" smtClean="0">
              <a:latin typeface="+mj-lt"/>
              <a:cs typeface="Arial"/>
            </a:endParaRPr>
          </a:p>
          <a:p>
            <a:pPr marL="285750" indent="-285750">
              <a:buFont typeface="Arial"/>
              <a:buChar char="•"/>
            </a:pPr>
            <a:r>
              <a:rPr lang="en-US" sz="2000" dirty="0" smtClean="0">
                <a:latin typeface="+mj-lt"/>
                <a:cs typeface="Arial"/>
              </a:rPr>
              <a:t>Length of dry season</a:t>
            </a:r>
            <a:br>
              <a:rPr lang="en-US" sz="2000" dirty="0" smtClean="0">
                <a:latin typeface="+mj-lt"/>
                <a:cs typeface="Arial"/>
              </a:rPr>
            </a:br>
            <a:endParaRPr lang="en-US" sz="2000" dirty="0" smtClean="0">
              <a:latin typeface="+mj-lt"/>
              <a:cs typeface="Arial"/>
            </a:endParaRPr>
          </a:p>
          <a:p>
            <a:pPr marL="285750" indent="-285750">
              <a:buFont typeface="Arial"/>
              <a:buChar char="•"/>
            </a:pPr>
            <a:r>
              <a:rPr lang="en-US" sz="2000" dirty="0" smtClean="0">
                <a:latin typeface="+mj-lt"/>
                <a:cs typeface="Arial"/>
              </a:rPr>
              <a:t>Relevance of demand side  (population &amp; economic growth)</a:t>
            </a:r>
          </a:p>
        </p:txBody>
      </p:sp>
      <p:sp>
        <p:nvSpPr>
          <p:cNvPr id="15369" name="Rectangle 1"/>
          <p:cNvSpPr>
            <a:spLocks noChangeArrowheads="1"/>
          </p:cNvSpPr>
          <p:nvPr/>
        </p:nvSpPr>
        <p:spPr bwMode="auto">
          <a:xfrm>
            <a:off x="76200" y="278136"/>
            <a:ext cx="54694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b="1" u="none" dirty="0" smtClean="0">
                <a:solidFill>
                  <a:srgbClr val="0099CC"/>
                </a:solidFill>
                <a:latin typeface="Arial"/>
                <a:cs typeface="Arial"/>
              </a:rPr>
              <a:t>How relevant is glacial water supply</a:t>
            </a:r>
          </a:p>
          <a:p>
            <a:r>
              <a:rPr lang="en-US" sz="2400" b="1" u="none" dirty="0" smtClean="0">
                <a:solidFill>
                  <a:srgbClr val="0099CC"/>
                </a:solidFill>
                <a:latin typeface="Arial"/>
                <a:cs typeface="Arial"/>
              </a:rPr>
              <a:t> in the tropical Andes?</a:t>
            </a:r>
            <a:endParaRPr lang="en-US" sz="2400" b="1" u="none" dirty="0">
              <a:solidFill>
                <a:srgbClr val="0099CC"/>
              </a:solidFill>
              <a:latin typeface="Arial"/>
              <a:cs typeface="Arial"/>
            </a:endParaRPr>
          </a:p>
        </p:txBody>
      </p:sp>
      <p:pic>
        <p:nvPicPr>
          <p:cNvPr id="4" name="Picture 3" descr="IMG0015.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193" y="2463800"/>
            <a:ext cx="3153807" cy="2069686"/>
          </a:xfrm>
          <a:prstGeom prst="rect">
            <a:avLst/>
          </a:prstGeom>
        </p:spPr>
      </p:pic>
      <p:pic>
        <p:nvPicPr>
          <p:cNvPr id="6" name="Picture 5"/>
          <p:cNvPicPr>
            <a:picLocks noChangeAspect="1"/>
          </p:cNvPicPr>
          <p:nvPr/>
        </p:nvPicPr>
        <p:blipFill>
          <a:blip r:embed="rId4"/>
          <a:stretch>
            <a:fillRect/>
          </a:stretch>
        </p:blipFill>
        <p:spPr>
          <a:xfrm>
            <a:off x="5990192" y="4600378"/>
            <a:ext cx="3153807" cy="2257622"/>
          </a:xfrm>
          <a:prstGeom prst="rect">
            <a:avLst/>
          </a:prstGeom>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l="6584" t="16002" r="11972" b="4001"/>
          <a:stretch>
            <a:fillRect/>
          </a:stretch>
        </p:blipFill>
        <p:spPr bwMode="auto">
          <a:xfrm>
            <a:off x="5990192" y="0"/>
            <a:ext cx="3153807" cy="2353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85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194" y="162723"/>
            <a:ext cx="7497031" cy="1154200"/>
          </a:xfrm>
        </p:spPr>
        <p:txBody>
          <a:bodyPr>
            <a:noAutofit/>
          </a:bodyPr>
          <a:lstStyle/>
          <a:p>
            <a:r>
              <a:rPr lang="es-ES_tradnl" sz="2400" b="1" dirty="0" smtClean="0">
                <a:solidFill>
                  <a:srgbClr val="0099CC"/>
                </a:solidFill>
                <a:latin typeface="Arial"/>
                <a:cs typeface="Arial"/>
              </a:rPr>
              <a:t>Fortalecer la investigación</a:t>
            </a:r>
            <a:endParaRPr lang="es-ES_tradnl" sz="2400" b="1" dirty="0">
              <a:solidFill>
                <a:srgbClr val="0099CC"/>
              </a:solidFill>
              <a:latin typeface="Arial"/>
              <a:cs typeface="Arial"/>
            </a:endParaRPr>
          </a:p>
        </p:txBody>
      </p:sp>
      <p:sp>
        <p:nvSpPr>
          <p:cNvPr id="3" name="Content Placeholder 2"/>
          <p:cNvSpPr>
            <a:spLocks noGrp="1"/>
          </p:cNvSpPr>
          <p:nvPr>
            <p:ph idx="1"/>
          </p:nvPr>
        </p:nvSpPr>
        <p:spPr>
          <a:xfrm>
            <a:off x="457200" y="1168581"/>
            <a:ext cx="8229600" cy="4525963"/>
          </a:xfrm>
          <a:solidFill>
            <a:srgbClr val="FFFFFF"/>
          </a:solidFill>
        </p:spPr>
        <p:txBody>
          <a:bodyPr>
            <a:noAutofit/>
          </a:bodyPr>
          <a:lstStyle/>
          <a:p>
            <a:r>
              <a:rPr lang="es-ES" sz="2000" b="1" dirty="0" smtClean="0"/>
              <a:t>Mejorar el </a:t>
            </a:r>
            <a:r>
              <a:rPr lang="es-ES" sz="2000" b="1" dirty="0"/>
              <a:t>monitoreo </a:t>
            </a:r>
            <a:r>
              <a:rPr lang="es-ES" sz="2000" dirty="0"/>
              <a:t>(falta de datos (y el acceso a los datos) es impedimento para la investigación y la modelización)</a:t>
            </a:r>
          </a:p>
          <a:p>
            <a:endParaRPr lang="en-US" sz="2000" b="1" dirty="0" smtClean="0">
              <a:latin typeface="Arial"/>
              <a:cs typeface="Arial"/>
            </a:endParaRPr>
          </a:p>
          <a:p>
            <a:r>
              <a:rPr lang="es-ES" sz="2000" b="1" dirty="0"/>
              <a:t>Monitoreo debe ser comparable y tener estándares intercambiables </a:t>
            </a:r>
            <a:r>
              <a:rPr lang="es-ES" sz="2000" dirty="0"/>
              <a:t>(diseño, </a:t>
            </a:r>
            <a:r>
              <a:rPr lang="es-ES" sz="2000" dirty="0" smtClean="0"/>
              <a:t>calidad</a:t>
            </a:r>
            <a:r>
              <a:rPr lang="es-ES" sz="2000" dirty="0"/>
              <a:t>, </a:t>
            </a:r>
            <a:r>
              <a:rPr lang="es-ES" sz="2000" dirty="0" smtClean="0"/>
              <a:t>eficiencia</a:t>
            </a:r>
            <a:r>
              <a:rPr lang="es-ES" sz="2000" dirty="0"/>
              <a:t>)</a:t>
            </a:r>
          </a:p>
          <a:p>
            <a:endParaRPr lang="en-US" sz="2000" b="1" dirty="0" smtClean="0">
              <a:latin typeface="Arial"/>
              <a:cs typeface="Arial"/>
            </a:endParaRPr>
          </a:p>
          <a:p>
            <a:r>
              <a:rPr lang="es-ES" sz="2000" b="1" dirty="0" smtClean="0"/>
              <a:t>Modelamiento a escala regional </a:t>
            </a:r>
            <a:r>
              <a:rPr lang="es-ES" sz="2000" b="1" dirty="0"/>
              <a:t>y análisis de escenarios siguen siendo un </a:t>
            </a:r>
            <a:r>
              <a:rPr lang="es-ES" sz="2000" b="1" dirty="0" smtClean="0"/>
              <a:t>desafío</a:t>
            </a:r>
            <a:r>
              <a:rPr lang="es-ES" sz="2000" b="1" dirty="0"/>
              <a:t> </a:t>
            </a:r>
            <a:r>
              <a:rPr lang="es-ES" sz="2000" dirty="0" smtClean="0"/>
              <a:t>(grandes </a:t>
            </a:r>
            <a:r>
              <a:rPr lang="es-ES" sz="2000" dirty="0"/>
              <a:t>incertidumbres, </a:t>
            </a:r>
            <a:r>
              <a:rPr lang="es-ES" sz="2000" dirty="0" smtClean="0"/>
              <a:t>resolución inadecuada)</a:t>
            </a:r>
            <a:endParaRPr lang="es-ES" sz="2000" dirty="0"/>
          </a:p>
          <a:p>
            <a:pPr marL="0" indent="0">
              <a:buNone/>
            </a:pPr>
            <a:endParaRPr lang="en-US" sz="2000" b="1" dirty="0" smtClean="0">
              <a:latin typeface="Arial"/>
              <a:cs typeface="Arial"/>
            </a:endParaRPr>
          </a:p>
          <a:p>
            <a:r>
              <a:rPr lang="es-ES" sz="2000" b="1" dirty="0"/>
              <a:t>Desafío de comunicar </a:t>
            </a:r>
            <a:r>
              <a:rPr lang="es-ES" sz="2000" b="1" dirty="0" smtClean="0"/>
              <a:t>resultados y incertidumbres </a:t>
            </a:r>
            <a:r>
              <a:rPr lang="es-ES" sz="2000" b="1" dirty="0"/>
              <a:t>a los tomadores de decisiones. </a:t>
            </a:r>
            <a:endParaRPr lang="es-ES" sz="2000" b="1" dirty="0" smtClean="0"/>
          </a:p>
          <a:p>
            <a:endParaRPr lang="en-US" sz="2000" b="1" dirty="0" smtClean="0">
              <a:latin typeface="Arial"/>
              <a:cs typeface="Arial"/>
            </a:endParaRPr>
          </a:p>
          <a:p>
            <a:r>
              <a:rPr lang="es-ES" sz="2000" b="1" dirty="0"/>
              <a:t>Mejor visualización y comunicación de los resultados científicos</a:t>
            </a:r>
          </a:p>
          <a:p>
            <a:pPr marL="0" indent="0">
              <a:buNone/>
            </a:pPr>
            <a:endParaRPr lang="en-US" sz="2000" b="1" dirty="0" smtClean="0">
              <a:latin typeface="Arial"/>
              <a:cs typeface="Arial"/>
            </a:endParaRPr>
          </a:p>
        </p:txBody>
      </p:sp>
      <p:sp>
        <p:nvSpPr>
          <p:cNvPr id="5" name="Rectangle 4"/>
          <p:cNvSpPr/>
          <p:nvPr/>
        </p:nvSpPr>
        <p:spPr>
          <a:xfrm>
            <a:off x="4305512" y="6429728"/>
            <a:ext cx="4571713" cy="307777"/>
          </a:xfrm>
          <a:prstGeom prst="rect">
            <a:avLst/>
          </a:prstGeom>
        </p:spPr>
        <p:txBody>
          <a:bodyPr wrap="square">
            <a:spAutoFit/>
          </a:bodyPr>
          <a:lstStyle/>
          <a:p>
            <a:r>
              <a:rPr lang="en-US" sz="1400" dirty="0">
                <a:latin typeface="Times New Roman"/>
                <a:cs typeface="Times New Roman"/>
              </a:rPr>
              <a:t>(Outcomes from ACCION-UNESCO workshops 2011-</a:t>
            </a:r>
            <a:r>
              <a:rPr lang="en-US" sz="1400" dirty="0" smtClean="0">
                <a:latin typeface="Times New Roman"/>
                <a:cs typeface="Times New Roman"/>
              </a:rPr>
              <a:t>16)</a:t>
            </a:r>
            <a:endParaRPr lang="en-US" sz="1400" dirty="0">
              <a:latin typeface="Times New Roman"/>
              <a:cs typeface="Times New Roman"/>
            </a:endParaRPr>
          </a:p>
        </p:txBody>
      </p:sp>
    </p:spTree>
    <p:extLst>
      <p:ext uri="{BB962C8B-B14F-4D97-AF65-F5344CB8AC3E}">
        <p14:creationId xmlns:p14="http://schemas.microsoft.com/office/powerpoint/2010/main" val="1210443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262" y="82292"/>
            <a:ext cx="2464804" cy="3206924"/>
          </a:xfrm>
          <a:prstGeom prst="rect">
            <a:avLst/>
          </a:prstGeom>
          <a:scene3d>
            <a:camera prst="orthographicFront"/>
            <a:lightRig rig="threePt" dir="t"/>
          </a:scene3d>
          <a:sp3d>
            <a:bevelT/>
            <a:bevelB/>
          </a:sp3d>
        </p:spPr>
      </p:pic>
      <p:sp>
        <p:nvSpPr>
          <p:cNvPr id="5" name="Rectangle 15"/>
          <p:cNvSpPr>
            <a:spLocks noChangeArrowheads="1"/>
          </p:cNvSpPr>
          <p:nvPr/>
        </p:nvSpPr>
        <p:spPr bwMode="auto">
          <a:xfrm>
            <a:off x="5621866" y="446900"/>
            <a:ext cx="3149601" cy="1569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defTabSz="915988"/>
            <a:r>
              <a:rPr lang="es-ES" sz="2400" b="1" u="none" dirty="0" err="1" smtClean="0">
                <a:solidFill>
                  <a:srgbClr val="0099CC"/>
                </a:solidFill>
                <a:latin typeface="Arial"/>
                <a:cs typeface="Arial"/>
              </a:rPr>
              <a:t>Policy</a:t>
            </a:r>
            <a:r>
              <a:rPr lang="es-ES" sz="2400" b="1" u="none" dirty="0" smtClean="0">
                <a:solidFill>
                  <a:srgbClr val="0099CC"/>
                </a:solidFill>
                <a:latin typeface="Arial"/>
                <a:cs typeface="Arial"/>
              </a:rPr>
              <a:t> </a:t>
            </a:r>
            <a:r>
              <a:rPr lang="es-ES" sz="2400" b="1" u="none" dirty="0" err="1" smtClean="0">
                <a:solidFill>
                  <a:srgbClr val="0099CC"/>
                </a:solidFill>
                <a:latin typeface="Arial"/>
                <a:cs typeface="Arial"/>
              </a:rPr>
              <a:t>briefs</a:t>
            </a:r>
            <a:r>
              <a:rPr lang="es-ES" sz="2400" b="1" u="none" dirty="0" smtClean="0">
                <a:solidFill>
                  <a:srgbClr val="0099CC"/>
                </a:solidFill>
                <a:latin typeface="Arial"/>
                <a:cs typeface="Arial"/>
              </a:rPr>
              <a:t>, </a:t>
            </a:r>
          </a:p>
          <a:p>
            <a:pPr algn="ctr" defTabSz="915988"/>
            <a:r>
              <a:rPr lang="es-ES" sz="2400" b="1" u="none" dirty="0" err="1" smtClean="0">
                <a:solidFill>
                  <a:srgbClr val="0099CC"/>
                </a:solidFill>
                <a:latin typeface="Arial"/>
                <a:cs typeface="Arial"/>
              </a:rPr>
              <a:t>manuals</a:t>
            </a:r>
            <a:r>
              <a:rPr lang="es-ES" sz="2400" b="1" u="none" dirty="0" smtClean="0">
                <a:solidFill>
                  <a:srgbClr val="0099CC"/>
                </a:solidFill>
                <a:latin typeface="Arial"/>
                <a:cs typeface="Arial"/>
              </a:rPr>
              <a:t> &amp; </a:t>
            </a:r>
            <a:r>
              <a:rPr lang="es-ES" sz="2400" b="1" u="none" dirty="0" err="1" smtClean="0">
                <a:solidFill>
                  <a:srgbClr val="0099CC"/>
                </a:solidFill>
                <a:latin typeface="Arial"/>
                <a:cs typeface="Arial"/>
              </a:rPr>
              <a:t>atlases</a:t>
            </a:r>
            <a:r>
              <a:rPr lang="es-ES" sz="2400" b="1" u="none" dirty="0" smtClean="0">
                <a:solidFill>
                  <a:srgbClr val="0099CC"/>
                </a:solidFill>
                <a:latin typeface="Arial"/>
                <a:cs typeface="Arial"/>
              </a:rPr>
              <a:t> </a:t>
            </a:r>
          </a:p>
          <a:p>
            <a:pPr algn="ctr" defTabSz="915988"/>
            <a:r>
              <a:rPr lang="es-ES" sz="2400" b="1" u="none" dirty="0" err="1" smtClean="0">
                <a:solidFill>
                  <a:srgbClr val="0099CC"/>
                </a:solidFill>
                <a:latin typeface="Arial"/>
                <a:cs typeface="Arial"/>
              </a:rPr>
              <a:t>for</a:t>
            </a:r>
            <a:r>
              <a:rPr lang="es-ES" sz="2400" b="1" u="none" dirty="0" smtClean="0">
                <a:solidFill>
                  <a:srgbClr val="0099CC"/>
                </a:solidFill>
                <a:latin typeface="Arial"/>
                <a:cs typeface="Arial"/>
              </a:rPr>
              <a:t> </a:t>
            </a:r>
            <a:r>
              <a:rPr lang="es-ES" sz="2400" b="1" u="none" dirty="0" err="1" smtClean="0">
                <a:solidFill>
                  <a:srgbClr val="0099CC"/>
                </a:solidFill>
                <a:latin typeface="Arial"/>
                <a:cs typeface="Arial"/>
              </a:rPr>
              <a:t>decision</a:t>
            </a:r>
            <a:r>
              <a:rPr lang="es-ES" sz="2400" b="1" u="none" dirty="0" smtClean="0">
                <a:solidFill>
                  <a:srgbClr val="0099CC"/>
                </a:solidFill>
                <a:latin typeface="Arial"/>
                <a:cs typeface="Arial"/>
              </a:rPr>
              <a:t> </a:t>
            </a:r>
            <a:r>
              <a:rPr lang="es-ES" sz="2400" b="1" u="none" dirty="0" err="1" smtClean="0">
                <a:solidFill>
                  <a:srgbClr val="0099CC"/>
                </a:solidFill>
                <a:latin typeface="Arial"/>
                <a:cs typeface="Arial"/>
              </a:rPr>
              <a:t>makers</a:t>
            </a:r>
            <a:r>
              <a:rPr lang="es-ES" sz="2400" b="1" u="none" dirty="0" smtClean="0">
                <a:solidFill>
                  <a:srgbClr val="0099CC"/>
                </a:solidFill>
                <a:latin typeface="Arial"/>
                <a:cs typeface="Arial"/>
              </a:rPr>
              <a:t> &amp; </a:t>
            </a:r>
            <a:r>
              <a:rPr lang="es-ES" sz="2400" b="1" u="none" dirty="0" err="1" smtClean="0">
                <a:solidFill>
                  <a:srgbClr val="0099CC"/>
                </a:solidFill>
                <a:latin typeface="Arial"/>
                <a:cs typeface="Arial"/>
              </a:rPr>
              <a:t>scientists</a:t>
            </a:r>
            <a:r>
              <a:rPr lang="es-ES" sz="2400" b="1" u="none" dirty="0" smtClean="0">
                <a:solidFill>
                  <a:srgbClr val="0099CC"/>
                </a:solidFill>
                <a:latin typeface="Arial"/>
                <a:cs typeface="Arial"/>
              </a:rPr>
              <a:t> </a:t>
            </a:r>
          </a:p>
        </p:txBody>
      </p:sp>
      <p:pic>
        <p:nvPicPr>
          <p:cNvPr id="3" name="Picture 2"/>
          <p:cNvPicPr>
            <a:picLocks noChangeAspect="1"/>
          </p:cNvPicPr>
          <p:nvPr/>
        </p:nvPicPr>
        <p:blipFill>
          <a:blip r:embed="rId4"/>
          <a:stretch>
            <a:fillRect/>
          </a:stretch>
        </p:blipFill>
        <p:spPr>
          <a:xfrm>
            <a:off x="164920" y="3386669"/>
            <a:ext cx="2317386" cy="3242732"/>
          </a:xfrm>
          <a:prstGeom prst="rect">
            <a:avLst/>
          </a:prstGeom>
          <a:scene3d>
            <a:camera prst="orthographicFront"/>
            <a:lightRig rig="threePt" dir="t"/>
          </a:scene3d>
          <a:sp3d>
            <a:bevelT/>
            <a:bevelB/>
          </a:sp3d>
        </p:spPr>
      </p:pic>
      <p:pic>
        <p:nvPicPr>
          <p:cNvPr id="4" name="Picture 3" descr="c3558 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1217" y="95362"/>
            <a:ext cx="2528116" cy="3193854"/>
          </a:xfrm>
          <a:prstGeom prst="rect">
            <a:avLst/>
          </a:prstGeom>
          <a:scene3d>
            <a:camera prst="orthographicFront"/>
            <a:lightRig rig="threePt" dir="t"/>
          </a:scene3d>
          <a:sp3d>
            <a:bevelT/>
          </a:sp3d>
        </p:spPr>
      </p:pic>
      <p:pic>
        <p:nvPicPr>
          <p:cNvPr id="8" name="Picture 7"/>
          <p:cNvPicPr>
            <a:picLocks noChangeAspect="1"/>
          </p:cNvPicPr>
          <p:nvPr/>
        </p:nvPicPr>
        <p:blipFill>
          <a:blip r:embed="rId6"/>
          <a:stretch>
            <a:fillRect/>
          </a:stretch>
        </p:blipFill>
        <p:spPr>
          <a:xfrm>
            <a:off x="2721217" y="3386667"/>
            <a:ext cx="2584787" cy="3242733"/>
          </a:xfrm>
          <a:prstGeom prst="rect">
            <a:avLst/>
          </a:prstGeom>
          <a:scene3d>
            <a:camera prst="orthographicFront"/>
            <a:lightRig rig="threePt" dir="t"/>
          </a:scene3d>
          <a:sp3d>
            <a:bevelT/>
            <a:bevelB/>
          </a:sp3d>
        </p:spPr>
      </p:pic>
      <p:sp>
        <p:nvSpPr>
          <p:cNvPr id="6" name="Rectangle 5"/>
          <p:cNvSpPr/>
          <p:nvPr/>
        </p:nvSpPr>
        <p:spPr>
          <a:xfrm>
            <a:off x="5621867" y="3524935"/>
            <a:ext cx="3382433" cy="923330"/>
          </a:xfrm>
          <a:prstGeom prst="rect">
            <a:avLst/>
          </a:prstGeom>
        </p:spPr>
        <p:txBody>
          <a:bodyPr wrap="square">
            <a:spAutoFit/>
          </a:bodyPr>
          <a:lstStyle/>
          <a:p>
            <a:r>
              <a:rPr lang="en-US" b="1" dirty="0">
                <a:hlinkClick r:id="rId7"/>
              </a:rPr>
              <a:t>http://</a:t>
            </a:r>
            <a:r>
              <a:rPr lang="en-US" b="1" dirty="0" smtClean="0">
                <a:hlinkClick r:id="rId7"/>
              </a:rPr>
              <a:t>www.atmos.albany.edu/</a:t>
            </a:r>
            <a:br>
              <a:rPr lang="en-US" b="1" dirty="0" smtClean="0">
                <a:hlinkClick r:id="rId7"/>
              </a:rPr>
            </a:br>
            <a:r>
              <a:rPr lang="en-US" b="1" dirty="0" smtClean="0">
                <a:hlinkClick r:id="rId7"/>
              </a:rPr>
              <a:t>facstaff/mathias/pubs/pubs.html</a:t>
            </a:r>
            <a:endParaRPr lang="en-US" b="1" dirty="0" smtClean="0"/>
          </a:p>
          <a:p>
            <a:endParaRPr lang="en-US" b="1" dirty="0"/>
          </a:p>
        </p:txBody>
      </p:sp>
    </p:spTree>
    <p:extLst>
      <p:ext uri="{BB962C8B-B14F-4D97-AF65-F5344CB8AC3E}">
        <p14:creationId xmlns:p14="http://schemas.microsoft.com/office/powerpoint/2010/main" val="485441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8" descr="Valdivia 2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9575" cy="693303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Rectangle 15"/>
          <p:cNvSpPr>
            <a:spLocks noChangeArrowheads="1"/>
          </p:cNvSpPr>
          <p:nvPr/>
        </p:nvSpPr>
        <p:spPr bwMode="auto">
          <a:xfrm>
            <a:off x="1109248" y="293077"/>
            <a:ext cx="7527494" cy="461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defTabSz="915988"/>
            <a:r>
              <a:rPr lang="en-US" sz="2400" b="1" u="none" dirty="0" err="1" smtClean="0">
                <a:solidFill>
                  <a:srgbClr val="FFFFFF"/>
                </a:solidFill>
                <a:latin typeface="Arial"/>
                <a:cs typeface="Arial"/>
              </a:rPr>
              <a:t>Muchas</a:t>
            </a:r>
            <a:r>
              <a:rPr lang="en-US" sz="2400" b="1" u="none" dirty="0" smtClean="0">
                <a:solidFill>
                  <a:srgbClr val="FFFFFF"/>
                </a:solidFill>
                <a:latin typeface="Arial"/>
                <a:cs typeface="Arial"/>
              </a:rPr>
              <a:t> Gracias!</a:t>
            </a:r>
          </a:p>
        </p:txBody>
      </p:sp>
      <p:sp>
        <p:nvSpPr>
          <p:cNvPr id="9" name="TextBox 8"/>
          <p:cNvSpPr txBox="1"/>
          <p:nvPr/>
        </p:nvSpPr>
        <p:spPr>
          <a:xfrm>
            <a:off x="4796795" y="6119336"/>
            <a:ext cx="4271005" cy="738664"/>
          </a:xfrm>
          <a:prstGeom prst="rect">
            <a:avLst/>
          </a:prstGeom>
          <a:noFill/>
        </p:spPr>
        <p:txBody>
          <a:bodyPr wrap="square" rtlCol="0">
            <a:spAutoFit/>
          </a:bodyPr>
          <a:lstStyle/>
          <a:p>
            <a:pPr algn="r"/>
            <a:r>
              <a:rPr lang="en-US" sz="1400" dirty="0" err="1" smtClean="0">
                <a:latin typeface="Times New Roman"/>
                <a:cs typeface="Times New Roman"/>
              </a:rPr>
              <a:t>UAlbany</a:t>
            </a:r>
            <a:r>
              <a:rPr lang="en-US" sz="1400" dirty="0" smtClean="0">
                <a:latin typeface="Times New Roman"/>
                <a:cs typeface="Times New Roman"/>
              </a:rPr>
              <a:t> ACCI</a:t>
            </a:r>
            <a:r>
              <a:rPr lang="en-US" sz="1400" dirty="0" smtClean="0">
                <a:solidFill>
                  <a:srgbClr val="000000"/>
                </a:solidFill>
                <a:latin typeface="Times New Roman"/>
                <a:cs typeface="Times New Roman"/>
              </a:rPr>
              <a:t>Ó</a:t>
            </a:r>
            <a:r>
              <a:rPr lang="en-US" sz="1400" dirty="0" smtClean="0">
                <a:latin typeface="Times New Roman"/>
                <a:cs typeface="Times New Roman"/>
              </a:rPr>
              <a:t>N/CECS/UNESCO</a:t>
            </a:r>
          </a:p>
          <a:p>
            <a:pPr algn="r"/>
            <a:r>
              <a:rPr lang="en-US" sz="1400" dirty="0" smtClean="0">
                <a:latin typeface="Times New Roman"/>
                <a:cs typeface="Times New Roman"/>
              </a:rPr>
              <a:t>glaciology training workshop</a:t>
            </a:r>
          </a:p>
          <a:p>
            <a:pPr algn="r"/>
            <a:r>
              <a:rPr lang="en-US" sz="1400" dirty="0" smtClean="0">
                <a:latin typeface="Times New Roman"/>
                <a:cs typeface="Times New Roman"/>
              </a:rPr>
              <a:t>Valdivia – Chile</a:t>
            </a:r>
            <a:endParaRPr lang="en-US" sz="1400" dirty="0">
              <a:latin typeface="Times New Roman"/>
              <a:cs typeface="Times New Roman"/>
            </a:endParaRPr>
          </a:p>
        </p:txBody>
      </p:sp>
    </p:spTree>
    <p:extLst>
      <p:ext uri="{BB962C8B-B14F-4D97-AF65-F5344CB8AC3E}">
        <p14:creationId xmlns:p14="http://schemas.microsoft.com/office/powerpoint/2010/main" val="2469816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8"/>
          <p:cNvSpPr txBox="1">
            <a:spLocks noChangeArrowheads="1"/>
          </p:cNvSpPr>
          <p:nvPr/>
        </p:nvSpPr>
        <p:spPr bwMode="auto">
          <a:xfrm>
            <a:off x="7226426" y="6443662"/>
            <a:ext cx="1939777" cy="307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err="1">
                <a:solidFill>
                  <a:schemeClr val="tx1"/>
                </a:solidFill>
                <a:latin typeface="Times New Roman"/>
                <a:cs typeface="Times New Roman"/>
              </a:rPr>
              <a:t>Ceballos</a:t>
            </a:r>
            <a:r>
              <a:rPr lang="en-US" sz="1400" b="0" u="none" dirty="0">
                <a:solidFill>
                  <a:schemeClr val="tx1"/>
                </a:solidFill>
                <a:latin typeface="Times New Roman"/>
                <a:cs typeface="Times New Roman"/>
              </a:rPr>
              <a:t> &amp; Real, </a:t>
            </a:r>
            <a:r>
              <a:rPr lang="en-US" sz="1400" b="0" u="none" dirty="0" smtClean="0">
                <a:solidFill>
                  <a:schemeClr val="tx1"/>
                </a:solidFill>
                <a:latin typeface="Times New Roman"/>
                <a:cs typeface="Times New Roman"/>
              </a:rPr>
              <a:t>[2013]</a:t>
            </a:r>
            <a:endParaRPr lang="en-US" sz="1400" b="0" u="none" dirty="0">
              <a:solidFill>
                <a:schemeClr val="tx1"/>
              </a:solidFill>
              <a:latin typeface="Times New Roman"/>
              <a:cs typeface="Times New Roman"/>
            </a:endParaRPr>
          </a:p>
        </p:txBody>
      </p:sp>
      <p:sp>
        <p:nvSpPr>
          <p:cNvPr id="39938" name="Text Box 10"/>
          <p:cNvSpPr txBox="1">
            <a:spLocks noChangeArrowheads="1"/>
          </p:cNvSpPr>
          <p:nvPr/>
        </p:nvSpPr>
        <p:spPr bwMode="auto">
          <a:xfrm>
            <a:off x="2044826" y="1930426"/>
            <a:ext cx="5181600" cy="400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spAutoFit/>
          </a:bodyPr>
          <a:lstStyle>
            <a:lvl1pPr defTabSz="915988" eaLnBrk="0" hangingPunct="0">
              <a:defRPr sz="2000" b="1" u="sng">
                <a:solidFill>
                  <a:srgbClr val="000066"/>
                </a:solidFill>
                <a:latin typeface="Arial" charset="0"/>
                <a:ea typeface="ＭＳ Ｐゴシック" charset="0"/>
                <a:cs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u="none" dirty="0">
                <a:solidFill>
                  <a:srgbClr val="000000"/>
                </a:solidFill>
                <a:latin typeface="+mn-lt"/>
                <a:cs typeface="Baskerville Old Face"/>
              </a:rPr>
              <a:t>Sierra Nevada de El </a:t>
            </a:r>
            <a:r>
              <a:rPr lang="en-US" u="none" dirty="0" err="1">
                <a:solidFill>
                  <a:srgbClr val="000000"/>
                </a:solidFill>
                <a:latin typeface="+mn-lt"/>
                <a:cs typeface="Baskerville Old Face"/>
              </a:rPr>
              <a:t>Cocuy</a:t>
            </a:r>
            <a:r>
              <a:rPr lang="en-US" u="none" dirty="0" smtClean="0">
                <a:solidFill>
                  <a:srgbClr val="000000"/>
                </a:solidFill>
                <a:latin typeface="+mn-lt"/>
                <a:cs typeface="Baskerville Old Face"/>
              </a:rPr>
              <a:t>, Colombia</a:t>
            </a:r>
            <a:endParaRPr lang="en-US" u="none" baseline="-25000" dirty="0">
              <a:solidFill>
                <a:srgbClr val="000000"/>
              </a:solidFill>
              <a:latin typeface="+mn-lt"/>
              <a:cs typeface="Baskerville Old Face"/>
            </a:endParaRPr>
          </a:p>
        </p:txBody>
      </p:sp>
      <p:sp>
        <p:nvSpPr>
          <p:cNvPr id="738312" name="Text Box 13"/>
          <p:cNvSpPr txBox="1">
            <a:spLocks noChangeArrowheads="1"/>
          </p:cNvSpPr>
          <p:nvPr/>
        </p:nvSpPr>
        <p:spPr bwMode="auto">
          <a:xfrm>
            <a:off x="1143000" y="24384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s-VE" u="none" dirty="0">
                <a:solidFill>
                  <a:schemeClr val="tx1"/>
                </a:solidFill>
                <a:latin typeface="+mn-lt"/>
                <a:cs typeface="Baskerville Old Face"/>
              </a:rPr>
              <a:t>1988 </a:t>
            </a:r>
            <a:endParaRPr lang="es-ES" u="none" dirty="0">
              <a:solidFill>
                <a:schemeClr val="tx1"/>
              </a:solidFill>
              <a:latin typeface="+mn-lt"/>
              <a:cs typeface="Baskerville Old Face"/>
            </a:endParaRPr>
          </a:p>
        </p:txBody>
      </p:sp>
      <p:sp>
        <p:nvSpPr>
          <p:cNvPr id="701455" name="Text Box 15"/>
          <p:cNvSpPr txBox="1">
            <a:spLocks noChangeArrowheads="1"/>
          </p:cNvSpPr>
          <p:nvPr/>
        </p:nvSpPr>
        <p:spPr bwMode="auto">
          <a:xfrm>
            <a:off x="4267200" y="2514600"/>
            <a:ext cx="71045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s-VE" u="none" dirty="0">
                <a:solidFill>
                  <a:srgbClr val="000000"/>
                </a:solidFill>
                <a:latin typeface="+mn-lt"/>
                <a:cs typeface="Baskerville Old Face"/>
              </a:rPr>
              <a:t>1997</a:t>
            </a:r>
            <a:endParaRPr lang="es-ES" u="none" dirty="0">
              <a:solidFill>
                <a:srgbClr val="000000"/>
              </a:solidFill>
              <a:latin typeface="+mn-lt"/>
              <a:cs typeface="Baskerville Old Face"/>
            </a:endParaRPr>
          </a:p>
        </p:txBody>
      </p:sp>
      <p:sp>
        <p:nvSpPr>
          <p:cNvPr id="701457" name="Text Box 17"/>
          <p:cNvSpPr txBox="1">
            <a:spLocks noChangeArrowheads="1"/>
          </p:cNvSpPr>
          <p:nvPr/>
        </p:nvSpPr>
        <p:spPr bwMode="auto">
          <a:xfrm>
            <a:off x="7226426" y="2514600"/>
            <a:ext cx="76174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ctr" eaLnBrk="1" hangingPunct="1"/>
            <a:r>
              <a:rPr lang="es-VE" u="none" dirty="0">
                <a:solidFill>
                  <a:srgbClr val="000000"/>
                </a:solidFill>
                <a:latin typeface="+mn-lt"/>
                <a:cs typeface="Baskerville Old Face"/>
              </a:rPr>
              <a:t> 2013 </a:t>
            </a:r>
          </a:p>
        </p:txBody>
      </p:sp>
      <p:pic>
        <p:nvPicPr>
          <p:cNvPr id="39942" name="Picture 8" descr="Pico Campanillas y glacia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113" y="12376150"/>
            <a:ext cx="5654675" cy="41783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9943" name="Picture 8" descr="Pico Campanillas y glacia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513" y="12528550"/>
            <a:ext cx="5654675" cy="41783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9944" name="Picture 1" descr="Untitl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2840038" cy="210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5" name="Picture 2" descr="Untitled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48000"/>
            <a:ext cx="2498725" cy="210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6" name="Picture 3" descr="Untitled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048000"/>
            <a:ext cx="2670175" cy="210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7"/>
          <p:cNvSpPr>
            <a:spLocks noChangeArrowheads="1"/>
          </p:cNvSpPr>
          <p:nvPr/>
        </p:nvSpPr>
        <p:spPr bwMode="auto">
          <a:xfrm>
            <a:off x="726483" y="565717"/>
            <a:ext cx="7261690" cy="461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0" tIns="45705" rIns="91410" bIns="45705">
            <a:spAutoFit/>
          </a:bodyPr>
          <a:lstStyle/>
          <a:p>
            <a:pPr algn="ctr" defTabSz="915988"/>
            <a:r>
              <a:rPr lang="en-US" sz="2400" b="1" u="none" dirty="0" smtClean="0">
                <a:solidFill>
                  <a:srgbClr val="0099CC"/>
                </a:solidFill>
                <a:latin typeface="Arial"/>
                <a:cs typeface="Arial"/>
              </a:rPr>
              <a:t>20</a:t>
            </a:r>
            <a:r>
              <a:rPr lang="en-US" sz="2400" b="1" u="none" baseline="30000" dirty="0" smtClean="0">
                <a:solidFill>
                  <a:srgbClr val="0099CC"/>
                </a:solidFill>
                <a:latin typeface="Arial"/>
                <a:cs typeface="Arial"/>
              </a:rPr>
              <a:t>th</a:t>
            </a:r>
            <a:r>
              <a:rPr lang="en-US" sz="2400" b="1" u="none" dirty="0" smtClean="0">
                <a:solidFill>
                  <a:srgbClr val="0099CC"/>
                </a:solidFill>
                <a:latin typeface="Arial"/>
                <a:cs typeface="Arial"/>
              </a:rPr>
              <a:t> century glacier</a:t>
            </a:r>
            <a:r>
              <a:rPr lang="en-US" sz="2400" b="1" dirty="0" smtClean="0">
                <a:solidFill>
                  <a:srgbClr val="0099CC"/>
                </a:solidFill>
                <a:latin typeface="Arial"/>
                <a:cs typeface="Arial"/>
              </a:rPr>
              <a:t> </a:t>
            </a:r>
            <a:r>
              <a:rPr lang="en-US" sz="2400" b="1" u="none" dirty="0" smtClean="0">
                <a:solidFill>
                  <a:srgbClr val="0099CC"/>
                </a:solidFill>
                <a:latin typeface="Arial"/>
                <a:cs typeface="Arial"/>
              </a:rPr>
              <a:t>retreat in the tropical Andes</a:t>
            </a:r>
            <a:endParaRPr lang="en-US" sz="2400" b="1" u="none" dirty="0">
              <a:solidFill>
                <a:srgbClr val="0099CC"/>
              </a:solidFill>
              <a:latin typeface="Arial"/>
              <a:cs typeface="Arial"/>
            </a:endParaRPr>
          </a:p>
        </p:txBody>
      </p:sp>
    </p:spTree>
    <p:extLst>
      <p:ext uri="{BB962C8B-B14F-4D97-AF65-F5344CB8AC3E}">
        <p14:creationId xmlns:p14="http://schemas.microsoft.com/office/powerpoint/2010/main" val="3641467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14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14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55" grpId="0"/>
      <p:bldP spid="7014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152400" y="914400"/>
            <a:ext cx="88201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ctr" eaLnBrk="1" hangingPunct="1"/>
            <a:r>
              <a:rPr lang="en-US" sz="2400" u="none">
                <a:solidFill>
                  <a:schemeClr val="tx1"/>
                </a:solidFill>
              </a:rPr>
              <a:t>Qori Kalis Glacier - Quelccaya Ice Cap, Peru</a:t>
            </a:r>
            <a:endParaRPr lang="en-US" sz="2400" b="0" u="none">
              <a:solidFill>
                <a:schemeClr val="tx1"/>
              </a:solidFill>
            </a:endParaRPr>
          </a:p>
          <a:p>
            <a:pPr eaLnBrk="1" hangingPunct="1"/>
            <a:r>
              <a:rPr lang="en-US" sz="2400" b="0" i="1" u="none">
                <a:solidFill>
                  <a:schemeClr val="tx1"/>
                </a:solidFill>
              </a:rPr>
              <a:t>  </a:t>
            </a:r>
            <a:endParaRPr lang="en-US" sz="2400" b="0" u="none">
              <a:solidFill>
                <a:schemeClr val="tx1"/>
              </a:solidFill>
            </a:endParaRPr>
          </a:p>
        </p:txBody>
      </p:sp>
      <p:pic>
        <p:nvPicPr>
          <p:cNvPr id="26626" name="Picture 3" descr="qk 78 00"/>
          <p:cNvPicPr>
            <a:picLocks noChangeAspect="1" noChangeArrowheads="1"/>
          </p:cNvPicPr>
          <p:nvPr/>
        </p:nvPicPr>
        <p:blipFill>
          <a:blip r:embed="rId3">
            <a:extLst>
              <a:ext uri="{28A0092B-C50C-407E-A947-70E740481C1C}">
                <a14:useLocalDpi xmlns:a14="http://schemas.microsoft.com/office/drawing/2010/main" val="0"/>
              </a:ext>
            </a:extLst>
          </a:blip>
          <a:srcRect r="50626"/>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4572000" y="6553200"/>
            <a:ext cx="4572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defTabSz="915988">
              <a:spcBef>
                <a:spcPct val="50000"/>
              </a:spcBef>
            </a:pPr>
            <a:r>
              <a:rPr lang="en-US" sz="1200" u="none" dirty="0">
                <a:solidFill>
                  <a:schemeClr val="bg1"/>
                </a:solidFill>
                <a:latin typeface="Times New Roman" charset="0"/>
              </a:rPr>
              <a:t>Photo: L.G. Thompson</a:t>
            </a:r>
          </a:p>
        </p:txBody>
      </p:sp>
      <p:sp>
        <p:nvSpPr>
          <p:cNvPr id="26628" name="Text Box 5"/>
          <p:cNvSpPr txBox="1">
            <a:spLocks noChangeArrowheads="1"/>
          </p:cNvSpPr>
          <p:nvPr/>
        </p:nvSpPr>
        <p:spPr bwMode="auto">
          <a:xfrm>
            <a:off x="2192916" y="104745"/>
            <a:ext cx="60452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ctr" eaLnBrk="1" hangingPunct="1"/>
            <a:r>
              <a:rPr lang="en-US" u="none" dirty="0" err="1">
                <a:solidFill>
                  <a:schemeClr val="tx1"/>
                </a:solidFill>
              </a:rPr>
              <a:t>Qori</a:t>
            </a:r>
            <a:r>
              <a:rPr lang="en-US" u="none" dirty="0">
                <a:solidFill>
                  <a:schemeClr val="tx1"/>
                </a:solidFill>
              </a:rPr>
              <a:t> </a:t>
            </a:r>
            <a:r>
              <a:rPr lang="en-US" u="none" dirty="0" err="1">
                <a:solidFill>
                  <a:schemeClr val="tx1"/>
                </a:solidFill>
              </a:rPr>
              <a:t>Kalis</a:t>
            </a:r>
            <a:r>
              <a:rPr lang="en-US" u="none" dirty="0">
                <a:solidFill>
                  <a:schemeClr val="tx1"/>
                </a:solidFill>
              </a:rPr>
              <a:t> Glacier - </a:t>
            </a:r>
            <a:r>
              <a:rPr lang="en-US" u="none" dirty="0" err="1">
                <a:solidFill>
                  <a:schemeClr val="tx1"/>
                </a:solidFill>
              </a:rPr>
              <a:t>Quelccaya</a:t>
            </a:r>
            <a:r>
              <a:rPr lang="en-US" u="none" dirty="0">
                <a:solidFill>
                  <a:schemeClr val="tx1"/>
                </a:solidFill>
              </a:rPr>
              <a:t> Ice Cap, Peru</a:t>
            </a:r>
            <a:r>
              <a:rPr lang="en-US" b="0" i="1" u="none" dirty="0">
                <a:solidFill>
                  <a:schemeClr val="tx1"/>
                </a:solidFill>
              </a:rPr>
              <a:t>  </a:t>
            </a:r>
            <a:r>
              <a:rPr lang="en-US" b="0" u="none" dirty="0">
                <a:solidFill>
                  <a:schemeClr val="tx1"/>
                </a:solidFill>
              </a:rPr>
              <a:t>   </a:t>
            </a:r>
          </a:p>
        </p:txBody>
      </p:sp>
    </p:spTree>
    <p:extLst>
      <p:ext uri="{BB962C8B-B14F-4D97-AF65-F5344CB8AC3E}">
        <p14:creationId xmlns:p14="http://schemas.microsoft.com/office/powerpoint/2010/main" val="143027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152400" y="0"/>
            <a:ext cx="88201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algn="ctr" eaLnBrk="1" hangingPunct="1"/>
            <a:r>
              <a:rPr lang="en-US" sz="2400" u="none">
                <a:solidFill>
                  <a:schemeClr val="tx1"/>
                </a:solidFill>
              </a:rPr>
              <a:t>Qori Kalis Glacier - Quelccaya Ice Cap, Peru</a:t>
            </a:r>
            <a:endParaRPr lang="en-US" sz="2400" b="0" u="none">
              <a:solidFill>
                <a:schemeClr val="tx1"/>
              </a:solidFill>
            </a:endParaRPr>
          </a:p>
          <a:p>
            <a:pPr eaLnBrk="1" hangingPunct="1"/>
            <a:r>
              <a:rPr lang="en-US" sz="2400" b="0" i="1" u="none">
                <a:solidFill>
                  <a:schemeClr val="tx1"/>
                </a:solidFill>
              </a:rPr>
              <a:t>  </a:t>
            </a:r>
            <a:endParaRPr lang="en-US" sz="2400" b="0" u="none">
              <a:solidFill>
                <a:schemeClr val="tx1"/>
              </a:solidFill>
            </a:endParaRPr>
          </a:p>
        </p:txBody>
      </p:sp>
      <p:sp>
        <p:nvSpPr>
          <p:cNvPr id="28674" name="Rectangle 3"/>
          <p:cNvSpPr>
            <a:spLocks noChangeArrowheads="1"/>
          </p:cNvSpPr>
          <p:nvPr/>
        </p:nvSpPr>
        <p:spPr bwMode="auto">
          <a:xfrm>
            <a:off x="0" y="6567488"/>
            <a:ext cx="4572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5988">
              <a:spcBef>
                <a:spcPct val="50000"/>
              </a:spcBef>
            </a:pPr>
            <a:r>
              <a:rPr lang="en-US" sz="1200" u="none">
                <a:solidFill>
                  <a:schemeClr val="bg1"/>
                </a:solidFill>
                <a:latin typeface="Times New Roman" charset="0"/>
              </a:rPr>
              <a:t>Photos: L.G. Thompson, Ohio State Univ.</a:t>
            </a:r>
          </a:p>
        </p:txBody>
      </p:sp>
      <p:sp>
        <p:nvSpPr>
          <p:cNvPr id="28675" name="Text Box 4"/>
          <p:cNvSpPr txBox="1">
            <a:spLocks noChangeArrowheads="1"/>
          </p:cNvSpPr>
          <p:nvPr/>
        </p:nvSpPr>
        <p:spPr bwMode="auto">
          <a:xfrm>
            <a:off x="6934200" y="6324600"/>
            <a:ext cx="1898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800" b="0" u="none">
                <a:solidFill>
                  <a:schemeClr val="tx1"/>
                </a:solidFill>
              </a:rPr>
              <a:t>Thompson, 2000</a:t>
            </a:r>
          </a:p>
        </p:txBody>
      </p:sp>
      <p:pic>
        <p:nvPicPr>
          <p:cNvPr id="28676" name="Picture 5" descr="DSCN1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Text Box 6"/>
          <p:cNvSpPr txBox="1">
            <a:spLocks noChangeArrowheads="1"/>
          </p:cNvSpPr>
          <p:nvPr/>
        </p:nvSpPr>
        <p:spPr bwMode="auto">
          <a:xfrm>
            <a:off x="7162800" y="5715000"/>
            <a:ext cx="18796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rgbClr val="000066"/>
                </a:solidFill>
                <a:latin typeface="Arial" charset="0"/>
                <a:ea typeface="ＭＳ Ｐゴシック" charset="0"/>
                <a:cs typeface="ＭＳ Ｐゴシック" charset="0"/>
              </a:defRPr>
            </a:lvl1pPr>
            <a:lvl2pPr marL="742950" indent="-285750" eaLnBrk="0" hangingPunct="0">
              <a:defRPr sz="2000" b="1" u="sng">
                <a:solidFill>
                  <a:srgbClr val="000066"/>
                </a:solidFill>
                <a:latin typeface="Arial" charset="0"/>
                <a:ea typeface="ＭＳ Ｐゴシック" charset="0"/>
              </a:defRPr>
            </a:lvl2pPr>
            <a:lvl3pPr marL="1143000" indent="-228600" eaLnBrk="0" hangingPunct="0">
              <a:defRPr sz="2000" b="1" u="sng">
                <a:solidFill>
                  <a:srgbClr val="000066"/>
                </a:solidFill>
                <a:latin typeface="Arial" charset="0"/>
                <a:ea typeface="ＭＳ Ｐゴシック" charset="0"/>
              </a:defRPr>
            </a:lvl3pPr>
            <a:lvl4pPr marL="1600200" indent="-228600" eaLnBrk="0" hangingPunct="0">
              <a:defRPr sz="2000" b="1" u="sng">
                <a:solidFill>
                  <a:srgbClr val="000066"/>
                </a:solidFill>
                <a:latin typeface="Arial" charset="0"/>
                <a:ea typeface="ＭＳ Ｐゴシック" charset="0"/>
              </a:defRPr>
            </a:lvl4pPr>
            <a:lvl5pPr marL="2057400" indent="-228600" eaLnBrk="0" hangingPunct="0">
              <a:defRPr sz="2000" b="1" u="sng">
                <a:solidFill>
                  <a:srgbClr val="000066"/>
                </a:solidFill>
                <a:latin typeface="Arial" charset="0"/>
                <a:ea typeface="ＭＳ Ｐゴシック" charset="0"/>
              </a:defRPr>
            </a:lvl5pPr>
            <a:lvl6pPr marL="2514600" indent="-228600"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6000" b="0" u="none">
                <a:solidFill>
                  <a:srgbClr val="66CCFF"/>
                </a:solidFill>
              </a:rPr>
              <a:t>2006</a:t>
            </a:r>
          </a:p>
        </p:txBody>
      </p:sp>
      <p:sp>
        <p:nvSpPr>
          <p:cNvPr id="28678" name="Rectangle 7"/>
          <p:cNvSpPr>
            <a:spLocks noChangeArrowheads="1"/>
          </p:cNvSpPr>
          <p:nvPr/>
        </p:nvSpPr>
        <p:spPr bwMode="auto">
          <a:xfrm>
            <a:off x="4572000" y="6553200"/>
            <a:ext cx="4572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defTabSz="915988">
              <a:spcBef>
                <a:spcPct val="50000"/>
              </a:spcBef>
            </a:pPr>
            <a:r>
              <a:rPr lang="en-US" sz="1200" u="none" dirty="0">
                <a:solidFill>
                  <a:schemeClr val="bg1"/>
                </a:solidFill>
                <a:latin typeface="Times New Roman" charset="0"/>
              </a:rPr>
              <a:t>Photo: M. Vuille</a:t>
            </a:r>
          </a:p>
        </p:txBody>
      </p:sp>
    </p:spTree>
    <p:extLst>
      <p:ext uri="{BB962C8B-B14F-4D97-AF65-F5344CB8AC3E}">
        <p14:creationId xmlns:p14="http://schemas.microsoft.com/office/powerpoint/2010/main" val="679559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descr="Dmfldk-W0AEQb6Y.jpg 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3810000"/>
            <a:ext cx="9144000" cy="297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TextBox 5"/>
          <p:cNvSpPr txBox="1">
            <a:spLocks noChangeArrowheads="1"/>
          </p:cNvSpPr>
          <p:nvPr/>
        </p:nvSpPr>
        <p:spPr bwMode="auto">
          <a:xfrm>
            <a:off x="1219200" y="3352800"/>
            <a:ext cx="698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2003</a:t>
            </a:r>
          </a:p>
        </p:txBody>
      </p:sp>
      <p:sp>
        <p:nvSpPr>
          <p:cNvPr id="70660" name="TextBox 6"/>
          <p:cNvSpPr txBox="1">
            <a:spLocks noChangeArrowheads="1"/>
          </p:cNvSpPr>
          <p:nvPr/>
        </p:nvSpPr>
        <p:spPr bwMode="auto">
          <a:xfrm>
            <a:off x="6705600" y="3352800"/>
            <a:ext cx="698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2018</a:t>
            </a:r>
          </a:p>
        </p:txBody>
      </p:sp>
      <p:pic>
        <p:nvPicPr>
          <p:cNvPr id="73733" name="Picture 1" descr="Quelccaya Ice Cap Peru 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61925" y="127000"/>
            <a:ext cx="8820150" cy="830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err="1">
                <a:solidFill>
                  <a:srgbClr val="0099CC"/>
                </a:solidFill>
                <a:latin typeface="Arial"/>
                <a:cs typeface="Arial"/>
              </a:rPr>
              <a:t>Quelccaya</a:t>
            </a:r>
            <a:r>
              <a:rPr lang="en-US" sz="2400" b="1" dirty="0">
                <a:solidFill>
                  <a:srgbClr val="0099CC"/>
                </a:solidFill>
                <a:cs typeface="+mn-cs"/>
              </a:rPr>
              <a:t> Ice Cap, Peru</a:t>
            </a:r>
            <a:endParaRPr lang="en-US" sz="2400" dirty="0">
              <a:solidFill>
                <a:srgbClr val="0099CC"/>
              </a:solidFill>
              <a:cs typeface="+mn-cs"/>
            </a:endParaRPr>
          </a:p>
          <a:p>
            <a:pPr>
              <a:defRPr/>
            </a:pPr>
            <a:r>
              <a:rPr lang="en-US" sz="2400" i="1" dirty="0">
                <a:solidFill>
                  <a:srgbClr val="0099CC"/>
                </a:solidFill>
                <a:cs typeface="+mn-cs"/>
              </a:rPr>
              <a:t>  </a:t>
            </a:r>
            <a:endParaRPr lang="en-US" sz="2400" dirty="0">
              <a:solidFill>
                <a:srgbClr val="0099CC"/>
              </a:solidFill>
              <a:cs typeface="+mn-cs"/>
            </a:endParaRPr>
          </a:p>
        </p:txBody>
      </p:sp>
    </p:spTree>
    <p:extLst>
      <p:ext uri="{BB962C8B-B14F-4D97-AF65-F5344CB8AC3E}">
        <p14:creationId xmlns:p14="http://schemas.microsoft.com/office/powerpoint/2010/main" val="1172344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706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climate-change-comparison.jpg"/>
          <p:cNvPicPr>
            <a:picLocks noChangeAspect="1"/>
          </p:cNvPicPr>
          <p:nvPr/>
        </p:nvPicPr>
        <p:blipFill rotWithShape="1">
          <a:blip r:embed="rId2">
            <a:extLst>
              <a:ext uri="{28A0092B-C50C-407E-A947-70E740481C1C}">
                <a14:useLocalDpi xmlns:a14="http://schemas.microsoft.com/office/drawing/2010/main" val="0"/>
              </a:ext>
            </a:extLst>
          </a:blip>
          <a:srcRect t="19773" b="-19776"/>
          <a:stretch/>
        </p:blipFill>
        <p:spPr bwMode="auto">
          <a:xfrm>
            <a:off x="0" y="1178822"/>
            <a:ext cx="9144000" cy="6473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
          <p:cNvSpPr txBox="1">
            <a:spLocks noChangeArrowheads="1"/>
          </p:cNvSpPr>
          <p:nvPr/>
        </p:nvSpPr>
        <p:spPr bwMode="auto">
          <a:xfrm>
            <a:off x="1429868" y="176062"/>
            <a:ext cx="6934200" cy="461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spAutoFit/>
          </a:bodyPr>
          <a:lstStyle>
            <a:lvl1pPr defTabSz="915988" eaLnBrk="0" hangingPunct="0">
              <a:defRPr sz="2000" b="1" u="sng">
                <a:solidFill>
                  <a:srgbClr val="000066"/>
                </a:solidFill>
                <a:latin typeface="Arial" charset="0"/>
                <a:ea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algn="ctr" eaLnBrk="1" hangingPunct="1"/>
            <a:r>
              <a:rPr lang="en-US" sz="2400" u="none" dirty="0" smtClean="0">
                <a:solidFill>
                  <a:srgbClr val="0099CC"/>
                </a:solidFill>
                <a:latin typeface="Arial"/>
                <a:cs typeface="Arial"/>
              </a:rPr>
              <a:t>Cordillera </a:t>
            </a:r>
            <a:r>
              <a:rPr lang="en-US" sz="2400" u="none" dirty="0" err="1" smtClean="0">
                <a:solidFill>
                  <a:srgbClr val="0099CC"/>
                </a:solidFill>
                <a:latin typeface="Arial"/>
                <a:cs typeface="Arial"/>
              </a:rPr>
              <a:t>Vilcanota</a:t>
            </a:r>
            <a:r>
              <a:rPr lang="en-US" sz="2400" u="none" dirty="0" smtClean="0">
                <a:solidFill>
                  <a:srgbClr val="0099CC"/>
                </a:solidFill>
                <a:latin typeface="Arial"/>
                <a:cs typeface="Arial"/>
              </a:rPr>
              <a:t>, Peru</a:t>
            </a:r>
            <a:endParaRPr lang="en-US" sz="2400" u="none" baseline="-25000" dirty="0">
              <a:solidFill>
                <a:srgbClr val="0099CC"/>
              </a:solidFill>
              <a:latin typeface="Arial"/>
              <a:cs typeface="Arial"/>
            </a:endParaRPr>
          </a:p>
        </p:txBody>
      </p:sp>
      <p:sp>
        <p:nvSpPr>
          <p:cNvPr id="2" name="TextBox 1"/>
          <p:cNvSpPr txBox="1"/>
          <p:nvPr/>
        </p:nvSpPr>
        <p:spPr>
          <a:xfrm>
            <a:off x="1672098" y="785957"/>
            <a:ext cx="704640" cy="400110"/>
          </a:xfrm>
          <a:prstGeom prst="rect">
            <a:avLst/>
          </a:prstGeom>
          <a:noFill/>
        </p:spPr>
        <p:txBody>
          <a:bodyPr wrap="none" rtlCol="0">
            <a:spAutoFit/>
          </a:bodyPr>
          <a:lstStyle/>
          <a:p>
            <a:r>
              <a:rPr lang="en-US" sz="2000" b="1" dirty="0" smtClean="0"/>
              <a:t>1957</a:t>
            </a:r>
            <a:endParaRPr lang="en-US" sz="2000" b="1" dirty="0"/>
          </a:p>
        </p:txBody>
      </p:sp>
      <p:sp>
        <p:nvSpPr>
          <p:cNvPr id="6" name="TextBox 5"/>
          <p:cNvSpPr txBox="1"/>
          <p:nvPr/>
        </p:nvSpPr>
        <p:spPr>
          <a:xfrm>
            <a:off x="6411346" y="738302"/>
            <a:ext cx="704640" cy="400110"/>
          </a:xfrm>
          <a:prstGeom prst="rect">
            <a:avLst/>
          </a:prstGeom>
          <a:noFill/>
        </p:spPr>
        <p:txBody>
          <a:bodyPr wrap="none" rtlCol="0">
            <a:spAutoFit/>
          </a:bodyPr>
          <a:lstStyle/>
          <a:p>
            <a:r>
              <a:rPr lang="en-US" sz="2000" b="1" dirty="0" smtClean="0"/>
              <a:t>2010</a:t>
            </a:r>
            <a:endParaRPr lang="en-US" sz="2000" b="1" dirty="0"/>
          </a:p>
        </p:txBody>
      </p:sp>
      <p:sp>
        <p:nvSpPr>
          <p:cNvPr id="7" name="Text Box 8"/>
          <p:cNvSpPr txBox="1">
            <a:spLocks noChangeArrowheads="1"/>
          </p:cNvSpPr>
          <p:nvPr/>
        </p:nvSpPr>
        <p:spPr bwMode="auto">
          <a:xfrm>
            <a:off x="7540583" y="6460134"/>
            <a:ext cx="1406691" cy="307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spAutoFit/>
          </a:bodyPr>
          <a:lstStyle>
            <a:lvl1pPr defTabSz="915988" eaLnBrk="0" hangingPunct="0">
              <a:defRPr sz="2000" b="1" u="sng">
                <a:solidFill>
                  <a:srgbClr val="000066"/>
                </a:solidFill>
                <a:latin typeface="Arial" charset="0"/>
                <a:ea typeface="ＭＳ Ｐゴシック" charset="0"/>
              </a:defRPr>
            </a:lvl1pPr>
            <a:lvl2pPr marL="742950" indent="-285750" defTabSz="915988" eaLnBrk="0" hangingPunct="0">
              <a:defRPr sz="2000" b="1" u="sng">
                <a:solidFill>
                  <a:srgbClr val="000066"/>
                </a:solidFill>
                <a:latin typeface="Arial" charset="0"/>
                <a:ea typeface="ＭＳ Ｐゴシック" charset="0"/>
              </a:defRPr>
            </a:lvl2pPr>
            <a:lvl3pPr marL="1143000" indent="-228600" defTabSz="915988" eaLnBrk="0" hangingPunct="0">
              <a:defRPr sz="2000" b="1" u="sng">
                <a:solidFill>
                  <a:srgbClr val="000066"/>
                </a:solidFill>
                <a:latin typeface="Arial" charset="0"/>
                <a:ea typeface="ＭＳ Ｐゴシック" charset="0"/>
              </a:defRPr>
            </a:lvl3pPr>
            <a:lvl4pPr marL="1600200" indent="-228600" defTabSz="915988" eaLnBrk="0" hangingPunct="0">
              <a:defRPr sz="2000" b="1" u="sng">
                <a:solidFill>
                  <a:srgbClr val="000066"/>
                </a:solidFill>
                <a:latin typeface="Arial" charset="0"/>
                <a:ea typeface="ＭＳ Ｐゴシック" charset="0"/>
              </a:defRPr>
            </a:lvl4pPr>
            <a:lvl5pPr marL="2057400" indent="-228600" defTabSz="915988" eaLnBrk="0" hangingPunct="0">
              <a:defRPr sz="2000" b="1" u="sng">
                <a:solidFill>
                  <a:srgbClr val="000066"/>
                </a:solidFill>
                <a:latin typeface="Arial" charset="0"/>
                <a:ea typeface="ＭＳ Ｐゴシック" charset="0"/>
              </a:defRPr>
            </a:lvl5pPr>
            <a:lvl6pPr marL="2514600" indent="-228600" defTabSz="915988" eaLnBrk="0" fontAlgn="base" hangingPunct="0">
              <a:spcBef>
                <a:spcPct val="0"/>
              </a:spcBef>
              <a:spcAft>
                <a:spcPct val="0"/>
              </a:spcAft>
              <a:defRPr sz="2000" b="1" u="sng">
                <a:solidFill>
                  <a:srgbClr val="000066"/>
                </a:solidFill>
                <a:latin typeface="Arial" charset="0"/>
                <a:ea typeface="ＭＳ Ｐゴシック" charset="0"/>
              </a:defRPr>
            </a:lvl6pPr>
            <a:lvl7pPr marL="2971800" indent="-228600" defTabSz="915988" eaLnBrk="0" fontAlgn="base" hangingPunct="0">
              <a:spcBef>
                <a:spcPct val="0"/>
              </a:spcBef>
              <a:spcAft>
                <a:spcPct val="0"/>
              </a:spcAft>
              <a:defRPr sz="2000" b="1" u="sng">
                <a:solidFill>
                  <a:srgbClr val="000066"/>
                </a:solidFill>
                <a:latin typeface="Arial" charset="0"/>
                <a:ea typeface="ＭＳ Ｐゴシック" charset="0"/>
              </a:defRPr>
            </a:lvl7pPr>
            <a:lvl8pPr marL="3429000" indent="-228600" defTabSz="915988" eaLnBrk="0" fontAlgn="base" hangingPunct="0">
              <a:spcBef>
                <a:spcPct val="0"/>
              </a:spcBef>
              <a:spcAft>
                <a:spcPct val="0"/>
              </a:spcAft>
              <a:defRPr sz="2000" b="1" u="sng">
                <a:solidFill>
                  <a:srgbClr val="000066"/>
                </a:solidFill>
                <a:latin typeface="Arial" charset="0"/>
                <a:ea typeface="ＭＳ Ｐゴシック" charset="0"/>
              </a:defRPr>
            </a:lvl8pPr>
            <a:lvl9pPr marL="3886200" indent="-228600" defTabSz="915988" eaLnBrk="0" fontAlgn="base" hangingPunct="0">
              <a:spcBef>
                <a:spcPct val="0"/>
              </a:spcBef>
              <a:spcAft>
                <a:spcPct val="0"/>
              </a:spcAft>
              <a:defRPr sz="2000" b="1" u="sng">
                <a:solidFill>
                  <a:srgbClr val="000066"/>
                </a:solidFill>
                <a:latin typeface="Arial" charset="0"/>
                <a:ea typeface="ＭＳ Ｐゴシック" charset="0"/>
              </a:defRPr>
            </a:lvl9pPr>
          </a:lstStyle>
          <a:p>
            <a:pPr eaLnBrk="1" hangingPunct="1"/>
            <a:r>
              <a:rPr lang="en-US" sz="1400" b="0" u="none" dirty="0" smtClean="0">
                <a:solidFill>
                  <a:schemeClr val="tx1"/>
                </a:solidFill>
                <a:latin typeface="Times New Roman"/>
                <a:cs typeface="Times New Roman"/>
              </a:rPr>
              <a:t>Photo A. </a:t>
            </a:r>
            <a:r>
              <a:rPr lang="en-US" sz="1400" b="0" u="none" dirty="0" err="1" smtClean="0">
                <a:solidFill>
                  <a:schemeClr val="tx1"/>
                </a:solidFill>
                <a:latin typeface="Times New Roman"/>
                <a:cs typeface="Times New Roman"/>
              </a:rPr>
              <a:t>Seimon</a:t>
            </a:r>
            <a:endParaRPr lang="en-US" sz="1400" b="0" u="none" dirty="0">
              <a:solidFill>
                <a:schemeClr val="tx1"/>
              </a:solidFill>
              <a:latin typeface="Times New Roman"/>
              <a:cs typeface="Times New Roman"/>
            </a:endParaRPr>
          </a:p>
        </p:txBody>
      </p:sp>
    </p:spTree>
    <p:extLst>
      <p:ext uri="{BB962C8B-B14F-4D97-AF65-F5344CB8AC3E}">
        <p14:creationId xmlns:p14="http://schemas.microsoft.com/office/powerpoint/2010/main" val="211594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endParaRPr lang="en-US">
              <a:latin typeface="Arial" charset="0"/>
            </a:endParaRPr>
          </a:p>
        </p:txBody>
      </p:sp>
      <p:sp>
        <p:nvSpPr>
          <p:cNvPr id="18434" name="Rectangle 3"/>
          <p:cNvSpPr>
            <a:spLocks noGrp="1" noChangeArrowheads="1"/>
          </p:cNvSpPr>
          <p:nvPr>
            <p:ph type="body" idx="1"/>
          </p:nvPr>
        </p:nvSpPr>
        <p:spPr/>
        <p:txBody>
          <a:bodyPr/>
          <a:lstStyle/>
          <a:p>
            <a:pPr eaLnBrk="1" hangingPunct="1"/>
            <a:endParaRPr lang="en-US">
              <a:latin typeface="Arial" charset="0"/>
            </a:endParaRPr>
          </a:p>
        </p:txBody>
      </p:sp>
      <p:pic>
        <p:nvPicPr>
          <p:cNvPr id="18435" name="Picture 4" descr="andes-gallery-ski-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400"/>
            <a:ext cx="10287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702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1730</TotalTime>
  <Words>1295</Words>
  <Application>Microsoft Macintosh PowerPoint</Application>
  <PresentationFormat>On-screen Show (4:3)</PresentationFormat>
  <Paragraphs>194</Paragraphs>
  <Slides>39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Baskerville Old Face</vt:lpstr>
      <vt:lpstr>Calibri</vt:lpstr>
      <vt:lpstr>ＭＳ Ｐゴシック</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Fortalecer la investigación</vt:lpstr>
      <vt:lpstr>PowerPoint Presentation</vt:lpstr>
      <vt:lpstr>PowerPoint Presentation</vt:lpstr>
    </vt:vector>
  </TitlesOfParts>
  <Company>Univ. at Albany</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Mathias Vuille</dc:creator>
  <cp:lastModifiedBy>Microsoft Office User</cp:lastModifiedBy>
  <cp:revision>213</cp:revision>
  <dcterms:created xsi:type="dcterms:W3CDTF">2015-08-31T15:50:26Z</dcterms:created>
  <dcterms:modified xsi:type="dcterms:W3CDTF">2020-04-10T13:54:47Z</dcterms:modified>
</cp:coreProperties>
</file>