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6" r:id="rId2"/>
    <p:sldId id="261" r:id="rId3"/>
    <p:sldId id="278" r:id="rId4"/>
    <p:sldId id="285" r:id="rId5"/>
    <p:sldId id="289" r:id="rId6"/>
    <p:sldId id="286" r:id="rId7"/>
    <p:sldId id="288" r:id="rId8"/>
    <p:sldId id="284" r:id="rId9"/>
    <p:sldId id="296" r:id="rId10"/>
    <p:sldId id="292" r:id="rId11"/>
    <p:sldId id="293" r:id="rId12"/>
    <p:sldId id="291" r:id="rId13"/>
    <p:sldId id="290" r:id="rId14"/>
    <p:sldId id="287" r:id="rId15"/>
    <p:sldId id="294" r:id="rId16"/>
    <p:sldId id="301" r:id="rId17"/>
    <p:sldId id="303" r:id="rId18"/>
    <p:sldId id="304" r:id="rId19"/>
    <p:sldId id="305" r:id="rId20"/>
    <p:sldId id="306" r:id="rId21"/>
    <p:sldId id="307" r:id="rId22"/>
    <p:sldId id="302" r:id="rId23"/>
    <p:sldId id="311" r:id="rId24"/>
    <p:sldId id="312" r:id="rId25"/>
    <p:sldId id="308" r:id="rId26"/>
    <p:sldId id="309" r:id="rId27"/>
    <p:sldId id="310" r:id="rId28"/>
    <p:sldId id="314" r:id="rId29"/>
    <p:sldId id="297" r:id="rId30"/>
    <p:sldId id="299" r:id="rId31"/>
    <p:sldId id="329" r:id="rId32"/>
    <p:sldId id="331" r:id="rId33"/>
    <p:sldId id="328" r:id="rId34"/>
    <p:sldId id="298" r:id="rId35"/>
    <p:sldId id="316" r:id="rId36"/>
    <p:sldId id="300" r:id="rId37"/>
    <p:sldId id="318" r:id="rId38"/>
    <p:sldId id="319" r:id="rId39"/>
    <p:sldId id="320" r:id="rId40"/>
    <p:sldId id="315" r:id="rId41"/>
    <p:sldId id="317" r:id="rId42"/>
    <p:sldId id="322" r:id="rId43"/>
    <p:sldId id="323" r:id="rId44"/>
    <p:sldId id="324" r:id="rId45"/>
    <p:sldId id="313" r:id="rId46"/>
    <p:sldId id="333" r:id="rId47"/>
    <p:sldId id="277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E30613"/>
    <a:srgbClr val="57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5968" autoAdjust="0"/>
  </p:normalViewPr>
  <p:slideViewPr>
    <p:cSldViewPr snapToGrid="0" snapToObjects="1">
      <p:cViewPr varScale="1">
        <p:scale>
          <a:sx n="98" d="100"/>
          <a:sy n="98" d="100"/>
        </p:scale>
        <p:origin x="1776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-493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129.88.191.37\equipes\IGE\cyme\RABATEL_DATA\2_Enseignement\Etudiants\2017_Philemon-Autin_IGE\2019-05-23_SMB-Zong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20150465931407E-2"/>
          <c:y val="4.1666666666666692E-2"/>
          <c:w val="0.88664114131354443"/>
          <c:h val="0.87962962962963165"/>
        </c:manualLayout>
      </c:layout>
      <c:lineChart>
        <c:grouping val="standard"/>
        <c:varyColors val="0"/>
        <c:ser>
          <c:idx val="2"/>
          <c:order val="0"/>
          <c:spPr>
            <a:ln w="25400" cmpd="thickThin">
              <a:solidFill>
                <a:srgbClr val="FF0000"/>
              </a:solidFill>
              <a:prstDash val="sysDash"/>
            </a:ln>
          </c:spPr>
          <c:marker>
            <c:symbol val="none"/>
          </c:marker>
          <c:val>
            <c:numRef>
              <c:f>'[2019-05-23_SMB-Zongo.xlsx]2019-05-23_SMB_Zongo-Antoine'!$J$32:$J$48</c:f>
              <c:numCache>
                <c:formatCode>0.00</c:formatCode>
                <c:ptCount val="17"/>
                <c:pt idx="0">
                  <c:v>-7.637495200000001E-2</c:v>
                </c:pt>
                <c:pt idx="1">
                  <c:v>0.41612937000000055</c:v>
                </c:pt>
                <c:pt idx="2">
                  <c:v>4.7379797000000112E-2</c:v>
                </c:pt>
                <c:pt idx="3">
                  <c:v>-0.52237431100000009</c:v>
                </c:pt>
                <c:pt idx="4">
                  <c:v>-1.3268749899999999</c:v>
                </c:pt>
                <c:pt idx="5">
                  <c:v>-3.2303151760000004</c:v>
                </c:pt>
                <c:pt idx="6">
                  <c:v>-3.7149734299999997</c:v>
                </c:pt>
                <c:pt idx="7">
                  <c:v>-4.3155285059999917</c:v>
                </c:pt>
                <c:pt idx="8">
                  <c:v>-4.3804663330000002</c:v>
                </c:pt>
                <c:pt idx="9">
                  <c:v>-5.5229509019999847</c:v>
                </c:pt>
                <c:pt idx="10">
                  <c:v>-7.1143280079999878</c:v>
                </c:pt>
                <c:pt idx="11">
                  <c:v>-7.8350022609999899</c:v>
                </c:pt>
                <c:pt idx="12">
                  <c:v>-8.9500723560000068</c:v>
                </c:pt>
                <c:pt idx="13">
                  <c:v>-9.2157743290000003</c:v>
                </c:pt>
                <c:pt idx="14">
                  <c:v>-9.4373989069999986</c:v>
                </c:pt>
                <c:pt idx="15">
                  <c:v>-9.4352371360000067</c:v>
                </c:pt>
                <c:pt idx="16">
                  <c:v>-10.969760855000027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11-423E-B933-CECCA9C6F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016256"/>
        <c:axId val="94017792"/>
      </c:lineChart>
      <c:catAx>
        <c:axId val="940162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4017792"/>
        <c:crossesAt val="-30"/>
        <c:auto val="1"/>
        <c:lblAlgn val="ctr"/>
        <c:lblOffset val="100"/>
        <c:noMultiLvlLbl val="0"/>
      </c:catAx>
      <c:valAx>
        <c:axId val="94017792"/>
        <c:scaling>
          <c:orientation val="minMax"/>
          <c:min val="-25"/>
        </c:scaling>
        <c:delete val="1"/>
        <c:axPos val="l"/>
        <c:numFmt formatCode="0.00" sourceLinked="1"/>
        <c:majorTickMark val="out"/>
        <c:minorTickMark val="none"/>
        <c:tickLblPos val="none"/>
        <c:crossAx val="940162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FEE1D-EFED-B345-B231-AB59E59B768C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46E0A-4E24-0C4A-84B5-FF40A3710D3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026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F147C-A2B3-BB41-A5C3-571FDCE8DDF8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D543-C220-8D48-A8C7-BDD0ED5819A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14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EC62-91A9-7A4C-AD54-E9565F4FA509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23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F3699-82A5-CB49-9D2F-76DED87439F4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81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BE94-1F88-8242-BAA4-1997014A469E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72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9514-6779-4A4F-95B4-7A06E10175E2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41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92A-2729-AE43-AB49-BC31A1E02E3C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47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DB6-A02A-9D4C-AA5A-DF3ECA49E0C0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0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EC01-9481-0F4E-BA9D-C84306E26A32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425B-CF1D-CB48-8837-47F33B490097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5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A5A5-F640-7E4B-B4F5-E41380356AC2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36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97A-371C-724E-B7CA-E51449D15D1B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5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A2C3-5AA5-B24E-9418-1D8B5512933E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47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A6BC-578C-B445-A27E-D2603ECA1E2D}" type="datetime2">
              <a:rPr lang="fr-FR" smtClean="0"/>
              <a:pPr/>
              <a:t>jeudi 16 avril 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AAA50-1E89-B34C-8477-5F736D4F23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tiff"/><Relationship Id="rId18" Type="http://schemas.openxmlformats.org/officeDocument/2006/relationships/image" Target="../media/image7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image" Target="../media/image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gms.ch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24" y="-1"/>
            <a:ext cx="8141776" cy="4762501"/>
          </a:xfrm>
          <a:prstGeom prst="rect">
            <a:avLst/>
          </a:prstGeom>
        </p:spPr>
      </p:pic>
      <p:pic>
        <p:nvPicPr>
          <p:cNvPr id="8" name="Image 7" descr="filt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84"/>
            <a:ext cx="4759627" cy="4778589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389964" y="4775305"/>
            <a:ext cx="7974107" cy="1049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State and fate of glaciers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: what do we know? How do we measure and model it?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131" y="5786741"/>
            <a:ext cx="4572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 8" descr="http://glacioclim.osug.fr/IMG/jpg/logoig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0091" y="5864353"/>
            <a:ext cx="854596" cy="79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698621" y="4485799"/>
            <a:ext cx="3407279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Montserrat-Bold"/>
                <a:cs typeface="Montserrat-Bold"/>
              </a:rPr>
              <a:t>Mont-Blanc range and Chamonix valley, French Alps</a:t>
            </a:r>
            <a:endParaRPr lang="en-US" sz="1000" dirty="0"/>
          </a:p>
        </p:txBody>
      </p:sp>
      <p:pic>
        <p:nvPicPr>
          <p:cNvPr id="11" name="Image 10" descr="K:\IGE\cyme\RABATEL_DATA\1_Recherche\1_LABO\1_Administratif_LABO\Page_Web_perso\logoUGA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856" y="161925"/>
            <a:ext cx="1895644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95131" y="6034391"/>
            <a:ext cx="671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  <a:t>Dr. Antoine RABATEL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  <a:t>, 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  <a:t>Institut des Géosciences de l’Environnement</a:t>
            </a:r>
            <a:br>
              <a:rPr lang="fr-FR" sz="28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</a:br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  <a:t>2020, April 17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8420475" y="5745135"/>
            <a:ext cx="612000" cy="1029625"/>
            <a:chOff x="8420475" y="5738311"/>
            <a:chExt cx="612000" cy="1029625"/>
          </a:xfrm>
        </p:grpSpPr>
        <p:pic>
          <p:nvPicPr>
            <p:cNvPr id="15" name="Picture 2" descr="Logo Glacioclim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75" y="5738311"/>
              <a:ext cx="612000" cy="568596"/>
            </a:xfrm>
            <a:prstGeom prst="rect">
              <a:avLst/>
            </a:prstGeom>
            <a:noFill/>
          </p:spPr>
        </p:pic>
        <p:pic>
          <p:nvPicPr>
            <p:cNvPr id="16" name="Picture 192" descr="C:\Users\Edwin\AppData\Local\Temp\Rar$DR00.911\Logo_Great-Ice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75" y="6331303"/>
              <a:ext cx="612000" cy="43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9224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0" name="Groupe 119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22" name="Image 1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10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31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23056" y="1751161"/>
            <a:ext cx="5759450" cy="4702175"/>
            <a:chOff x="658" y="974"/>
            <a:chExt cx="3628" cy="2962"/>
          </a:xfrm>
        </p:grpSpPr>
        <p:pic>
          <p:nvPicPr>
            <p:cNvPr id="17" name="Picture 9" descr="A:\Zongo-air1.jpg"/>
            <p:cNvPicPr>
              <a:picLocks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58" y="974"/>
              <a:ext cx="3628" cy="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208" y="3792"/>
              <a:ext cx="52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700">
                  <a:solidFill>
                    <a:srgbClr val="FF0066"/>
                  </a:solidFill>
                  <a:latin typeface="Montserrat-Bold"/>
                </a:rPr>
                <a:t>Ph : B. Pouyaud</a:t>
              </a:r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3418656" y="2436962"/>
            <a:ext cx="5257800" cy="979488"/>
            <a:chOff x="1968" y="1392"/>
            <a:chExt cx="3312" cy="617"/>
          </a:xfrm>
        </p:grpSpPr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3888" y="1776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tx1"/>
                  </a:solidFill>
                  <a:latin typeface="Montserrat-Bold"/>
                </a:rPr>
                <a:t>Accumulation</a:t>
              </a:r>
            </a:p>
          </p:txBody>
        </p:sp>
        <p:grpSp>
          <p:nvGrpSpPr>
            <p:cNvPr id="24" name="Group 14"/>
            <p:cNvGrpSpPr>
              <a:grpSpLocks/>
            </p:cNvGrpSpPr>
            <p:nvPr/>
          </p:nvGrpSpPr>
          <p:grpSpPr bwMode="auto">
            <a:xfrm>
              <a:off x="1968" y="1392"/>
              <a:ext cx="730" cy="576"/>
              <a:chOff x="1968" y="1392"/>
              <a:chExt cx="730" cy="576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352" y="1392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640" y="1536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2054" y="1525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208" y="1776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968" y="1909"/>
                <a:ext cx="58" cy="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</p:grpSp>
      </p:grp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1816869" y="1922611"/>
            <a:ext cx="6375399" cy="3592513"/>
            <a:chOff x="959" y="1068"/>
            <a:chExt cx="4016" cy="2263"/>
          </a:xfrm>
        </p:grpSpPr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959" y="1156"/>
              <a:ext cx="2032" cy="2175"/>
            </a:xfrm>
            <a:custGeom>
              <a:avLst/>
              <a:gdLst/>
              <a:ahLst/>
              <a:cxnLst>
                <a:cxn ang="0">
                  <a:pos x="471" y="2117"/>
                </a:cxn>
                <a:cxn ang="0">
                  <a:pos x="407" y="2053"/>
                </a:cxn>
                <a:cxn ang="0">
                  <a:pos x="235" y="1929"/>
                </a:cxn>
                <a:cxn ang="0">
                  <a:pos x="186" y="1897"/>
                </a:cxn>
                <a:cxn ang="0">
                  <a:pos x="159" y="1864"/>
                </a:cxn>
                <a:cxn ang="0">
                  <a:pos x="89" y="1794"/>
                </a:cxn>
                <a:cxn ang="0">
                  <a:pos x="30" y="1649"/>
                </a:cxn>
                <a:cxn ang="0">
                  <a:pos x="138" y="1197"/>
                </a:cxn>
                <a:cxn ang="0">
                  <a:pos x="202" y="1100"/>
                </a:cxn>
                <a:cxn ang="0">
                  <a:pos x="315" y="976"/>
                </a:cxn>
                <a:cxn ang="0">
                  <a:pos x="428" y="842"/>
                </a:cxn>
                <a:cxn ang="0">
                  <a:pos x="525" y="782"/>
                </a:cxn>
                <a:cxn ang="0">
                  <a:pos x="768" y="589"/>
                </a:cxn>
                <a:cxn ang="0">
                  <a:pos x="811" y="540"/>
                </a:cxn>
                <a:cxn ang="0">
                  <a:pos x="870" y="502"/>
                </a:cxn>
                <a:cxn ang="0">
                  <a:pos x="956" y="384"/>
                </a:cxn>
                <a:cxn ang="0">
                  <a:pos x="945" y="341"/>
                </a:cxn>
                <a:cxn ang="0">
                  <a:pos x="1004" y="222"/>
                </a:cxn>
                <a:cxn ang="0">
                  <a:pos x="1074" y="190"/>
                </a:cxn>
                <a:cxn ang="0">
                  <a:pos x="1123" y="163"/>
                </a:cxn>
                <a:cxn ang="0">
                  <a:pos x="1370" y="39"/>
                </a:cxn>
                <a:cxn ang="0">
                  <a:pos x="1532" y="7"/>
                </a:cxn>
                <a:cxn ang="0">
                  <a:pos x="1839" y="56"/>
                </a:cxn>
                <a:cxn ang="0">
                  <a:pos x="1979" y="104"/>
                </a:cxn>
                <a:cxn ang="0">
                  <a:pos x="2022" y="271"/>
                </a:cxn>
                <a:cxn ang="0">
                  <a:pos x="1979" y="341"/>
                </a:cxn>
                <a:cxn ang="0">
                  <a:pos x="1936" y="384"/>
                </a:cxn>
                <a:cxn ang="0">
                  <a:pos x="1833" y="545"/>
                </a:cxn>
                <a:cxn ang="0">
                  <a:pos x="1623" y="696"/>
                </a:cxn>
                <a:cxn ang="0">
                  <a:pos x="1414" y="793"/>
                </a:cxn>
                <a:cxn ang="0">
                  <a:pos x="1300" y="858"/>
                </a:cxn>
                <a:cxn ang="0">
                  <a:pos x="1268" y="879"/>
                </a:cxn>
                <a:cxn ang="0">
                  <a:pos x="1112" y="944"/>
                </a:cxn>
                <a:cxn ang="0">
                  <a:pos x="934" y="1073"/>
                </a:cxn>
                <a:cxn ang="0">
                  <a:pos x="848" y="1213"/>
                </a:cxn>
                <a:cxn ang="0">
                  <a:pos x="794" y="1401"/>
                </a:cxn>
                <a:cxn ang="0">
                  <a:pos x="714" y="1461"/>
                </a:cxn>
                <a:cxn ang="0">
                  <a:pos x="665" y="1563"/>
                </a:cxn>
                <a:cxn ang="0">
                  <a:pos x="751" y="1773"/>
                </a:cxn>
                <a:cxn ang="0">
                  <a:pos x="751" y="1897"/>
                </a:cxn>
                <a:cxn ang="0">
                  <a:pos x="584" y="2139"/>
                </a:cxn>
              </a:cxnLst>
              <a:rect l="0" t="0" r="r" b="b"/>
              <a:pathLst>
                <a:path w="2032" h="2175">
                  <a:moveTo>
                    <a:pt x="584" y="2139"/>
                  </a:moveTo>
                  <a:cubicBezTo>
                    <a:pt x="541" y="2128"/>
                    <a:pt x="516" y="2122"/>
                    <a:pt x="471" y="2117"/>
                  </a:cubicBezTo>
                  <a:cubicBezTo>
                    <a:pt x="460" y="2110"/>
                    <a:pt x="443" y="2108"/>
                    <a:pt x="439" y="2096"/>
                  </a:cubicBezTo>
                  <a:cubicBezTo>
                    <a:pt x="432" y="2075"/>
                    <a:pt x="426" y="2065"/>
                    <a:pt x="407" y="2053"/>
                  </a:cubicBezTo>
                  <a:cubicBezTo>
                    <a:pt x="389" y="2027"/>
                    <a:pt x="360" y="2014"/>
                    <a:pt x="331" y="2004"/>
                  </a:cubicBezTo>
                  <a:cubicBezTo>
                    <a:pt x="299" y="1978"/>
                    <a:pt x="267" y="1954"/>
                    <a:pt x="235" y="1929"/>
                  </a:cubicBezTo>
                  <a:cubicBezTo>
                    <a:pt x="225" y="1921"/>
                    <a:pt x="213" y="1914"/>
                    <a:pt x="202" y="1907"/>
                  </a:cubicBezTo>
                  <a:cubicBezTo>
                    <a:pt x="197" y="1904"/>
                    <a:pt x="186" y="1897"/>
                    <a:pt x="186" y="1897"/>
                  </a:cubicBezTo>
                  <a:cubicBezTo>
                    <a:pt x="182" y="1890"/>
                    <a:pt x="180" y="1881"/>
                    <a:pt x="175" y="1875"/>
                  </a:cubicBezTo>
                  <a:cubicBezTo>
                    <a:pt x="171" y="1870"/>
                    <a:pt x="163" y="1869"/>
                    <a:pt x="159" y="1864"/>
                  </a:cubicBezTo>
                  <a:cubicBezTo>
                    <a:pt x="139" y="1839"/>
                    <a:pt x="172" y="1854"/>
                    <a:pt x="138" y="1843"/>
                  </a:cubicBezTo>
                  <a:cubicBezTo>
                    <a:pt x="118" y="1829"/>
                    <a:pt x="106" y="1811"/>
                    <a:pt x="89" y="1794"/>
                  </a:cubicBezTo>
                  <a:cubicBezTo>
                    <a:pt x="78" y="1757"/>
                    <a:pt x="67" y="1729"/>
                    <a:pt x="46" y="1697"/>
                  </a:cubicBezTo>
                  <a:cubicBezTo>
                    <a:pt x="37" y="1683"/>
                    <a:pt x="30" y="1649"/>
                    <a:pt x="30" y="1649"/>
                  </a:cubicBezTo>
                  <a:cubicBezTo>
                    <a:pt x="26" y="1540"/>
                    <a:pt x="0" y="1309"/>
                    <a:pt x="116" y="1229"/>
                  </a:cubicBezTo>
                  <a:cubicBezTo>
                    <a:pt x="123" y="1218"/>
                    <a:pt x="134" y="1209"/>
                    <a:pt x="138" y="1197"/>
                  </a:cubicBezTo>
                  <a:cubicBezTo>
                    <a:pt x="140" y="1192"/>
                    <a:pt x="140" y="1186"/>
                    <a:pt x="143" y="1181"/>
                  </a:cubicBezTo>
                  <a:cubicBezTo>
                    <a:pt x="161" y="1154"/>
                    <a:pt x="185" y="1129"/>
                    <a:pt x="202" y="1100"/>
                  </a:cubicBezTo>
                  <a:cubicBezTo>
                    <a:pt x="211" y="1085"/>
                    <a:pt x="224" y="1055"/>
                    <a:pt x="235" y="1041"/>
                  </a:cubicBezTo>
                  <a:cubicBezTo>
                    <a:pt x="255" y="1016"/>
                    <a:pt x="288" y="994"/>
                    <a:pt x="315" y="976"/>
                  </a:cubicBezTo>
                  <a:cubicBezTo>
                    <a:pt x="343" y="957"/>
                    <a:pt x="357" y="925"/>
                    <a:pt x="385" y="906"/>
                  </a:cubicBezTo>
                  <a:cubicBezTo>
                    <a:pt x="400" y="885"/>
                    <a:pt x="414" y="864"/>
                    <a:pt x="428" y="842"/>
                  </a:cubicBezTo>
                  <a:cubicBezTo>
                    <a:pt x="431" y="837"/>
                    <a:pt x="463" y="822"/>
                    <a:pt x="466" y="820"/>
                  </a:cubicBezTo>
                  <a:cubicBezTo>
                    <a:pt x="491" y="801"/>
                    <a:pt x="494" y="791"/>
                    <a:pt x="525" y="782"/>
                  </a:cubicBezTo>
                  <a:cubicBezTo>
                    <a:pt x="570" y="754"/>
                    <a:pt x="621" y="728"/>
                    <a:pt x="665" y="696"/>
                  </a:cubicBezTo>
                  <a:cubicBezTo>
                    <a:pt x="707" y="666"/>
                    <a:pt x="714" y="605"/>
                    <a:pt x="768" y="589"/>
                  </a:cubicBezTo>
                  <a:cubicBezTo>
                    <a:pt x="776" y="560"/>
                    <a:pt x="766" y="581"/>
                    <a:pt x="789" y="562"/>
                  </a:cubicBezTo>
                  <a:cubicBezTo>
                    <a:pt x="797" y="555"/>
                    <a:pt x="804" y="548"/>
                    <a:pt x="811" y="540"/>
                  </a:cubicBezTo>
                  <a:cubicBezTo>
                    <a:pt x="815" y="535"/>
                    <a:pt x="817" y="528"/>
                    <a:pt x="821" y="524"/>
                  </a:cubicBezTo>
                  <a:cubicBezTo>
                    <a:pt x="834" y="511"/>
                    <a:pt x="854" y="508"/>
                    <a:pt x="870" y="502"/>
                  </a:cubicBezTo>
                  <a:cubicBezTo>
                    <a:pt x="900" y="472"/>
                    <a:pt x="938" y="448"/>
                    <a:pt x="961" y="411"/>
                  </a:cubicBezTo>
                  <a:cubicBezTo>
                    <a:pt x="959" y="402"/>
                    <a:pt x="961" y="392"/>
                    <a:pt x="956" y="384"/>
                  </a:cubicBezTo>
                  <a:cubicBezTo>
                    <a:pt x="953" y="379"/>
                    <a:pt x="941" y="384"/>
                    <a:pt x="940" y="379"/>
                  </a:cubicBezTo>
                  <a:cubicBezTo>
                    <a:pt x="937" y="367"/>
                    <a:pt x="943" y="354"/>
                    <a:pt x="945" y="341"/>
                  </a:cubicBezTo>
                  <a:cubicBezTo>
                    <a:pt x="954" y="281"/>
                    <a:pt x="947" y="290"/>
                    <a:pt x="983" y="255"/>
                  </a:cubicBezTo>
                  <a:cubicBezTo>
                    <a:pt x="992" y="246"/>
                    <a:pt x="993" y="229"/>
                    <a:pt x="1004" y="222"/>
                  </a:cubicBezTo>
                  <a:cubicBezTo>
                    <a:pt x="1019" y="213"/>
                    <a:pt x="1037" y="212"/>
                    <a:pt x="1053" y="206"/>
                  </a:cubicBezTo>
                  <a:cubicBezTo>
                    <a:pt x="1060" y="201"/>
                    <a:pt x="1066" y="194"/>
                    <a:pt x="1074" y="190"/>
                  </a:cubicBezTo>
                  <a:cubicBezTo>
                    <a:pt x="1079" y="187"/>
                    <a:pt x="1086" y="188"/>
                    <a:pt x="1091" y="185"/>
                  </a:cubicBezTo>
                  <a:cubicBezTo>
                    <a:pt x="1102" y="179"/>
                    <a:pt x="1123" y="163"/>
                    <a:pt x="1123" y="163"/>
                  </a:cubicBezTo>
                  <a:cubicBezTo>
                    <a:pt x="1143" y="100"/>
                    <a:pt x="1248" y="69"/>
                    <a:pt x="1306" y="56"/>
                  </a:cubicBezTo>
                  <a:cubicBezTo>
                    <a:pt x="1328" y="51"/>
                    <a:pt x="1349" y="46"/>
                    <a:pt x="1370" y="39"/>
                  </a:cubicBezTo>
                  <a:cubicBezTo>
                    <a:pt x="1381" y="35"/>
                    <a:pt x="1403" y="29"/>
                    <a:pt x="1403" y="29"/>
                  </a:cubicBezTo>
                  <a:cubicBezTo>
                    <a:pt x="1445" y="0"/>
                    <a:pt x="1471" y="11"/>
                    <a:pt x="1532" y="7"/>
                  </a:cubicBezTo>
                  <a:cubicBezTo>
                    <a:pt x="1611" y="11"/>
                    <a:pt x="1676" y="22"/>
                    <a:pt x="1753" y="29"/>
                  </a:cubicBezTo>
                  <a:cubicBezTo>
                    <a:pt x="1782" y="36"/>
                    <a:pt x="1810" y="46"/>
                    <a:pt x="1839" y="56"/>
                  </a:cubicBezTo>
                  <a:cubicBezTo>
                    <a:pt x="1850" y="60"/>
                    <a:pt x="1871" y="66"/>
                    <a:pt x="1871" y="66"/>
                  </a:cubicBezTo>
                  <a:cubicBezTo>
                    <a:pt x="1900" y="86"/>
                    <a:pt x="1944" y="96"/>
                    <a:pt x="1979" y="104"/>
                  </a:cubicBezTo>
                  <a:cubicBezTo>
                    <a:pt x="2016" y="129"/>
                    <a:pt x="2009" y="122"/>
                    <a:pt x="2022" y="158"/>
                  </a:cubicBezTo>
                  <a:cubicBezTo>
                    <a:pt x="2032" y="209"/>
                    <a:pt x="2030" y="188"/>
                    <a:pt x="2022" y="271"/>
                  </a:cubicBezTo>
                  <a:cubicBezTo>
                    <a:pt x="2020" y="287"/>
                    <a:pt x="2022" y="307"/>
                    <a:pt x="2011" y="319"/>
                  </a:cubicBezTo>
                  <a:cubicBezTo>
                    <a:pt x="2002" y="328"/>
                    <a:pt x="1990" y="334"/>
                    <a:pt x="1979" y="341"/>
                  </a:cubicBezTo>
                  <a:cubicBezTo>
                    <a:pt x="1974" y="345"/>
                    <a:pt x="1963" y="352"/>
                    <a:pt x="1963" y="352"/>
                  </a:cubicBezTo>
                  <a:cubicBezTo>
                    <a:pt x="1955" y="364"/>
                    <a:pt x="1940" y="371"/>
                    <a:pt x="1936" y="384"/>
                  </a:cubicBezTo>
                  <a:cubicBezTo>
                    <a:pt x="1930" y="404"/>
                    <a:pt x="1935" y="471"/>
                    <a:pt x="1914" y="492"/>
                  </a:cubicBezTo>
                  <a:cubicBezTo>
                    <a:pt x="1901" y="505"/>
                    <a:pt x="1853" y="539"/>
                    <a:pt x="1833" y="545"/>
                  </a:cubicBezTo>
                  <a:cubicBezTo>
                    <a:pt x="1818" y="570"/>
                    <a:pt x="1786" y="585"/>
                    <a:pt x="1758" y="594"/>
                  </a:cubicBezTo>
                  <a:cubicBezTo>
                    <a:pt x="1710" y="626"/>
                    <a:pt x="1669" y="662"/>
                    <a:pt x="1623" y="696"/>
                  </a:cubicBezTo>
                  <a:cubicBezTo>
                    <a:pt x="1603" y="710"/>
                    <a:pt x="1587" y="730"/>
                    <a:pt x="1564" y="739"/>
                  </a:cubicBezTo>
                  <a:cubicBezTo>
                    <a:pt x="1515" y="758"/>
                    <a:pt x="1464" y="777"/>
                    <a:pt x="1414" y="793"/>
                  </a:cubicBezTo>
                  <a:cubicBezTo>
                    <a:pt x="1390" y="808"/>
                    <a:pt x="1360" y="828"/>
                    <a:pt x="1333" y="836"/>
                  </a:cubicBezTo>
                  <a:cubicBezTo>
                    <a:pt x="1322" y="843"/>
                    <a:pt x="1307" y="847"/>
                    <a:pt x="1300" y="858"/>
                  </a:cubicBezTo>
                  <a:cubicBezTo>
                    <a:pt x="1297" y="863"/>
                    <a:pt x="1295" y="871"/>
                    <a:pt x="1290" y="874"/>
                  </a:cubicBezTo>
                  <a:cubicBezTo>
                    <a:pt x="1284" y="878"/>
                    <a:pt x="1275" y="877"/>
                    <a:pt x="1268" y="879"/>
                  </a:cubicBezTo>
                  <a:cubicBezTo>
                    <a:pt x="1252" y="884"/>
                    <a:pt x="1220" y="895"/>
                    <a:pt x="1220" y="895"/>
                  </a:cubicBezTo>
                  <a:cubicBezTo>
                    <a:pt x="1186" y="918"/>
                    <a:pt x="1147" y="923"/>
                    <a:pt x="1112" y="944"/>
                  </a:cubicBezTo>
                  <a:cubicBezTo>
                    <a:pt x="1066" y="972"/>
                    <a:pt x="1029" y="1004"/>
                    <a:pt x="977" y="1019"/>
                  </a:cubicBezTo>
                  <a:cubicBezTo>
                    <a:pt x="963" y="1039"/>
                    <a:pt x="952" y="1056"/>
                    <a:pt x="934" y="1073"/>
                  </a:cubicBezTo>
                  <a:cubicBezTo>
                    <a:pt x="923" y="1110"/>
                    <a:pt x="892" y="1155"/>
                    <a:pt x="864" y="1181"/>
                  </a:cubicBezTo>
                  <a:cubicBezTo>
                    <a:pt x="846" y="1239"/>
                    <a:pt x="875" y="1151"/>
                    <a:pt x="848" y="1213"/>
                  </a:cubicBezTo>
                  <a:cubicBezTo>
                    <a:pt x="837" y="1239"/>
                    <a:pt x="831" y="1268"/>
                    <a:pt x="821" y="1294"/>
                  </a:cubicBezTo>
                  <a:cubicBezTo>
                    <a:pt x="813" y="1336"/>
                    <a:pt x="806" y="1361"/>
                    <a:pt x="794" y="1401"/>
                  </a:cubicBezTo>
                  <a:cubicBezTo>
                    <a:pt x="790" y="1413"/>
                    <a:pt x="773" y="1416"/>
                    <a:pt x="762" y="1423"/>
                  </a:cubicBezTo>
                  <a:cubicBezTo>
                    <a:pt x="745" y="1435"/>
                    <a:pt x="731" y="1449"/>
                    <a:pt x="714" y="1461"/>
                  </a:cubicBezTo>
                  <a:cubicBezTo>
                    <a:pt x="708" y="1478"/>
                    <a:pt x="687" y="1509"/>
                    <a:pt x="687" y="1509"/>
                  </a:cubicBezTo>
                  <a:cubicBezTo>
                    <a:pt x="681" y="1530"/>
                    <a:pt x="678" y="1545"/>
                    <a:pt x="665" y="1563"/>
                  </a:cubicBezTo>
                  <a:cubicBezTo>
                    <a:pt x="647" y="1639"/>
                    <a:pt x="673" y="1688"/>
                    <a:pt x="719" y="1741"/>
                  </a:cubicBezTo>
                  <a:cubicBezTo>
                    <a:pt x="729" y="1752"/>
                    <a:pt x="740" y="1762"/>
                    <a:pt x="751" y="1773"/>
                  </a:cubicBezTo>
                  <a:cubicBezTo>
                    <a:pt x="760" y="1782"/>
                    <a:pt x="773" y="1805"/>
                    <a:pt x="773" y="1805"/>
                  </a:cubicBezTo>
                  <a:cubicBezTo>
                    <a:pt x="769" y="1852"/>
                    <a:pt x="773" y="1863"/>
                    <a:pt x="751" y="1897"/>
                  </a:cubicBezTo>
                  <a:cubicBezTo>
                    <a:pt x="756" y="1956"/>
                    <a:pt x="799" y="2106"/>
                    <a:pt x="724" y="2128"/>
                  </a:cubicBezTo>
                  <a:cubicBezTo>
                    <a:pt x="690" y="2162"/>
                    <a:pt x="628" y="2175"/>
                    <a:pt x="584" y="2139"/>
                  </a:cubicBezTo>
                  <a:close/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b="1">
                <a:latin typeface="Montserrat-Bold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888" y="1068"/>
              <a:ext cx="108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99CCFF"/>
                  </a:solidFill>
                  <a:latin typeface="Montserrat-Bold"/>
                </a:rPr>
                <a:t>Surface area</a:t>
              </a:r>
            </a:p>
          </p:txBody>
        </p:sp>
      </p:grpSp>
      <p:grpSp>
        <p:nvGrpSpPr>
          <p:cNvPr id="34" name="Group 24"/>
          <p:cNvGrpSpPr>
            <a:grpSpLocks/>
          </p:cNvGrpSpPr>
          <p:nvPr/>
        </p:nvGrpSpPr>
        <p:grpSpPr bwMode="auto">
          <a:xfrm>
            <a:off x="2424881" y="2109936"/>
            <a:ext cx="5337175" cy="3352800"/>
            <a:chOff x="1342" y="1186"/>
            <a:chExt cx="3362" cy="2112"/>
          </a:xfrm>
        </p:grpSpPr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1342" y="1186"/>
              <a:ext cx="1264" cy="2112"/>
            </a:xfrm>
            <a:custGeom>
              <a:avLst/>
              <a:gdLst/>
              <a:ahLst/>
              <a:cxnLst>
                <a:cxn ang="0">
                  <a:pos x="1240" y="0"/>
                </a:cxn>
                <a:cxn ang="0">
                  <a:pos x="1144" y="288"/>
                </a:cxn>
                <a:cxn ang="0">
                  <a:pos x="520" y="768"/>
                </a:cxn>
                <a:cxn ang="0">
                  <a:pos x="136" y="1152"/>
                </a:cxn>
                <a:cxn ang="0">
                  <a:pos x="40" y="1440"/>
                </a:cxn>
                <a:cxn ang="0">
                  <a:pos x="40" y="1632"/>
                </a:cxn>
                <a:cxn ang="0">
                  <a:pos x="280" y="2112"/>
                </a:cxn>
              </a:cxnLst>
              <a:rect l="0" t="0" r="r" b="b"/>
              <a:pathLst>
                <a:path w="1264" h="2112">
                  <a:moveTo>
                    <a:pt x="1240" y="0"/>
                  </a:moveTo>
                  <a:cubicBezTo>
                    <a:pt x="1252" y="80"/>
                    <a:pt x="1264" y="160"/>
                    <a:pt x="1144" y="288"/>
                  </a:cubicBezTo>
                  <a:cubicBezTo>
                    <a:pt x="1024" y="416"/>
                    <a:pt x="688" y="624"/>
                    <a:pt x="520" y="768"/>
                  </a:cubicBezTo>
                  <a:cubicBezTo>
                    <a:pt x="352" y="912"/>
                    <a:pt x="216" y="1040"/>
                    <a:pt x="136" y="1152"/>
                  </a:cubicBezTo>
                  <a:cubicBezTo>
                    <a:pt x="56" y="1264"/>
                    <a:pt x="56" y="1360"/>
                    <a:pt x="40" y="1440"/>
                  </a:cubicBezTo>
                  <a:cubicBezTo>
                    <a:pt x="24" y="1520"/>
                    <a:pt x="0" y="1520"/>
                    <a:pt x="40" y="1632"/>
                  </a:cubicBezTo>
                  <a:cubicBezTo>
                    <a:pt x="80" y="1744"/>
                    <a:pt x="180" y="1928"/>
                    <a:pt x="280" y="2112"/>
                  </a:cubicBezTo>
                </a:path>
              </a:pathLst>
            </a:custGeom>
            <a:noFill/>
            <a:ln w="38100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b="1">
                <a:latin typeface="Montserrat-Bold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888" y="1298"/>
              <a:ext cx="8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-Bold"/>
                </a:rPr>
                <a:t>Length</a:t>
              </a:r>
            </a:p>
          </p:txBody>
        </p:sp>
      </p:grpSp>
      <p:grpSp>
        <p:nvGrpSpPr>
          <p:cNvPr id="37" name="Group 27"/>
          <p:cNvGrpSpPr>
            <a:grpSpLocks/>
          </p:cNvGrpSpPr>
          <p:nvPr/>
        </p:nvGrpSpPr>
        <p:grpSpPr bwMode="auto">
          <a:xfrm>
            <a:off x="2793181" y="2665561"/>
            <a:ext cx="5883275" cy="2949575"/>
            <a:chOff x="1574" y="1536"/>
            <a:chExt cx="3706" cy="1858"/>
          </a:xfrm>
        </p:grpSpPr>
        <p:sp>
          <p:nvSpPr>
            <p:cNvPr id="38" name="AutoShape 28"/>
            <p:cNvSpPr>
              <a:spLocks noChangeArrowheads="1"/>
            </p:cNvSpPr>
            <p:nvPr/>
          </p:nvSpPr>
          <p:spPr bwMode="auto">
            <a:xfrm>
              <a:off x="1574" y="3298"/>
              <a:ext cx="96" cy="96"/>
            </a:xfrm>
            <a:prstGeom prst="flowChartConnector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b="1">
                <a:latin typeface="Montserrat-Bold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888" y="1536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9933"/>
                  </a:solidFill>
                  <a:latin typeface="Montserrat-Bold"/>
                </a:rPr>
                <a:t>Snout position</a:t>
              </a:r>
            </a:p>
          </p:txBody>
        </p:sp>
      </p:grpSp>
      <p:grpSp>
        <p:nvGrpSpPr>
          <p:cNvPr id="40" name="Group 30"/>
          <p:cNvGrpSpPr>
            <a:grpSpLocks/>
          </p:cNvGrpSpPr>
          <p:nvPr/>
        </p:nvGrpSpPr>
        <p:grpSpPr bwMode="auto">
          <a:xfrm>
            <a:off x="1589856" y="3533924"/>
            <a:ext cx="7086600" cy="2606675"/>
            <a:chOff x="816" y="2083"/>
            <a:chExt cx="4464" cy="1642"/>
          </a:xfrm>
        </p:grpSpPr>
        <p:grpSp>
          <p:nvGrpSpPr>
            <p:cNvPr id="41" name="Group 31"/>
            <p:cNvGrpSpPr>
              <a:grpSpLocks/>
            </p:cNvGrpSpPr>
            <p:nvPr/>
          </p:nvGrpSpPr>
          <p:grpSpPr bwMode="auto">
            <a:xfrm>
              <a:off x="816" y="2083"/>
              <a:ext cx="1248" cy="1642"/>
              <a:chOff x="816" y="2083"/>
              <a:chExt cx="1248" cy="1642"/>
            </a:xfrm>
          </p:grpSpPr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152" y="3456"/>
                <a:ext cx="115" cy="173"/>
                <a:chOff x="1338" y="4016"/>
                <a:chExt cx="115" cy="173"/>
              </a:xfrm>
            </p:grpSpPr>
            <p:sp>
              <p:nvSpPr>
                <p:cNvPr id="64" name="Freeform 33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43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" y="52"/>
                    </a:cxn>
                    <a:cxn ang="0">
                      <a:pos x="10" y="61"/>
                    </a:cxn>
                    <a:cxn ang="0">
                      <a:pos x="20" y="67"/>
                    </a:cxn>
                    <a:cxn ang="0">
                      <a:pos x="35" y="75"/>
                    </a:cxn>
                    <a:cxn ang="0">
                      <a:pos x="52" y="79"/>
                    </a:cxn>
                    <a:cxn ang="0">
                      <a:pos x="71" y="83"/>
                    </a:cxn>
                    <a:cxn ang="0">
                      <a:pos x="93" y="86"/>
                    </a:cxn>
                    <a:cxn ang="0">
                      <a:pos x="116" y="86"/>
                    </a:cxn>
                    <a:cxn ang="0">
                      <a:pos x="139" y="86"/>
                    </a:cxn>
                    <a:cxn ang="0">
                      <a:pos x="160" y="83"/>
                    </a:cxn>
                    <a:cxn ang="0">
                      <a:pos x="181" y="79"/>
                    </a:cxn>
                    <a:cxn ang="0">
                      <a:pos x="196" y="75"/>
                    </a:cxn>
                    <a:cxn ang="0">
                      <a:pos x="212" y="67"/>
                    </a:cxn>
                    <a:cxn ang="0">
                      <a:pos x="221" y="61"/>
                    </a:cxn>
                    <a:cxn ang="0">
                      <a:pos x="229" y="52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231" h="86">
                      <a:moveTo>
                        <a:pt x="0" y="44"/>
                      </a:moveTo>
                      <a:lnTo>
                        <a:pt x="2" y="52"/>
                      </a:lnTo>
                      <a:lnTo>
                        <a:pt x="10" y="61"/>
                      </a:lnTo>
                      <a:lnTo>
                        <a:pt x="20" y="67"/>
                      </a:lnTo>
                      <a:lnTo>
                        <a:pt x="35" y="75"/>
                      </a:lnTo>
                      <a:lnTo>
                        <a:pt x="52" y="79"/>
                      </a:lnTo>
                      <a:lnTo>
                        <a:pt x="71" y="83"/>
                      </a:lnTo>
                      <a:lnTo>
                        <a:pt x="93" y="86"/>
                      </a:lnTo>
                      <a:lnTo>
                        <a:pt x="116" y="86"/>
                      </a:lnTo>
                      <a:lnTo>
                        <a:pt x="139" y="86"/>
                      </a:lnTo>
                      <a:lnTo>
                        <a:pt x="160" y="83"/>
                      </a:lnTo>
                      <a:lnTo>
                        <a:pt x="181" y="79"/>
                      </a:lnTo>
                      <a:lnTo>
                        <a:pt x="196" y="75"/>
                      </a:lnTo>
                      <a:lnTo>
                        <a:pt x="212" y="67"/>
                      </a:lnTo>
                      <a:lnTo>
                        <a:pt x="221" y="61"/>
                      </a:lnTo>
                      <a:lnTo>
                        <a:pt x="229" y="52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323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/>
              </p:nvSpPr>
              <p:spPr bwMode="auto">
                <a:xfrm>
                  <a:off x="1338" y="4038"/>
                  <a:ext cx="115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0" y="17"/>
                    </a:cxn>
                    <a:cxn ang="0">
                      <a:pos x="20" y="23"/>
                    </a:cxn>
                    <a:cxn ang="0">
                      <a:pos x="35" y="31"/>
                    </a:cxn>
                    <a:cxn ang="0">
                      <a:pos x="52" y="35"/>
                    </a:cxn>
                    <a:cxn ang="0">
                      <a:pos x="71" y="39"/>
                    </a:cxn>
                    <a:cxn ang="0">
                      <a:pos x="93" y="42"/>
                    </a:cxn>
                    <a:cxn ang="0">
                      <a:pos x="116" y="42"/>
                    </a:cxn>
                    <a:cxn ang="0">
                      <a:pos x="139" y="42"/>
                    </a:cxn>
                    <a:cxn ang="0">
                      <a:pos x="160" y="39"/>
                    </a:cxn>
                    <a:cxn ang="0">
                      <a:pos x="181" y="35"/>
                    </a:cxn>
                    <a:cxn ang="0">
                      <a:pos x="196" y="31"/>
                    </a:cxn>
                    <a:cxn ang="0">
                      <a:pos x="212" y="23"/>
                    </a:cxn>
                    <a:cxn ang="0">
                      <a:pos x="221" y="17"/>
                    </a:cxn>
                    <a:cxn ang="0">
                      <a:pos x="229" y="8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31" h="42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10" y="17"/>
                      </a:lnTo>
                      <a:lnTo>
                        <a:pt x="20" y="23"/>
                      </a:lnTo>
                      <a:lnTo>
                        <a:pt x="35" y="31"/>
                      </a:lnTo>
                      <a:lnTo>
                        <a:pt x="52" y="35"/>
                      </a:lnTo>
                      <a:lnTo>
                        <a:pt x="71" y="39"/>
                      </a:lnTo>
                      <a:lnTo>
                        <a:pt x="93" y="42"/>
                      </a:lnTo>
                      <a:lnTo>
                        <a:pt x="116" y="42"/>
                      </a:lnTo>
                      <a:lnTo>
                        <a:pt x="139" y="42"/>
                      </a:lnTo>
                      <a:lnTo>
                        <a:pt x="160" y="39"/>
                      </a:lnTo>
                      <a:lnTo>
                        <a:pt x="181" y="35"/>
                      </a:lnTo>
                      <a:lnTo>
                        <a:pt x="196" y="31"/>
                      </a:lnTo>
                      <a:lnTo>
                        <a:pt x="212" y="23"/>
                      </a:lnTo>
                      <a:lnTo>
                        <a:pt x="221" y="17"/>
                      </a:lnTo>
                      <a:lnTo>
                        <a:pt x="229" y="8"/>
                      </a:lnTo>
                      <a:lnTo>
                        <a:pt x="23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</p:grpSp>
          <p:grpSp>
            <p:nvGrpSpPr>
              <p:cNvPr id="44" name="Group 37"/>
              <p:cNvGrpSpPr>
                <a:grpSpLocks/>
              </p:cNvGrpSpPr>
              <p:nvPr/>
            </p:nvGrpSpPr>
            <p:grpSpPr bwMode="auto">
              <a:xfrm>
                <a:off x="1853" y="3552"/>
                <a:ext cx="115" cy="173"/>
                <a:chOff x="1338" y="4016"/>
                <a:chExt cx="115" cy="173"/>
              </a:xfrm>
            </p:grpSpPr>
            <p:sp>
              <p:nvSpPr>
                <p:cNvPr id="60" name="Freeform 38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1" name="Freeform 39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43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" y="52"/>
                    </a:cxn>
                    <a:cxn ang="0">
                      <a:pos x="10" y="61"/>
                    </a:cxn>
                    <a:cxn ang="0">
                      <a:pos x="20" y="67"/>
                    </a:cxn>
                    <a:cxn ang="0">
                      <a:pos x="35" y="75"/>
                    </a:cxn>
                    <a:cxn ang="0">
                      <a:pos x="52" y="79"/>
                    </a:cxn>
                    <a:cxn ang="0">
                      <a:pos x="71" y="83"/>
                    </a:cxn>
                    <a:cxn ang="0">
                      <a:pos x="93" y="86"/>
                    </a:cxn>
                    <a:cxn ang="0">
                      <a:pos x="116" y="86"/>
                    </a:cxn>
                    <a:cxn ang="0">
                      <a:pos x="139" y="86"/>
                    </a:cxn>
                    <a:cxn ang="0">
                      <a:pos x="160" y="83"/>
                    </a:cxn>
                    <a:cxn ang="0">
                      <a:pos x="181" y="79"/>
                    </a:cxn>
                    <a:cxn ang="0">
                      <a:pos x="196" y="75"/>
                    </a:cxn>
                    <a:cxn ang="0">
                      <a:pos x="212" y="67"/>
                    </a:cxn>
                    <a:cxn ang="0">
                      <a:pos x="221" y="61"/>
                    </a:cxn>
                    <a:cxn ang="0">
                      <a:pos x="229" y="52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231" h="86">
                      <a:moveTo>
                        <a:pt x="0" y="44"/>
                      </a:moveTo>
                      <a:lnTo>
                        <a:pt x="2" y="52"/>
                      </a:lnTo>
                      <a:lnTo>
                        <a:pt x="10" y="61"/>
                      </a:lnTo>
                      <a:lnTo>
                        <a:pt x="20" y="67"/>
                      </a:lnTo>
                      <a:lnTo>
                        <a:pt x="35" y="75"/>
                      </a:lnTo>
                      <a:lnTo>
                        <a:pt x="52" y="79"/>
                      </a:lnTo>
                      <a:lnTo>
                        <a:pt x="71" y="83"/>
                      </a:lnTo>
                      <a:lnTo>
                        <a:pt x="93" y="86"/>
                      </a:lnTo>
                      <a:lnTo>
                        <a:pt x="116" y="86"/>
                      </a:lnTo>
                      <a:lnTo>
                        <a:pt x="139" y="86"/>
                      </a:lnTo>
                      <a:lnTo>
                        <a:pt x="160" y="83"/>
                      </a:lnTo>
                      <a:lnTo>
                        <a:pt x="181" y="79"/>
                      </a:lnTo>
                      <a:lnTo>
                        <a:pt x="196" y="75"/>
                      </a:lnTo>
                      <a:lnTo>
                        <a:pt x="212" y="67"/>
                      </a:lnTo>
                      <a:lnTo>
                        <a:pt x="221" y="61"/>
                      </a:lnTo>
                      <a:lnTo>
                        <a:pt x="229" y="52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323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2" name="Freeform 40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63" name="Freeform 41"/>
                <p:cNvSpPr>
                  <a:spLocks/>
                </p:cNvSpPr>
                <p:nvPr/>
              </p:nvSpPr>
              <p:spPr bwMode="auto">
                <a:xfrm>
                  <a:off x="1338" y="4038"/>
                  <a:ext cx="115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0" y="17"/>
                    </a:cxn>
                    <a:cxn ang="0">
                      <a:pos x="20" y="23"/>
                    </a:cxn>
                    <a:cxn ang="0">
                      <a:pos x="35" y="31"/>
                    </a:cxn>
                    <a:cxn ang="0">
                      <a:pos x="52" y="35"/>
                    </a:cxn>
                    <a:cxn ang="0">
                      <a:pos x="71" y="39"/>
                    </a:cxn>
                    <a:cxn ang="0">
                      <a:pos x="93" y="42"/>
                    </a:cxn>
                    <a:cxn ang="0">
                      <a:pos x="116" y="42"/>
                    </a:cxn>
                    <a:cxn ang="0">
                      <a:pos x="139" y="42"/>
                    </a:cxn>
                    <a:cxn ang="0">
                      <a:pos x="160" y="39"/>
                    </a:cxn>
                    <a:cxn ang="0">
                      <a:pos x="181" y="35"/>
                    </a:cxn>
                    <a:cxn ang="0">
                      <a:pos x="196" y="31"/>
                    </a:cxn>
                    <a:cxn ang="0">
                      <a:pos x="212" y="23"/>
                    </a:cxn>
                    <a:cxn ang="0">
                      <a:pos x="221" y="17"/>
                    </a:cxn>
                    <a:cxn ang="0">
                      <a:pos x="229" y="8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31" h="42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10" y="17"/>
                      </a:lnTo>
                      <a:lnTo>
                        <a:pt x="20" y="23"/>
                      </a:lnTo>
                      <a:lnTo>
                        <a:pt x="35" y="31"/>
                      </a:lnTo>
                      <a:lnTo>
                        <a:pt x="52" y="35"/>
                      </a:lnTo>
                      <a:lnTo>
                        <a:pt x="71" y="39"/>
                      </a:lnTo>
                      <a:lnTo>
                        <a:pt x="93" y="42"/>
                      </a:lnTo>
                      <a:lnTo>
                        <a:pt x="116" y="42"/>
                      </a:lnTo>
                      <a:lnTo>
                        <a:pt x="139" y="42"/>
                      </a:lnTo>
                      <a:lnTo>
                        <a:pt x="160" y="39"/>
                      </a:lnTo>
                      <a:lnTo>
                        <a:pt x="181" y="35"/>
                      </a:lnTo>
                      <a:lnTo>
                        <a:pt x="196" y="31"/>
                      </a:lnTo>
                      <a:lnTo>
                        <a:pt x="212" y="23"/>
                      </a:lnTo>
                      <a:lnTo>
                        <a:pt x="221" y="17"/>
                      </a:lnTo>
                      <a:lnTo>
                        <a:pt x="229" y="8"/>
                      </a:lnTo>
                      <a:lnTo>
                        <a:pt x="23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</p:grpSp>
          <p:grpSp>
            <p:nvGrpSpPr>
              <p:cNvPr id="45" name="Group 42"/>
              <p:cNvGrpSpPr>
                <a:grpSpLocks/>
              </p:cNvGrpSpPr>
              <p:nvPr/>
            </p:nvGrpSpPr>
            <p:grpSpPr bwMode="auto">
              <a:xfrm>
                <a:off x="1949" y="3072"/>
                <a:ext cx="115" cy="173"/>
                <a:chOff x="1338" y="4016"/>
                <a:chExt cx="115" cy="173"/>
              </a:xfrm>
            </p:grpSpPr>
            <p:sp>
              <p:nvSpPr>
                <p:cNvPr id="56" name="Freeform 43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7" name="Freeform 44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43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" y="52"/>
                    </a:cxn>
                    <a:cxn ang="0">
                      <a:pos x="10" y="61"/>
                    </a:cxn>
                    <a:cxn ang="0">
                      <a:pos x="20" y="67"/>
                    </a:cxn>
                    <a:cxn ang="0">
                      <a:pos x="35" y="75"/>
                    </a:cxn>
                    <a:cxn ang="0">
                      <a:pos x="52" y="79"/>
                    </a:cxn>
                    <a:cxn ang="0">
                      <a:pos x="71" y="83"/>
                    </a:cxn>
                    <a:cxn ang="0">
                      <a:pos x="93" y="86"/>
                    </a:cxn>
                    <a:cxn ang="0">
                      <a:pos x="116" y="86"/>
                    </a:cxn>
                    <a:cxn ang="0">
                      <a:pos x="139" y="86"/>
                    </a:cxn>
                    <a:cxn ang="0">
                      <a:pos x="160" y="83"/>
                    </a:cxn>
                    <a:cxn ang="0">
                      <a:pos x="181" y="79"/>
                    </a:cxn>
                    <a:cxn ang="0">
                      <a:pos x="196" y="75"/>
                    </a:cxn>
                    <a:cxn ang="0">
                      <a:pos x="212" y="67"/>
                    </a:cxn>
                    <a:cxn ang="0">
                      <a:pos x="221" y="61"/>
                    </a:cxn>
                    <a:cxn ang="0">
                      <a:pos x="229" y="52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231" h="86">
                      <a:moveTo>
                        <a:pt x="0" y="44"/>
                      </a:moveTo>
                      <a:lnTo>
                        <a:pt x="2" y="52"/>
                      </a:lnTo>
                      <a:lnTo>
                        <a:pt x="10" y="61"/>
                      </a:lnTo>
                      <a:lnTo>
                        <a:pt x="20" y="67"/>
                      </a:lnTo>
                      <a:lnTo>
                        <a:pt x="35" y="75"/>
                      </a:lnTo>
                      <a:lnTo>
                        <a:pt x="52" y="79"/>
                      </a:lnTo>
                      <a:lnTo>
                        <a:pt x="71" y="83"/>
                      </a:lnTo>
                      <a:lnTo>
                        <a:pt x="93" y="86"/>
                      </a:lnTo>
                      <a:lnTo>
                        <a:pt x="116" y="86"/>
                      </a:lnTo>
                      <a:lnTo>
                        <a:pt x="139" y="86"/>
                      </a:lnTo>
                      <a:lnTo>
                        <a:pt x="160" y="83"/>
                      </a:lnTo>
                      <a:lnTo>
                        <a:pt x="181" y="79"/>
                      </a:lnTo>
                      <a:lnTo>
                        <a:pt x="196" y="75"/>
                      </a:lnTo>
                      <a:lnTo>
                        <a:pt x="212" y="67"/>
                      </a:lnTo>
                      <a:lnTo>
                        <a:pt x="221" y="61"/>
                      </a:lnTo>
                      <a:lnTo>
                        <a:pt x="229" y="52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323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8" name="Freeform 45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9" name="Freeform 46"/>
                <p:cNvSpPr>
                  <a:spLocks/>
                </p:cNvSpPr>
                <p:nvPr/>
              </p:nvSpPr>
              <p:spPr bwMode="auto">
                <a:xfrm>
                  <a:off x="1338" y="4038"/>
                  <a:ext cx="115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0" y="17"/>
                    </a:cxn>
                    <a:cxn ang="0">
                      <a:pos x="20" y="23"/>
                    </a:cxn>
                    <a:cxn ang="0">
                      <a:pos x="35" y="31"/>
                    </a:cxn>
                    <a:cxn ang="0">
                      <a:pos x="52" y="35"/>
                    </a:cxn>
                    <a:cxn ang="0">
                      <a:pos x="71" y="39"/>
                    </a:cxn>
                    <a:cxn ang="0">
                      <a:pos x="93" y="42"/>
                    </a:cxn>
                    <a:cxn ang="0">
                      <a:pos x="116" y="42"/>
                    </a:cxn>
                    <a:cxn ang="0">
                      <a:pos x="139" y="42"/>
                    </a:cxn>
                    <a:cxn ang="0">
                      <a:pos x="160" y="39"/>
                    </a:cxn>
                    <a:cxn ang="0">
                      <a:pos x="181" y="35"/>
                    </a:cxn>
                    <a:cxn ang="0">
                      <a:pos x="196" y="31"/>
                    </a:cxn>
                    <a:cxn ang="0">
                      <a:pos x="212" y="23"/>
                    </a:cxn>
                    <a:cxn ang="0">
                      <a:pos x="221" y="17"/>
                    </a:cxn>
                    <a:cxn ang="0">
                      <a:pos x="229" y="8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31" h="42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10" y="17"/>
                      </a:lnTo>
                      <a:lnTo>
                        <a:pt x="20" y="23"/>
                      </a:lnTo>
                      <a:lnTo>
                        <a:pt x="35" y="31"/>
                      </a:lnTo>
                      <a:lnTo>
                        <a:pt x="52" y="35"/>
                      </a:lnTo>
                      <a:lnTo>
                        <a:pt x="71" y="39"/>
                      </a:lnTo>
                      <a:lnTo>
                        <a:pt x="93" y="42"/>
                      </a:lnTo>
                      <a:lnTo>
                        <a:pt x="116" y="42"/>
                      </a:lnTo>
                      <a:lnTo>
                        <a:pt x="139" y="42"/>
                      </a:lnTo>
                      <a:lnTo>
                        <a:pt x="160" y="39"/>
                      </a:lnTo>
                      <a:lnTo>
                        <a:pt x="181" y="35"/>
                      </a:lnTo>
                      <a:lnTo>
                        <a:pt x="196" y="31"/>
                      </a:lnTo>
                      <a:lnTo>
                        <a:pt x="212" y="23"/>
                      </a:lnTo>
                      <a:lnTo>
                        <a:pt x="221" y="17"/>
                      </a:lnTo>
                      <a:lnTo>
                        <a:pt x="229" y="8"/>
                      </a:lnTo>
                      <a:lnTo>
                        <a:pt x="23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</p:grpSp>
          <p:grpSp>
            <p:nvGrpSpPr>
              <p:cNvPr id="46" name="Group 47"/>
              <p:cNvGrpSpPr>
                <a:grpSpLocks/>
              </p:cNvGrpSpPr>
              <p:nvPr/>
            </p:nvGrpSpPr>
            <p:grpSpPr bwMode="auto">
              <a:xfrm>
                <a:off x="816" y="2496"/>
                <a:ext cx="115" cy="173"/>
                <a:chOff x="1338" y="4016"/>
                <a:chExt cx="115" cy="173"/>
              </a:xfrm>
            </p:grpSpPr>
            <p:sp>
              <p:nvSpPr>
                <p:cNvPr id="52" name="Freeform 48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3" name="Freeform 49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43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" y="52"/>
                    </a:cxn>
                    <a:cxn ang="0">
                      <a:pos x="10" y="61"/>
                    </a:cxn>
                    <a:cxn ang="0">
                      <a:pos x="20" y="67"/>
                    </a:cxn>
                    <a:cxn ang="0">
                      <a:pos x="35" y="75"/>
                    </a:cxn>
                    <a:cxn ang="0">
                      <a:pos x="52" y="79"/>
                    </a:cxn>
                    <a:cxn ang="0">
                      <a:pos x="71" y="83"/>
                    </a:cxn>
                    <a:cxn ang="0">
                      <a:pos x="93" y="86"/>
                    </a:cxn>
                    <a:cxn ang="0">
                      <a:pos x="116" y="86"/>
                    </a:cxn>
                    <a:cxn ang="0">
                      <a:pos x="139" y="86"/>
                    </a:cxn>
                    <a:cxn ang="0">
                      <a:pos x="160" y="83"/>
                    </a:cxn>
                    <a:cxn ang="0">
                      <a:pos x="181" y="79"/>
                    </a:cxn>
                    <a:cxn ang="0">
                      <a:pos x="196" y="75"/>
                    </a:cxn>
                    <a:cxn ang="0">
                      <a:pos x="212" y="67"/>
                    </a:cxn>
                    <a:cxn ang="0">
                      <a:pos x="221" y="61"/>
                    </a:cxn>
                    <a:cxn ang="0">
                      <a:pos x="229" y="52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231" h="86">
                      <a:moveTo>
                        <a:pt x="0" y="44"/>
                      </a:moveTo>
                      <a:lnTo>
                        <a:pt x="2" y="52"/>
                      </a:lnTo>
                      <a:lnTo>
                        <a:pt x="10" y="61"/>
                      </a:lnTo>
                      <a:lnTo>
                        <a:pt x="20" y="67"/>
                      </a:lnTo>
                      <a:lnTo>
                        <a:pt x="35" y="75"/>
                      </a:lnTo>
                      <a:lnTo>
                        <a:pt x="52" y="79"/>
                      </a:lnTo>
                      <a:lnTo>
                        <a:pt x="71" y="83"/>
                      </a:lnTo>
                      <a:lnTo>
                        <a:pt x="93" y="86"/>
                      </a:lnTo>
                      <a:lnTo>
                        <a:pt x="116" y="86"/>
                      </a:lnTo>
                      <a:lnTo>
                        <a:pt x="139" y="86"/>
                      </a:lnTo>
                      <a:lnTo>
                        <a:pt x="160" y="83"/>
                      </a:lnTo>
                      <a:lnTo>
                        <a:pt x="181" y="79"/>
                      </a:lnTo>
                      <a:lnTo>
                        <a:pt x="196" y="75"/>
                      </a:lnTo>
                      <a:lnTo>
                        <a:pt x="212" y="67"/>
                      </a:lnTo>
                      <a:lnTo>
                        <a:pt x="221" y="61"/>
                      </a:lnTo>
                      <a:lnTo>
                        <a:pt x="229" y="52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323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4" name="Freeform 50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5" name="Freeform 51"/>
                <p:cNvSpPr>
                  <a:spLocks/>
                </p:cNvSpPr>
                <p:nvPr/>
              </p:nvSpPr>
              <p:spPr bwMode="auto">
                <a:xfrm>
                  <a:off x="1338" y="4038"/>
                  <a:ext cx="115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0" y="17"/>
                    </a:cxn>
                    <a:cxn ang="0">
                      <a:pos x="20" y="23"/>
                    </a:cxn>
                    <a:cxn ang="0">
                      <a:pos x="35" y="31"/>
                    </a:cxn>
                    <a:cxn ang="0">
                      <a:pos x="52" y="35"/>
                    </a:cxn>
                    <a:cxn ang="0">
                      <a:pos x="71" y="39"/>
                    </a:cxn>
                    <a:cxn ang="0">
                      <a:pos x="93" y="42"/>
                    </a:cxn>
                    <a:cxn ang="0">
                      <a:pos x="116" y="42"/>
                    </a:cxn>
                    <a:cxn ang="0">
                      <a:pos x="139" y="42"/>
                    </a:cxn>
                    <a:cxn ang="0">
                      <a:pos x="160" y="39"/>
                    </a:cxn>
                    <a:cxn ang="0">
                      <a:pos x="181" y="35"/>
                    </a:cxn>
                    <a:cxn ang="0">
                      <a:pos x="196" y="31"/>
                    </a:cxn>
                    <a:cxn ang="0">
                      <a:pos x="212" y="23"/>
                    </a:cxn>
                    <a:cxn ang="0">
                      <a:pos x="221" y="17"/>
                    </a:cxn>
                    <a:cxn ang="0">
                      <a:pos x="229" y="8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31" h="42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10" y="17"/>
                      </a:lnTo>
                      <a:lnTo>
                        <a:pt x="20" y="23"/>
                      </a:lnTo>
                      <a:lnTo>
                        <a:pt x="35" y="31"/>
                      </a:lnTo>
                      <a:lnTo>
                        <a:pt x="52" y="35"/>
                      </a:lnTo>
                      <a:lnTo>
                        <a:pt x="71" y="39"/>
                      </a:lnTo>
                      <a:lnTo>
                        <a:pt x="93" y="42"/>
                      </a:lnTo>
                      <a:lnTo>
                        <a:pt x="116" y="42"/>
                      </a:lnTo>
                      <a:lnTo>
                        <a:pt x="139" y="42"/>
                      </a:lnTo>
                      <a:lnTo>
                        <a:pt x="160" y="39"/>
                      </a:lnTo>
                      <a:lnTo>
                        <a:pt x="181" y="35"/>
                      </a:lnTo>
                      <a:lnTo>
                        <a:pt x="196" y="31"/>
                      </a:lnTo>
                      <a:lnTo>
                        <a:pt x="212" y="23"/>
                      </a:lnTo>
                      <a:lnTo>
                        <a:pt x="221" y="17"/>
                      </a:lnTo>
                      <a:lnTo>
                        <a:pt x="229" y="8"/>
                      </a:lnTo>
                      <a:lnTo>
                        <a:pt x="23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</p:grpSp>
          <p:grpSp>
            <p:nvGrpSpPr>
              <p:cNvPr id="47" name="Group 52"/>
              <p:cNvGrpSpPr>
                <a:grpSpLocks/>
              </p:cNvGrpSpPr>
              <p:nvPr/>
            </p:nvGrpSpPr>
            <p:grpSpPr bwMode="auto">
              <a:xfrm>
                <a:off x="960" y="2083"/>
                <a:ext cx="115" cy="173"/>
                <a:chOff x="1338" y="4016"/>
                <a:chExt cx="115" cy="173"/>
              </a:xfrm>
            </p:grpSpPr>
            <p:sp>
              <p:nvSpPr>
                <p:cNvPr id="48" name="Freeform 53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49" name="Freeform 54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43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" y="52"/>
                    </a:cxn>
                    <a:cxn ang="0">
                      <a:pos x="10" y="61"/>
                    </a:cxn>
                    <a:cxn ang="0">
                      <a:pos x="20" y="67"/>
                    </a:cxn>
                    <a:cxn ang="0">
                      <a:pos x="35" y="75"/>
                    </a:cxn>
                    <a:cxn ang="0">
                      <a:pos x="52" y="79"/>
                    </a:cxn>
                    <a:cxn ang="0">
                      <a:pos x="71" y="83"/>
                    </a:cxn>
                    <a:cxn ang="0">
                      <a:pos x="93" y="86"/>
                    </a:cxn>
                    <a:cxn ang="0">
                      <a:pos x="116" y="86"/>
                    </a:cxn>
                    <a:cxn ang="0">
                      <a:pos x="139" y="86"/>
                    </a:cxn>
                    <a:cxn ang="0">
                      <a:pos x="160" y="83"/>
                    </a:cxn>
                    <a:cxn ang="0">
                      <a:pos x="181" y="79"/>
                    </a:cxn>
                    <a:cxn ang="0">
                      <a:pos x="196" y="75"/>
                    </a:cxn>
                    <a:cxn ang="0">
                      <a:pos x="212" y="67"/>
                    </a:cxn>
                    <a:cxn ang="0">
                      <a:pos x="221" y="61"/>
                    </a:cxn>
                    <a:cxn ang="0">
                      <a:pos x="229" y="52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231" h="86">
                      <a:moveTo>
                        <a:pt x="0" y="44"/>
                      </a:moveTo>
                      <a:lnTo>
                        <a:pt x="2" y="52"/>
                      </a:lnTo>
                      <a:lnTo>
                        <a:pt x="10" y="61"/>
                      </a:lnTo>
                      <a:lnTo>
                        <a:pt x="20" y="67"/>
                      </a:lnTo>
                      <a:lnTo>
                        <a:pt x="35" y="75"/>
                      </a:lnTo>
                      <a:lnTo>
                        <a:pt x="52" y="79"/>
                      </a:lnTo>
                      <a:lnTo>
                        <a:pt x="71" y="83"/>
                      </a:lnTo>
                      <a:lnTo>
                        <a:pt x="93" y="86"/>
                      </a:lnTo>
                      <a:lnTo>
                        <a:pt x="116" y="86"/>
                      </a:lnTo>
                      <a:lnTo>
                        <a:pt x="139" y="86"/>
                      </a:lnTo>
                      <a:lnTo>
                        <a:pt x="160" y="83"/>
                      </a:lnTo>
                      <a:lnTo>
                        <a:pt x="181" y="79"/>
                      </a:lnTo>
                      <a:lnTo>
                        <a:pt x="196" y="75"/>
                      </a:lnTo>
                      <a:lnTo>
                        <a:pt x="212" y="67"/>
                      </a:lnTo>
                      <a:lnTo>
                        <a:pt x="221" y="61"/>
                      </a:lnTo>
                      <a:lnTo>
                        <a:pt x="229" y="52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323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0" name="Freeform 55"/>
                <p:cNvSpPr>
                  <a:spLocks/>
                </p:cNvSpPr>
                <p:nvPr/>
              </p:nvSpPr>
              <p:spPr bwMode="auto">
                <a:xfrm>
                  <a:off x="1338" y="4016"/>
                  <a:ext cx="115" cy="173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93" y="0"/>
                    </a:cxn>
                    <a:cxn ang="0">
                      <a:pos x="71" y="4"/>
                    </a:cxn>
                    <a:cxn ang="0">
                      <a:pos x="52" y="8"/>
                    </a:cxn>
                    <a:cxn ang="0">
                      <a:pos x="35" y="13"/>
                    </a:cxn>
                    <a:cxn ang="0">
                      <a:pos x="20" y="19"/>
                    </a:cxn>
                    <a:cxn ang="0">
                      <a:pos x="10" y="27"/>
                    </a:cxn>
                    <a:cxn ang="0">
                      <a:pos x="2" y="35"/>
                    </a:cxn>
                    <a:cxn ang="0">
                      <a:pos x="0" y="44"/>
                    </a:cxn>
                    <a:cxn ang="0">
                      <a:pos x="0" y="303"/>
                    </a:cxn>
                    <a:cxn ang="0">
                      <a:pos x="2" y="311"/>
                    </a:cxn>
                    <a:cxn ang="0">
                      <a:pos x="10" y="321"/>
                    </a:cxn>
                    <a:cxn ang="0">
                      <a:pos x="20" y="326"/>
                    </a:cxn>
                    <a:cxn ang="0">
                      <a:pos x="35" y="334"/>
                    </a:cxn>
                    <a:cxn ang="0">
                      <a:pos x="52" y="338"/>
                    </a:cxn>
                    <a:cxn ang="0">
                      <a:pos x="71" y="342"/>
                    </a:cxn>
                    <a:cxn ang="0">
                      <a:pos x="93" y="346"/>
                    </a:cxn>
                    <a:cxn ang="0">
                      <a:pos x="116" y="346"/>
                    </a:cxn>
                    <a:cxn ang="0">
                      <a:pos x="139" y="346"/>
                    </a:cxn>
                    <a:cxn ang="0">
                      <a:pos x="160" y="342"/>
                    </a:cxn>
                    <a:cxn ang="0">
                      <a:pos x="181" y="338"/>
                    </a:cxn>
                    <a:cxn ang="0">
                      <a:pos x="196" y="334"/>
                    </a:cxn>
                    <a:cxn ang="0">
                      <a:pos x="212" y="326"/>
                    </a:cxn>
                    <a:cxn ang="0">
                      <a:pos x="221" y="321"/>
                    </a:cxn>
                    <a:cxn ang="0">
                      <a:pos x="229" y="311"/>
                    </a:cxn>
                    <a:cxn ang="0">
                      <a:pos x="231" y="303"/>
                    </a:cxn>
                    <a:cxn ang="0">
                      <a:pos x="231" y="44"/>
                    </a:cxn>
                    <a:cxn ang="0">
                      <a:pos x="229" y="35"/>
                    </a:cxn>
                    <a:cxn ang="0">
                      <a:pos x="221" y="27"/>
                    </a:cxn>
                    <a:cxn ang="0">
                      <a:pos x="212" y="19"/>
                    </a:cxn>
                    <a:cxn ang="0">
                      <a:pos x="196" y="13"/>
                    </a:cxn>
                    <a:cxn ang="0">
                      <a:pos x="181" y="8"/>
                    </a:cxn>
                    <a:cxn ang="0">
                      <a:pos x="160" y="4"/>
                    </a:cxn>
                    <a:cxn ang="0">
                      <a:pos x="139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231" h="346">
                      <a:moveTo>
                        <a:pt x="116" y="0"/>
                      </a:moveTo>
                      <a:lnTo>
                        <a:pt x="93" y="0"/>
                      </a:lnTo>
                      <a:lnTo>
                        <a:pt x="71" y="4"/>
                      </a:lnTo>
                      <a:lnTo>
                        <a:pt x="52" y="8"/>
                      </a:lnTo>
                      <a:lnTo>
                        <a:pt x="35" y="13"/>
                      </a:lnTo>
                      <a:lnTo>
                        <a:pt x="20" y="19"/>
                      </a:lnTo>
                      <a:lnTo>
                        <a:pt x="10" y="27"/>
                      </a:lnTo>
                      <a:lnTo>
                        <a:pt x="2" y="35"/>
                      </a:lnTo>
                      <a:lnTo>
                        <a:pt x="0" y="44"/>
                      </a:lnTo>
                      <a:lnTo>
                        <a:pt x="0" y="303"/>
                      </a:lnTo>
                      <a:lnTo>
                        <a:pt x="2" y="311"/>
                      </a:lnTo>
                      <a:lnTo>
                        <a:pt x="10" y="321"/>
                      </a:lnTo>
                      <a:lnTo>
                        <a:pt x="20" y="326"/>
                      </a:lnTo>
                      <a:lnTo>
                        <a:pt x="35" y="334"/>
                      </a:lnTo>
                      <a:lnTo>
                        <a:pt x="52" y="338"/>
                      </a:lnTo>
                      <a:lnTo>
                        <a:pt x="71" y="342"/>
                      </a:lnTo>
                      <a:lnTo>
                        <a:pt x="93" y="346"/>
                      </a:lnTo>
                      <a:lnTo>
                        <a:pt x="116" y="346"/>
                      </a:lnTo>
                      <a:lnTo>
                        <a:pt x="139" y="346"/>
                      </a:lnTo>
                      <a:lnTo>
                        <a:pt x="160" y="342"/>
                      </a:lnTo>
                      <a:lnTo>
                        <a:pt x="181" y="338"/>
                      </a:lnTo>
                      <a:lnTo>
                        <a:pt x="196" y="334"/>
                      </a:lnTo>
                      <a:lnTo>
                        <a:pt x="212" y="326"/>
                      </a:lnTo>
                      <a:lnTo>
                        <a:pt x="221" y="321"/>
                      </a:lnTo>
                      <a:lnTo>
                        <a:pt x="229" y="311"/>
                      </a:lnTo>
                      <a:lnTo>
                        <a:pt x="231" y="303"/>
                      </a:lnTo>
                      <a:lnTo>
                        <a:pt x="231" y="44"/>
                      </a:lnTo>
                      <a:lnTo>
                        <a:pt x="229" y="35"/>
                      </a:lnTo>
                      <a:lnTo>
                        <a:pt x="221" y="27"/>
                      </a:lnTo>
                      <a:lnTo>
                        <a:pt x="212" y="19"/>
                      </a:lnTo>
                      <a:lnTo>
                        <a:pt x="196" y="13"/>
                      </a:lnTo>
                      <a:lnTo>
                        <a:pt x="181" y="8"/>
                      </a:lnTo>
                      <a:lnTo>
                        <a:pt x="160" y="4"/>
                      </a:lnTo>
                      <a:lnTo>
                        <a:pt x="139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  <p:sp>
              <p:nvSpPr>
                <p:cNvPr id="51" name="Freeform 56"/>
                <p:cNvSpPr>
                  <a:spLocks/>
                </p:cNvSpPr>
                <p:nvPr/>
              </p:nvSpPr>
              <p:spPr bwMode="auto">
                <a:xfrm>
                  <a:off x="1338" y="4038"/>
                  <a:ext cx="115" cy="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0" y="17"/>
                    </a:cxn>
                    <a:cxn ang="0">
                      <a:pos x="20" y="23"/>
                    </a:cxn>
                    <a:cxn ang="0">
                      <a:pos x="35" y="31"/>
                    </a:cxn>
                    <a:cxn ang="0">
                      <a:pos x="52" y="35"/>
                    </a:cxn>
                    <a:cxn ang="0">
                      <a:pos x="71" y="39"/>
                    </a:cxn>
                    <a:cxn ang="0">
                      <a:pos x="93" y="42"/>
                    </a:cxn>
                    <a:cxn ang="0">
                      <a:pos x="116" y="42"/>
                    </a:cxn>
                    <a:cxn ang="0">
                      <a:pos x="139" y="42"/>
                    </a:cxn>
                    <a:cxn ang="0">
                      <a:pos x="160" y="39"/>
                    </a:cxn>
                    <a:cxn ang="0">
                      <a:pos x="181" y="35"/>
                    </a:cxn>
                    <a:cxn ang="0">
                      <a:pos x="196" y="31"/>
                    </a:cxn>
                    <a:cxn ang="0">
                      <a:pos x="212" y="23"/>
                    </a:cxn>
                    <a:cxn ang="0">
                      <a:pos x="221" y="17"/>
                    </a:cxn>
                    <a:cxn ang="0">
                      <a:pos x="229" y="8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31" h="42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10" y="17"/>
                      </a:lnTo>
                      <a:lnTo>
                        <a:pt x="20" y="23"/>
                      </a:lnTo>
                      <a:lnTo>
                        <a:pt x="35" y="31"/>
                      </a:lnTo>
                      <a:lnTo>
                        <a:pt x="52" y="35"/>
                      </a:lnTo>
                      <a:lnTo>
                        <a:pt x="71" y="39"/>
                      </a:lnTo>
                      <a:lnTo>
                        <a:pt x="93" y="42"/>
                      </a:lnTo>
                      <a:lnTo>
                        <a:pt x="116" y="42"/>
                      </a:lnTo>
                      <a:lnTo>
                        <a:pt x="139" y="42"/>
                      </a:lnTo>
                      <a:lnTo>
                        <a:pt x="160" y="39"/>
                      </a:lnTo>
                      <a:lnTo>
                        <a:pt x="181" y="35"/>
                      </a:lnTo>
                      <a:lnTo>
                        <a:pt x="196" y="31"/>
                      </a:lnTo>
                      <a:lnTo>
                        <a:pt x="212" y="23"/>
                      </a:lnTo>
                      <a:lnTo>
                        <a:pt x="221" y="17"/>
                      </a:lnTo>
                      <a:lnTo>
                        <a:pt x="229" y="8"/>
                      </a:lnTo>
                      <a:lnTo>
                        <a:pt x="23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latin typeface="Montserrat-Bold"/>
                  </a:endParaRPr>
                </a:p>
              </p:txBody>
            </p:sp>
          </p:grpSp>
        </p:grpSp>
        <p:sp>
          <p:nvSpPr>
            <p:cNvPr id="42" name="Rectangle 57"/>
            <p:cNvSpPr>
              <a:spLocks noChangeArrowheads="1"/>
            </p:cNvSpPr>
            <p:nvPr/>
          </p:nvSpPr>
          <p:spPr bwMode="auto">
            <a:xfrm>
              <a:off x="3888" y="3006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0000FF"/>
                  </a:solidFill>
                  <a:latin typeface="Montserrat-Bold"/>
                </a:rPr>
                <a:t>Precipitation</a:t>
              </a:r>
            </a:p>
          </p:txBody>
        </p:sp>
      </p:grpSp>
      <p:grpSp>
        <p:nvGrpSpPr>
          <p:cNvPr id="68" name="Group 58"/>
          <p:cNvGrpSpPr>
            <a:grpSpLocks/>
          </p:cNvGrpSpPr>
          <p:nvPr/>
        </p:nvGrpSpPr>
        <p:grpSpPr bwMode="auto">
          <a:xfrm>
            <a:off x="2885256" y="5389711"/>
            <a:ext cx="5791200" cy="628650"/>
            <a:chOff x="1632" y="3252"/>
            <a:chExt cx="3648" cy="396"/>
          </a:xfrm>
        </p:grpSpPr>
        <p:sp>
          <p:nvSpPr>
            <p:cNvPr id="69" name="Line 59"/>
            <p:cNvSpPr>
              <a:spLocks noChangeShapeType="1"/>
            </p:cNvSpPr>
            <p:nvPr/>
          </p:nvSpPr>
          <p:spPr bwMode="auto">
            <a:xfrm>
              <a:off x="1632" y="3456"/>
              <a:ext cx="48" cy="19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b="1">
                <a:latin typeface="Montserrat-Bold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3888" y="3252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00FF00"/>
                  </a:solidFill>
                  <a:latin typeface="Montserrat-Bold"/>
                </a:rPr>
                <a:t>Runoff</a:t>
              </a:r>
            </a:p>
          </p:txBody>
        </p:sp>
      </p:grpSp>
      <p:grpSp>
        <p:nvGrpSpPr>
          <p:cNvPr id="71" name="Group 61"/>
          <p:cNvGrpSpPr>
            <a:grpSpLocks/>
          </p:cNvGrpSpPr>
          <p:nvPr/>
        </p:nvGrpSpPr>
        <p:grpSpPr bwMode="auto">
          <a:xfrm>
            <a:off x="2047056" y="3443436"/>
            <a:ext cx="6629400" cy="1812925"/>
            <a:chOff x="1104" y="2026"/>
            <a:chExt cx="4176" cy="1142"/>
          </a:xfrm>
        </p:grpSpPr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3888" y="2026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66"/>
                  </a:solidFill>
                  <a:latin typeface="Montserrat-Bold"/>
                </a:rPr>
                <a:t>Ablation</a:t>
              </a:r>
            </a:p>
          </p:txBody>
        </p:sp>
        <p:grpSp>
          <p:nvGrpSpPr>
            <p:cNvPr id="73" name="Group 63"/>
            <p:cNvGrpSpPr>
              <a:grpSpLocks/>
            </p:cNvGrpSpPr>
            <p:nvPr/>
          </p:nvGrpSpPr>
          <p:grpSpPr bwMode="auto">
            <a:xfrm>
              <a:off x="1104" y="2101"/>
              <a:ext cx="576" cy="1067"/>
              <a:chOff x="1104" y="2101"/>
              <a:chExt cx="576" cy="1067"/>
            </a:xfrm>
          </p:grpSpPr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536" y="2101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430" y="2197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1536" y="2485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1334" y="2400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1104" y="2533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1286" y="2592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1478" y="2677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104" y="2677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286" y="2725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536" y="2965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1622" y="3109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152" y="2821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1344" y="2880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1238" y="3013"/>
                <a:ext cx="58" cy="5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atin typeface="Montserrat-Bold"/>
                </a:endParaRPr>
              </a:p>
            </p:txBody>
          </p:sp>
        </p:grpSp>
      </p:grpSp>
      <p:grpSp>
        <p:nvGrpSpPr>
          <p:cNvPr id="89" name="Group 79"/>
          <p:cNvGrpSpPr>
            <a:grpSpLocks/>
          </p:cNvGrpSpPr>
          <p:nvPr/>
        </p:nvGrpSpPr>
        <p:grpSpPr bwMode="auto">
          <a:xfrm>
            <a:off x="1894656" y="2559199"/>
            <a:ext cx="6781800" cy="2849562"/>
            <a:chOff x="1008" y="1469"/>
            <a:chExt cx="4272" cy="1795"/>
          </a:xfrm>
        </p:grpSpPr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3888" y="2250"/>
              <a:ext cx="1392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3300"/>
                  </a:solidFill>
                  <a:latin typeface="Montserrat-Bold"/>
                </a:rPr>
                <a:t>Energy balance</a:t>
              </a:r>
            </a:p>
            <a:p>
              <a:pPr eaLnBrk="0" hangingPunct="0"/>
              <a:endParaRPr lang="en-US" sz="800" b="1" dirty="0">
                <a:solidFill>
                  <a:srgbClr val="FF3300"/>
                </a:solidFill>
                <a:latin typeface="Montserrat-Bold"/>
              </a:endParaRPr>
            </a:p>
            <a:p>
              <a:pPr eaLnBrk="0" hangingPunct="0"/>
              <a:r>
                <a:rPr lang="en-US" b="1" dirty="0">
                  <a:solidFill>
                    <a:schemeClr val="accent3"/>
                  </a:solidFill>
                  <a:latin typeface="Montserrat-Bold"/>
                </a:rPr>
                <a:t>Flow velocity</a:t>
              </a:r>
            </a:p>
            <a:p>
              <a:pPr eaLnBrk="0" hangingPunct="0"/>
              <a:endParaRPr lang="en-US" sz="800" b="1" dirty="0">
                <a:solidFill>
                  <a:schemeClr val="accent3"/>
                </a:solidFill>
                <a:latin typeface="Montserrat-Bold"/>
              </a:endParaRPr>
            </a:p>
            <a:p>
              <a:pPr eaLnBrk="0" hangingPunct="0"/>
              <a:r>
                <a:rPr lang="en-US" b="1" dirty="0">
                  <a:solidFill>
                    <a:srgbClr val="C00000"/>
                  </a:solidFill>
                  <a:latin typeface="Montserrat-Bold"/>
                </a:rPr>
                <a:t>Ice thickness</a:t>
              </a:r>
            </a:p>
          </p:txBody>
        </p:sp>
        <p:grpSp>
          <p:nvGrpSpPr>
            <p:cNvPr id="91" name="Group 81"/>
            <p:cNvGrpSpPr>
              <a:grpSpLocks/>
            </p:cNvGrpSpPr>
            <p:nvPr/>
          </p:nvGrpSpPr>
          <p:grpSpPr bwMode="auto">
            <a:xfrm>
              <a:off x="1008" y="1469"/>
              <a:ext cx="1619" cy="1795"/>
              <a:chOff x="1008" y="1469"/>
              <a:chExt cx="1619" cy="1795"/>
            </a:xfrm>
          </p:grpSpPr>
          <p:grpSp>
            <p:nvGrpSpPr>
              <p:cNvPr id="92" name="Group 82"/>
              <p:cNvGrpSpPr>
                <a:grpSpLocks/>
              </p:cNvGrpSpPr>
              <p:nvPr/>
            </p:nvGrpSpPr>
            <p:grpSpPr bwMode="auto">
              <a:xfrm>
                <a:off x="2496" y="1469"/>
                <a:ext cx="131" cy="115"/>
                <a:chOff x="2736" y="1440"/>
                <a:chExt cx="131" cy="115"/>
              </a:xfrm>
            </p:grpSpPr>
            <p:grpSp>
              <p:nvGrpSpPr>
                <p:cNvPr id="114" name="Group 83"/>
                <p:cNvGrpSpPr>
                  <a:grpSpLocks/>
                </p:cNvGrpSpPr>
                <p:nvPr/>
              </p:nvGrpSpPr>
              <p:grpSpPr bwMode="auto">
                <a:xfrm>
                  <a:off x="2805" y="1440"/>
                  <a:ext cx="62" cy="115"/>
                  <a:chOff x="2805" y="1210"/>
                  <a:chExt cx="62" cy="115"/>
                </a:xfrm>
              </p:grpSpPr>
              <p:sp>
                <p:nvSpPr>
                  <p:cNvPr id="118" name="Line 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6" y="1271"/>
                    <a:ext cx="1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19" name="Freeform 85"/>
                  <p:cNvSpPr>
                    <a:spLocks/>
                  </p:cNvSpPr>
                  <p:nvPr/>
                </p:nvSpPr>
                <p:spPr bwMode="auto">
                  <a:xfrm>
                    <a:off x="2805" y="1210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125" y="125"/>
                      </a:cxn>
                      <a:cxn ang="0">
                        <a:pos x="62" y="0"/>
                      </a:cxn>
                      <a:cxn ang="0">
                        <a:pos x="0" y="125"/>
                      </a:cxn>
                      <a:cxn ang="0">
                        <a:pos x="125" y="125"/>
                      </a:cxn>
                    </a:cxnLst>
                    <a:rect l="0" t="0" r="r" b="b"/>
                    <a:pathLst>
                      <a:path w="125" h="125">
                        <a:moveTo>
                          <a:pt x="125" y="125"/>
                        </a:moveTo>
                        <a:lnTo>
                          <a:pt x="62" y="0"/>
                        </a:lnTo>
                        <a:lnTo>
                          <a:pt x="0" y="125"/>
                        </a:lnTo>
                        <a:lnTo>
                          <a:pt x="125" y="1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  <p:grpSp>
              <p:nvGrpSpPr>
                <p:cNvPr id="115" name="Group 86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62" cy="115"/>
                  <a:chOff x="2747" y="1210"/>
                  <a:chExt cx="62" cy="115"/>
                </a:xfrm>
              </p:grpSpPr>
              <p:sp>
                <p:nvSpPr>
                  <p:cNvPr id="116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778" y="1210"/>
                    <a:ext cx="1" cy="5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17" name="Freeform 88"/>
                  <p:cNvSpPr>
                    <a:spLocks/>
                  </p:cNvSpPr>
                  <p:nvPr/>
                </p:nvSpPr>
                <p:spPr bwMode="auto">
                  <a:xfrm>
                    <a:off x="2747" y="1263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3" y="125"/>
                      </a:cxn>
                      <a:cxn ang="0">
                        <a:pos x="125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5" h="125">
                        <a:moveTo>
                          <a:pt x="0" y="0"/>
                        </a:moveTo>
                        <a:lnTo>
                          <a:pt x="63" y="125"/>
                        </a:lnTo>
                        <a:lnTo>
                          <a:pt x="125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</p:grpSp>
          <p:grpSp>
            <p:nvGrpSpPr>
              <p:cNvPr id="93" name="Group 89"/>
              <p:cNvGrpSpPr>
                <a:grpSpLocks/>
              </p:cNvGrpSpPr>
              <p:nvPr/>
            </p:nvGrpSpPr>
            <p:grpSpPr bwMode="auto">
              <a:xfrm>
                <a:off x="1248" y="2237"/>
                <a:ext cx="131" cy="115"/>
                <a:chOff x="2736" y="1440"/>
                <a:chExt cx="131" cy="115"/>
              </a:xfrm>
            </p:grpSpPr>
            <p:grpSp>
              <p:nvGrpSpPr>
                <p:cNvPr id="108" name="Group 90"/>
                <p:cNvGrpSpPr>
                  <a:grpSpLocks/>
                </p:cNvGrpSpPr>
                <p:nvPr/>
              </p:nvGrpSpPr>
              <p:grpSpPr bwMode="auto">
                <a:xfrm>
                  <a:off x="2805" y="1440"/>
                  <a:ext cx="62" cy="115"/>
                  <a:chOff x="2805" y="1210"/>
                  <a:chExt cx="62" cy="115"/>
                </a:xfrm>
              </p:grpSpPr>
              <p:sp>
                <p:nvSpPr>
                  <p:cNvPr id="112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6" y="1271"/>
                    <a:ext cx="1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13" name="Freeform 92"/>
                  <p:cNvSpPr>
                    <a:spLocks/>
                  </p:cNvSpPr>
                  <p:nvPr/>
                </p:nvSpPr>
                <p:spPr bwMode="auto">
                  <a:xfrm>
                    <a:off x="2805" y="1210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125" y="125"/>
                      </a:cxn>
                      <a:cxn ang="0">
                        <a:pos x="62" y="0"/>
                      </a:cxn>
                      <a:cxn ang="0">
                        <a:pos x="0" y="125"/>
                      </a:cxn>
                      <a:cxn ang="0">
                        <a:pos x="125" y="125"/>
                      </a:cxn>
                    </a:cxnLst>
                    <a:rect l="0" t="0" r="r" b="b"/>
                    <a:pathLst>
                      <a:path w="125" h="125">
                        <a:moveTo>
                          <a:pt x="125" y="125"/>
                        </a:moveTo>
                        <a:lnTo>
                          <a:pt x="62" y="0"/>
                        </a:lnTo>
                        <a:lnTo>
                          <a:pt x="0" y="125"/>
                        </a:lnTo>
                        <a:lnTo>
                          <a:pt x="125" y="1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  <p:grpSp>
              <p:nvGrpSpPr>
                <p:cNvPr id="109" name="Group 93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62" cy="115"/>
                  <a:chOff x="2747" y="1210"/>
                  <a:chExt cx="62" cy="115"/>
                </a:xfrm>
              </p:grpSpPr>
              <p:sp>
                <p:nvSpPr>
                  <p:cNvPr id="110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778" y="1210"/>
                    <a:ext cx="1" cy="5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11" name="Freeform 95"/>
                  <p:cNvSpPr>
                    <a:spLocks/>
                  </p:cNvSpPr>
                  <p:nvPr/>
                </p:nvSpPr>
                <p:spPr bwMode="auto">
                  <a:xfrm>
                    <a:off x="2747" y="1263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3" y="125"/>
                      </a:cxn>
                      <a:cxn ang="0">
                        <a:pos x="125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5" h="125">
                        <a:moveTo>
                          <a:pt x="0" y="0"/>
                        </a:moveTo>
                        <a:lnTo>
                          <a:pt x="63" y="125"/>
                        </a:lnTo>
                        <a:lnTo>
                          <a:pt x="125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</p:grpSp>
          <p:grpSp>
            <p:nvGrpSpPr>
              <p:cNvPr id="94" name="Group 96"/>
              <p:cNvGrpSpPr>
                <a:grpSpLocks/>
              </p:cNvGrpSpPr>
              <p:nvPr/>
            </p:nvGrpSpPr>
            <p:grpSpPr bwMode="auto">
              <a:xfrm>
                <a:off x="1008" y="3149"/>
                <a:ext cx="131" cy="115"/>
                <a:chOff x="2736" y="1440"/>
                <a:chExt cx="131" cy="115"/>
              </a:xfrm>
            </p:grpSpPr>
            <p:grpSp>
              <p:nvGrpSpPr>
                <p:cNvPr id="102" name="Group 97"/>
                <p:cNvGrpSpPr>
                  <a:grpSpLocks/>
                </p:cNvGrpSpPr>
                <p:nvPr/>
              </p:nvGrpSpPr>
              <p:grpSpPr bwMode="auto">
                <a:xfrm>
                  <a:off x="2805" y="1440"/>
                  <a:ext cx="62" cy="115"/>
                  <a:chOff x="2805" y="1210"/>
                  <a:chExt cx="62" cy="115"/>
                </a:xfrm>
              </p:grpSpPr>
              <p:sp>
                <p:nvSpPr>
                  <p:cNvPr id="106" name="Line 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6" y="1271"/>
                    <a:ext cx="1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07" name="Freeform 99"/>
                  <p:cNvSpPr>
                    <a:spLocks/>
                  </p:cNvSpPr>
                  <p:nvPr/>
                </p:nvSpPr>
                <p:spPr bwMode="auto">
                  <a:xfrm>
                    <a:off x="2805" y="1210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125" y="125"/>
                      </a:cxn>
                      <a:cxn ang="0">
                        <a:pos x="62" y="0"/>
                      </a:cxn>
                      <a:cxn ang="0">
                        <a:pos x="0" y="125"/>
                      </a:cxn>
                      <a:cxn ang="0">
                        <a:pos x="125" y="125"/>
                      </a:cxn>
                    </a:cxnLst>
                    <a:rect l="0" t="0" r="r" b="b"/>
                    <a:pathLst>
                      <a:path w="125" h="125">
                        <a:moveTo>
                          <a:pt x="125" y="125"/>
                        </a:moveTo>
                        <a:lnTo>
                          <a:pt x="62" y="0"/>
                        </a:lnTo>
                        <a:lnTo>
                          <a:pt x="0" y="125"/>
                        </a:lnTo>
                        <a:lnTo>
                          <a:pt x="125" y="1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  <p:grpSp>
              <p:nvGrpSpPr>
                <p:cNvPr id="103" name="Group 100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62" cy="115"/>
                  <a:chOff x="2747" y="1210"/>
                  <a:chExt cx="62" cy="115"/>
                </a:xfrm>
              </p:grpSpPr>
              <p:sp>
                <p:nvSpPr>
                  <p:cNvPr id="10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778" y="1210"/>
                    <a:ext cx="1" cy="5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05" name="Freeform 102"/>
                  <p:cNvSpPr>
                    <a:spLocks/>
                  </p:cNvSpPr>
                  <p:nvPr/>
                </p:nvSpPr>
                <p:spPr bwMode="auto">
                  <a:xfrm>
                    <a:off x="2747" y="1263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3" y="125"/>
                      </a:cxn>
                      <a:cxn ang="0">
                        <a:pos x="125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5" h="125">
                        <a:moveTo>
                          <a:pt x="0" y="0"/>
                        </a:moveTo>
                        <a:lnTo>
                          <a:pt x="63" y="125"/>
                        </a:lnTo>
                        <a:lnTo>
                          <a:pt x="125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</p:grpSp>
          <p:grpSp>
            <p:nvGrpSpPr>
              <p:cNvPr id="95" name="Group 103"/>
              <p:cNvGrpSpPr>
                <a:grpSpLocks/>
              </p:cNvGrpSpPr>
              <p:nvPr/>
            </p:nvGrpSpPr>
            <p:grpSpPr bwMode="auto">
              <a:xfrm>
                <a:off x="1453" y="2784"/>
                <a:ext cx="131" cy="115"/>
                <a:chOff x="2736" y="1440"/>
                <a:chExt cx="131" cy="115"/>
              </a:xfrm>
            </p:grpSpPr>
            <p:grpSp>
              <p:nvGrpSpPr>
                <p:cNvPr id="96" name="Group 104"/>
                <p:cNvGrpSpPr>
                  <a:grpSpLocks/>
                </p:cNvGrpSpPr>
                <p:nvPr/>
              </p:nvGrpSpPr>
              <p:grpSpPr bwMode="auto">
                <a:xfrm>
                  <a:off x="2805" y="1440"/>
                  <a:ext cx="62" cy="115"/>
                  <a:chOff x="2805" y="1210"/>
                  <a:chExt cx="62" cy="115"/>
                </a:xfrm>
              </p:grpSpPr>
              <p:sp>
                <p:nvSpPr>
                  <p:cNvPr id="100" name="Line 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36" y="1271"/>
                    <a:ext cx="1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101" name="Freeform 106"/>
                  <p:cNvSpPr>
                    <a:spLocks/>
                  </p:cNvSpPr>
                  <p:nvPr/>
                </p:nvSpPr>
                <p:spPr bwMode="auto">
                  <a:xfrm>
                    <a:off x="2805" y="1210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125" y="125"/>
                      </a:cxn>
                      <a:cxn ang="0">
                        <a:pos x="62" y="0"/>
                      </a:cxn>
                      <a:cxn ang="0">
                        <a:pos x="0" y="125"/>
                      </a:cxn>
                      <a:cxn ang="0">
                        <a:pos x="125" y="125"/>
                      </a:cxn>
                    </a:cxnLst>
                    <a:rect l="0" t="0" r="r" b="b"/>
                    <a:pathLst>
                      <a:path w="125" h="125">
                        <a:moveTo>
                          <a:pt x="125" y="125"/>
                        </a:moveTo>
                        <a:lnTo>
                          <a:pt x="62" y="0"/>
                        </a:lnTo>
                        <a:lnTo>
                          <a:pt x="0" y="125"/>
                        </a:lnTo>
                        <a:lnTo>
                          <a:pt x="125" y="125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  <p:grpSp>
              <p:nvGrpSpPr>
                <p:cNvPr id="97" name="Group 107"/>
                <p:cNvGrpSpPr>
                  <a:grpSpLocks/>
                </p:cNvGrpSpPr>
                <p:nvPr/>
              </p:nvGrpSpPr>
              <p:grpSpPr bwMode="auto">
                <a:xfrm>
                  <a:off x="2736" y="1440"/>
                  <a:ext cx="62" cy="115"/>
                  <a:chOff x="2747" y="1210"/>
                  <a:chExt cx="62" cy="115"/>
                </a:xfrm>
              </p:grpSpPr>
              <p:sp>
                <p:nvSpPr>
                  <p:cNvPr id="98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2778" y="1210"/>
                    <a:ext cx="1" cy="5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  <p:sp>
                <p:nvSpPr>
                  <p:cNvPr id="99" name="Freeform 109"/>
                  <p:cNvSpPr>
                    <a:spLocks/>
                  </p:cNvSpPr>
                  <p:nvPr/>
                </p:nvSpPr>
                <p:spPr bwMode="auto">
                  <a:xfrm>
                    <a:off x="2747" y="1263"/>
                    <a:ext cx="62" cy="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3" y="125"/>
                      </a:cxn>
                      <a:cxn ang="0">
                        <a:pos x="125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5" h="125">
                        <a:moveTo>
                          <a:pt x="0" y="0"/>
                        </a:moveTo>
                        <a:lnTo>
                          <a:pt x="63" y="125"/>
                        </a:lnTo>
                        <a:lnTo>
                          <a:pt x="125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latin typeface="Montserrat-Bold"/>
                    </a:endParaRPr>
                  </a:p>
                </p:txBody>
              </p:sp>
            </p:grpSp>
          </p:grpSp>
        </p:grpSp>
      </p:grpSp>
      <p:grpSp>
        <p:nvGrpSpPr>
          <p:cNvPr id="123" name="Groupe 122"/>
          <p:cNvGrpSpPr/>
          <p:nvPr/>
        </p:nvGrpSpPr>
        <p:grpSpPr>
          <a:xfrm>
            <a:off x="7077721" y="5908361"/>
            <a:ext cx="1316850" cy="568596"/>
            <a:chOff x="8420475" y="5738311"/>
            <a:chExt cx="1316850" cy="568596"/>
          </a:xfrm>
        </p:grpSpPr>
        <p:pic>
          <p:nvPicPr>
            <p:cNvPr id="128" name="Picture 2" descr="Logo Glacioclim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75" y="5738311"/>
              <a:ext cx="612000" cy="568596"/>
            </a:xfrm>
            <a:prstGeom prst="rect">
              <a:avLst/>
            </a:prstGeom>
            <a:noFill/>
          </p:spPr>
        </p:pic>
        <p:pic>
          <p:nvPicPr>
            <p:cNvPr id="129" name="Picture 192" descr="C:\Users\Edwin\AppData\Local\Temp\Rar$DR00.911\Logo_Great-Ic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325" y="5807428"/>
              <a:ext cx="612000" cy="43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2337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6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7" name="Image 26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11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20" name="Rectangle 29"/>
          <p:cNvSpPr>
            <a:spLocks noChangeArrowheads="1"/>
          </p:cNvSpPr>
          <p:nvPr/>
        </p:nvSpPr>
        <p:spPr bwMode="auto">
          <a:xfrm>
            <a:off x="1116380" y="1472332"/>
            <a:ext cx="28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In situ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measurements</a:t>
            </a:r>
          </a:p>
        </p:txBody>
      </p:sp>
      <p:grpSp>
        <p:nvGrpSpPr>
          <p:cNvPr id="121" name="Groupe 120"/>
          <p:cNvGrpSpPr/>
          <p:nvPr/>
        </p:nvGrpSpPr>
        <p:grpSpPr>
          <a:xfrm>
            <a:off x="323528" y="3219078"/>
            <a:ext cx="4968552" cy="3234258"/>
            <a:chOff x="4427984" y="3423227"/>
            <a:chExt cx="4968552" cy="3234258"/>
          </a:xfrm>
        </p:grpSpPr>
        <p:pic>
          <p:nvPicPr>
            <p:cNvPr id="122" name="Image 121" descr="IMGP3094.JPG"/>
            <p:cNvPicPr/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020272" y="3423227"/>
              <a:ext cx="2376264" cy="2099947"/>
            </a:xfrm>
            <a:prstGeom prst="rect">
              <a:avLst/>
            </a:prstGeom>
          </p:spPr>
        </p:pic>
        <p:pic>
          <p:nvPicPr>
            <p:cNvPr id="124" name="Image 123" descr="ORE_120228.jpg"/>
            <p:cNvPicPr/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427984" y="5157192"/>
              <a:ext cx="4608512" cy="1500293"/>
            </a:xfrm>
            <a:prstGeom prst="rect">
              <a:avLst/>
            </a:prstGeom>
          </p:spPr>
        </p:pic>
        <p:sp>
          <p:nvSpPr>
            <p:cNvPr id="123" name="Rectangle 122"/>
            <p:cNvSpPr/>
            <p:nvPr/>
          </p:nvSpPr>
          <p:spPr>
            <a:xfrm>
              <a:off x="4902344" y="6134265"/>
              <a:ext cx="28803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Montserrat-Bold"/>
                </a:rPr>
                <a:t>Meteorological measurements</a:t>
              </a:r>
            </a:p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Montserrat-Bold"/>
                </a:rPr>
                <a:t>Surface energy balance</a:t>
              </a:r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179512" y="2250207"/>
            <a:ext cx="5164013" cy="2376264"/>
            <a:chOff x="4427984" y="2204864"/>
            <a:chExt cx="5164013" cy="2376264"/>
          </a:xfrm>
        </p:grpSpPr>
        <p:pic>
          <p:nvPicPr>
            <p:cNvPr id="126" name="Image 125" descr="DSC00705.JPG"/>
            <p:cNvPicPr/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4427984" y="2204864"/>
              <a:ext cx="2376264" cy="2376264"/>
            </a:xfrm>
            <a:prstGeom prst="rect">
              <a:avLst/>
            </a:prstGeom>
          </p:spPr>
        </p:pic>
        <p:sp>
          <p:nvSpPr>
            <p:cNvPr id="127" name="Rectangle 126"/>
            <p:cNvSpPr/>
            <p:nvPr/>
          </p:nvSpPr>
          <p:spPr>
            <a:xfrm>
              <a:off x="6752431" y="2271539"/>
              <a:ext cx="28395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Montserrat-Bold"/>
                </a:rPr>
                <a:t>Surface mass balance</a:t>
              </a:r>
            </a:p>
            <a:p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Montserrat-Bold"/>
                </a:rPr>
                <a:t>Topographical measurements</a:t>
              </a:r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6156176" y="1365881"/>
            <a:ext cx="2880320" cy="2592288"/>
            <a:chOff x="5724128" y="1772816"/>
            <a:chExt cx="2880320" cy="2592288"/>
          </a:xfrm>
        </p:grpSpPr>
        <p:pic>
          <p:nvPicPr>
            <p:cNvPr id="129" name="Image 128"/>
            <p:cNvPicPr/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724128" y="1772816"/>
              <a:ext cx="2880320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0" name="Rectangle 129"/>
            <p:cNvSpPr/>
            <p:nvPr/>
          </p:nvSpPr>
          <p:spPr>
            <a:xfrm>
              <a:off x="5760372" y="1839262"/>
              <a:ext cx="20943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Montserrat-Bold"/>
                </a:rPr>
                <a:t>Hydrological balance</a:t>
              </a:r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6012160" y="4043558"/>
            <a:ext cx="2880561" cy="2321230"/>
            <a:chOff x="6012160" y="3948308"/>
            <a:chExt cx="2880561" cy="2321230"/>
          </a:xfrm>
        </p:grpSpPr>
        <p:pic>
          <p:nvPicPr>
            <p:cNvPr id="132" name="Image 131" descr="DSC00958bis.jp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012160" y="3948308"/>
              <a:ext cx="2880561" cy="2321230"/>
            </a:xfrm>
            <a:prstGeom prst="rect">
              <a:avLst/>
            </a:prstGeom>
          </p:spPr>
        </p:pic>
        <p:sp>
          <p:nvSpPr>
            <p:cNvPr id="133" name="Rectangle 132"/>
            <p:cNvSpPr/>
            <p:nvPr/>
          </p:nvSpPr>
          <p:spPr>
            <a:xfrm>
              <a:off x="6069310" y="5936163"/>
              <a:ext cx="26746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Montserrat-Bold"/>
                </a:rPr>
                <a:t>Ice thickness measurements</a:t>
              </a:r>
            </a:p>
          </p:txBody>
        </p:sp>
      </p:grpSp>
      <p:sp>
        <p:nvSpPr>
          <p:cNvPr id="24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4026675" y="1472332"/>
            <a:ext cx="1316850" cy="568596"/>
            <a:chOff x="8420475" y="5738311"/>
            <a:chExt cx="1316850" cy="568596"/>
          </a:xfrm>
        </p:grpSpPr>
        <p:pic>
          <p:nvPicPr>
            <p:cNvPr id="33" name="Picture 2" descr="Logo Glacioclim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75" y="5738311"/>
              <a:ext cx="612000" cy="568596"/>
            </a:xfrm>
            <a:prstGeom prst="rect">
              <a:avLst/>
            </a:prstGeom>
            <a:noFill/>
          </p:spPr>
        </p:pic>
        <p:pic>
          <p:nvPicPr>
            <p:cNvPr id="34" name="Picture 192" descr="C:\Users\Edwin\AppData\Local\Temp\Rar$DR00.911\Logo_Great-Ice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325" y="5807428"/>
              <a:ext cx="612000" cy="43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1745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12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7300" y="1839491"/>
            <a:ext cx="3294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https://glacioclim.osug.fr/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88569" y="1445543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Service National d’Observation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GLACIOCLIM</a:t>
            </a:r>
          </a:p>
        </p:txBody>
      </p:sp>
      <p:pic>
        <p:nvPicPr>
          <p:cNvPr id="20" name="Picture 3" descr="D:\1_Recherche\7_HDR\Figures\Glacioclim-NetworkF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922" y="2777319"/>
            <a:ext cx="6594925" cy="3484232"/>
          </a:xfrm>
          <a:prstGeom prst="rect">
            <a:avLst/>
          </a:prstGeom>
          <a:noFill/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29" name="Picture 16" descr="http://ts1.mm.bing.net/th?id=HN.608008876443567152&amp;pid=15.1"/>
          <p:cNvPicPr>
            <a:picLocks noChangeAspect="1" noChangeArrowheads="1"/>
          </p:cNvPicPr>
          <p:nvPr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8387" y="1827183"/>
            <a:ext cx="682902" cy="360096"/>
          </a:xfrm>
          <a:prstGeom prst="rect">
            <a:avLst/>
          </a:prstGeom>
          <a:noFill/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 cstate="email">
            <a:lum/>
          </a:blip>
          <a:srcRect/>
          <a:stretch>
            <a:fillRect/>
          </a:stretch>
        </p:blipFill>
        <p:spPr bwMode="auto">
          <a:xfrm>
            <a:off x="5262553" y="1827183"/>
            <a:ext cx="911830" cy="3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Igema"/>
          <p:cNvPicPr>
            <a:picLocks noChangeAspect="1" noChangeArrowheads="1"/>
          </p:cNvPicPr>
          <p:nvPr/>
        </p:nvPicPr>
        <p:blipFill>
          <a:blip r:embed="rId6" cstate="email">
            <a:lum/>
          </a:blip>
          <a:srcRect/>
          <a:stretch>
            <a:fillRect/>
          </a:stretch>
        </p:blipFill>
        <p:spPr bwMode="auto">
          <a:xfrm>
            <a:off x="5032003" y="2235513"/>
            <a:ext cx="545540" cy="360056"/>
          </a:xfrm>
          <a:prstGeom prst="rect">
            <a:avLst/>
          </a:prstGeom>
          <a:noFill/>
        </p:spPr>
      </p:pic>
      <p:pic>
        <p:nvPicPr>
          <p:cNvPr id="33" name="Picture 8" descr="ihh"/>
          <p:cNvPicPr>
            <a:picLocks noChangeAspect="1" noChangeArrowheads="1"/>
          </p:cNvPicPr>
          <p:nvPr/>
        </p:nvPicPr>
        <p:blipFill>
          <a:blip r:embed="rId7" cstate="email">
            <a:lum/>
          </a:blip>
          <a:srcRect/>
          <a:stretch>
            <a:fillRect/>
          </a:stretch>
        </p:blipFill>
        <p:spPr bwMode="auto">
          <a:xfrm>
            <a:off x="5607382" y="2235513"/>
            <a:ext cx="739840" cy="360056"/>
          </a:xfrm>
          <a:prstGeom prst="rect">
            <a:avLst/>
          </a:prstGeom>
          <a:noFill/>
        </p:spPr>
      </p:pic>
      <p:pic>
        <p:nvPicPr>
          <p:cNvPr id="34" name="Picture 10" descr="EPN-quito"/>
          <p:cNvPicPr>
            <a:picLocks noChangeAspect="1" noChangeArrowheads="1"/>
          </p:cNvPicPr>
          <p:nvPr/>
        </p:nvPicPr>
        <p:blipFill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2108" y="2235513"/>
            <a:ext cx="360056" cy="360056"/>
          </a:xfrm>
          <a:prstGeom prst="rect">
            <a:avLst/>
          </a:prstGeom>
          <a:noFill/>
        </p:spPr>
      </p:pic>
      <p:pic>
        <p:nvPicPr>
          <p:cNvPr id="35" name="Picture 12" descr="inamhi"/>
          <p:cNvPicPr>
            <a:picLocks noChangeAspect="1" noChangeArrowheads="1"/>
          </p:cNvPicPr>
          <p:nvPr/>
        </p:nvPicPr>
        <p:blipFill>
          <a:blip r:embed="rId9" cstate="email">
            <a:lum/>
          </a:blip>
          <a:srcRect/>
          <a:stretch>
            <a:fillRect/>
          </a:stretch>
        </p:blipFill>
        <p:spPr bwMode="auto">
          <a:xfrm>
            <a:off x="3768387" y="2235513"/>
            <a:ext cx="843882" cy="360056"/>
          </a:xfrm>
          <a:prstGeom prst="rect">
            <a:avLst/>
          </a:prstGeom>
          <a:noFill/>
        </p:spPr>
      </p:pic>
      <p:pic>
        <p:nvPicPr>
          <p:cNvPr id="36" name="Image 35" descr="K:\IGE\cyme\RABATEL_DATA\1_Recherche\1_LABO\1_Administratif_LABO\Page_Web_perso\logoUGA.pn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921" y="1827231"/>
            <a:ext cx="72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015" y="1827231"/>
            <a:ext cx="78242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48070" y="1827231"/>
            <a:ext cx="1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226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1" name="Image 2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13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142925" y="3264098"/>
            <a:ext cx="186652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Limitations</a:t>
            </a:r>
          </a:p>
          <a:p>
            <a:pPr algn="just"/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Human, temporal, financial investment</a:t>
            </a:r>
          </a:p>
          <a:p>
            <a:pPr algn="just">
              <a:buFont typeface="Arial" pitchFamily="34" charset="0"/>
              <a:buChar char="•"/>
            </a:pP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Representativeness</a:t>
            </a:r>
          </a:p>
          <a:p>
            <a:pPr algn="just"/>
            <a:endParaRPr lang="fr-FR" sz="1400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69232" y="1504396"/>
            <a:ext cx="6912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Glaciers with direct mass balance measurements worldwide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~150 glaciers among the &gt;200,000 inventoried (0.06 %)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Only 40 glaciers with a &gt;40yr continuous time series</a:t>
            </a:r>
          </a:p>
        </p:txBody>
      </p:sp>
      <p:pic>
        <p:nvPicPr>
          <p:cNvPr id="15" name="Picture 4" descr="Résultat de recherche d'images pour &quot;monitored glaciers zemp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448" y="2511843"/>
            <a:ext cx="7097216" cy="385911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6901930" y="6076176"/>
            <a:ext cx="2231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Zemp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et al.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J. </a:t>
            </a: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Glaciol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2015</a:t>
            </a:r>
            <a:endParaRPr lang="fr-FR" sz="1200" b="1" dirty="0">
              <a:solidFill>
                <a:schemeClr val="tx2">
                  <a:lumMod val="50000"/>
                </a:schemeClr>
              </a:solidFill>
              <a:latin typeface="Montserrat-Bold"/>
              <a:cs typeface="Arial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390390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14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pic>
        <p:nvPicPr>
          <p:cNvPr id="10" name="Picture 2" descr="IKONOS Stereo Satellite Imagery, Satellite Images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2583" y="1845764"/>
            <a:ext cx="4499942" cy="411423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597203" y="5959998"/>
            <a:ext cx="1175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© </a:t>
            </a:r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DigitalGlobe</a:t>
            </a:r>
            <a:endParaRPr lang="fr-FR" sz="12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8601" y="2664541"/>
            <a:ext cx="4043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 sensing data: a complementary source of </a:t>
            </a:r>
            <a:r>
              <a:rPr lang="en-US" sz="16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measurements, both temporally and spatially</a:t>
            </a:r>
          </a:p>
          <a:p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Aerial photographs (since the mid 20</a:t>
            </a:r>
            <a:r>
              <a:rPr lang="en-US" sz="1600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C)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Satellite optical images (since the 1970s for civil platforms, and since 1950s for military “spy” data (now partly accessible))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Satellite Radar data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Satellite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Lidar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data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066589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15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pic>
        <p:nvPicPr>
          <p:cNvPr id="10" name="Picture 16" descr="D:\2_Enseignement\Cours IGA\2018-2019\M1-Géoides\asianglaciers_tm5_tm7_20022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82763"/>
            <a:ext cx="5777880" cy="38519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0500" y="2788325"/>
            <a:ext cx="2653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Temporal repetitiveness allows monitoring the changes in surface states:</a:t>
            </a: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Tx/>
              <a:buChar char="-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surface area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Snow cover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Surface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albedo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Debris cover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Surface flow velocity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34325" y="6034683"/>
            <a:ext cx="2410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latin typeface="Montserrat-Bold"/>
              </a:rPr>
              <a:t>Source: A. 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Dehecq</a:t>
            </a:r>
            <a:r>
              <a:rPr lang="fr-FR" sz="1200" b="1" dirty="0">
                <a:latin typeface="Montserrat-Bold"/>
              </a:rPr>
              <a:t>, JPL, Nasa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8" name="Image 27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16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" y="2788325"/>
            <a:ext cx="28230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At global scale, multi-temporal inventories are gathered through the Global Land Ice Measurements from Space (GLIMS)</a:t>
            </a: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www.glims.org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534" y="2161892"/>
            <a:ext cx="5976664" cy="386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199974" y="1493139"/>
            <a:ext cx="3834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Multi-temporal glacier inventories</a:t>
            </a:r>
            <a:endParaRPr lang="fr-FR" sz="16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5902" y="5375664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Blanc</a:t>
            </a:r>
          </a:p>
          <a:p>
            <a:pPr algn="ctr"/>
            <a:r>
              <a:rPr 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French </a:t>
            </a:r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Alps</a:t>
            </a:r>
            <a:endParaRPr lang="fr-FR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09756" y="3943491"/>
            <a:ext cx="611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Montserrat-Bold"/>
              </a:rPr>
              <a:t>1971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9756" y="3619455"/>
            <a:ext cx="611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0FF00"/>
                </a:solidFill>
                <a:latin typeface="Montserrat-Bold"/>
              </a:rPr>
              <a:t>1985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09756" y="3295419"/>
            <a:ext cx="611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FF"/>
                </a:solidFill>
                <a:latin typeface="Montserrat-Bold"/>
              </a:rPr>
              <a:t>2003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09756" y="2971383"/>
            <a:ext cx="611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>
                <a:solidFill>
                  <a:srgbClr val="0000FF"/>
                </a:solidFill>
                <a:latin typeface="Montserrat-Bold"/>
              </a:rPr>
              <a:t>2009</a:t>
            </a:r>
            <a:endParaRPr lang="fr-FR" sz="1200" b="1" dirty="0">
              <a:solidFill>
                <a:srgbClr val="0000FF"/>
              </a:solidFill>
              <a:latin typeface="Montserrat-Bol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09756" y="2647347"/>
            <a:ext cx="611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Montserrat-Bold"/>
              </a:rPr>
              <a:t>2015</a:t>
            </a: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8300" y="4388763"/>
            <a:ext cx="11858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3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32" name="Image 3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17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1177340" y="1491382"/>
            <a:ext cx="3657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volume changes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441450" y="4618038"/>
            <a:ext cx="182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fr-FR" sz="1400" b="1" u="none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DEM #1</a:t>
            </a:r>
            <a:endParaRPr lang="fr-FR" sz="1400" b="1" u="none" baseline="-25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94350" y="4595813"/>
            <a:ext cx="1438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fr-FR" sz="1400" b="1" u="none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DEM #2</a:t>
            </a:r>
            <a:endParaRPr lang="fr-FR" sz="1400" b="1" u="none" baseline="-25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 rot="1330683">
            <a:off x="2936875" y="5132388"/>
            <a:ext cx="1295400" cy="152400"/>
          </a:xfrm>
          <a:prstGeom prst="rightArrow">
            <a:avLst>
              <a:gd name="adj1" fmla="val 50000"/>
              <a:gd name="adj2" fmla="val 2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400">
              <a:latin typeface="Montserrat-Bold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 rot="20269317" flipH="1">
            <a:off x="4278313" y="5129213"/>
            <a:ext cx="1295400" cy="152400"/>
          </a:xfrm>
          <a:prstGeom prst="rightArrow">
            <a:avLst>
              <a:gd name="adj1" fmla="val 50000"/>
              <a:gd name="adj2" fmla="val 2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400">
              <a:latin typeface="Montserrat-Bold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206500" y="5524500"/>
            <a:ext cx="6184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1400" b="1" u="none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DEM #2 - DEM #1 </a:t>
            </a:r>
          </a:p>
          <a:p>
            <a:pPr algn="ctr">
              <a:buFont typeface="Wingdings" pitchFamily="2" charset="2"/>
              <a:buNone/>
            </a:pPr>
            <a:r>
              <a:rPr lang="en-US" sz="1400" b="1" u="none">
                <a:solidFill>
                  <a:schemeClr val="tx2">
                    <a:lumMod val="50000"/>
                  </a:schemeClr>
                </a:solidFill>
                <a:latin typeface="Montserrat-Bold"/>
              </a:rPr>
              <a:t>= DEM differencing</a:t>
            </a:r>
          </a:p>
          <a:p>
            <a:pPr algn="ctr">
              <a:buFont typeface="Wingdings" pitchFamily="2" charset="2"/>
              <a:buNone/>
            </a:pPr>
            <a:r>
              <a:rPr lang="en-US" sz="1400" b="1" u="none">
                <a:solidFill>
                  <a:schemeClr val="tx2">
                    <a:lumMod val="50000"/>
                  </a:schemeClr>
                </a:solidFill>
                <a:latin typeface="Montserrat-Bold"/>
                <a:sym typeface="Wingdings 3" pitchFamily="18" charset="2"/>
              </a:rPr>
              <a:t> Glacier surface elevation change</a:t>
            </a:r>
            <a:r>
              <a:rPr lang="en-US" sz="1400" b="1" u="none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=&gt; average surface mass balance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970901" y="4334203"/>
            <a:ext cx="2484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>
                <a:solidFill>
                  <a:schemeClr val="tx2">
                    <a:lumMod val="50000"/>
                  </a:schemeClr>
                </a:solidFill>
                <a:latin typeface="Montserrat-Bold"/>
                <a:sym typeface="Wingdings 3" pitchFamily="18" charset="2"/>
              </a:rPr>
              <a:t>Stereoscopic effect</a:t>
            </a:r>
            <a:endParaRPr lang="en-US" sz="1400" u="none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180013" y="2028825"/>
            <a:ext cx="130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fr-FR" sz="1400" b="1" u="none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2012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555750" y="2019300"/>
            <a:ext cx="130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fr-FR" sz="1400" b="1" u="none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2003</a:t>
            </a:r>
          </a:p>
        </p:txBody>
      </p:sp>
      <p:pic>
        <p:nvPicPr>
          <p:cNvPr id="24" name="Picture 12" descr="16octo9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419350"/>
            <a:ext cx="16002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3" descr="17octo9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450" y="2419350"/>
            <a:ext cx="1541463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19aout03_s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175" y="2419350"/>
            <a:ext cx="13874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5" descr="23aout03_s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188" y="2419350"/>
            <a:ext cx="13843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1323975"/>
            <a:ext cx="14573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8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9" name="Image 18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18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692" y="1662416"/>
            <a:ext cx="4480545" cy="447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611560" y="2924944"/>
            <a:ext cx="31451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Difference between 2 DEMs</a:t>
            </a:r>
          </a:p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elevation change of the glacier surface (dh/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dt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)</a:t>
            </a:r>
          </a:p>
          <a:p>
            <a:pPr algn="just"/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Ex: Mont-Blanc range (French Alps), from one SPOT5 DEM (2003) and one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Pléiades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DEM (2012)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26562" y="6123543"/>
            <a:ext cx="3100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Berthier 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Earth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Sci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2014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1177340" y="1491382"/>
            <a:ext cx="3657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volume changes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1" name="Image 2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920" y="1823810"/>
            <a:ext cx="6611255" cy="464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19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111877" y="6215876"/>
            <a:ext cx="476529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Source: I. 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Dussaillant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(2018)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177340" y="1491382"/>
            <a:ext cx="3657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volume changes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6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1" name="Image 1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23208"/>
            <a:ext cx="8763496" cy="435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Contents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69342" y="2792894"/>
            <a:ext cx="7772400" cy="1815882"/>
          </a:xfr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I.	Overview of current glaciers evolution</a:t>
            </a: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II.	A glimpse on glacier monitoring: from </a:t>
            </a:r>
            <a:r>
              <a:rPr lang="en-US" sz="16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 remote sensing methods</a:t>
            </a: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III.	A glimpse on glacier modeling: one question, one model!</a:t>
            </a: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IV.	Future glacier changes and impacts</a:t>
            </a:r>
            <a:endParaRPr lang="fr-FR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597264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20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158740" y="2980109"/>
            <a:ext cx="3787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-Bold"/>
              </a:rPr>
              <a:t>Application of the </a:t>
            </a:r>
            <a:r>
              <a:rPr lang="en-US" sz="1400" b="1" dirty="0" err="1">
                <a:latin typeface="Montserrat-Bold"/>
              </a:rPr>
              <a:t>ASTERiX</a:t>
            </a:r>
            <a:r>
              <a:rPr lang="en-US" sz="1400" b="1" dirty="0">
                <a:latin typeface="Montserrat-Bold"/>
              </a:rPr>
              <a:t> method for the periods 2000-09 and 2009-2018</a:t>
            </a:r>
          </a:p>
          <a:p>
            <a:endParaRPr lang="en-US" sz="1400" dirty="0">
              <a:latin typeface="Montserrat-Bold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Montserrat-Bold"/>
              </a:rPr>
              <a:t>Contrasted pattern regionally:</a:t>
            </a:r>
          </a:p>
          <a:p>
            <a:pPr marL="182563" indent="-182563">
              <a:buFontTx/>
              <a:buChar char="-"/>
            </a:pPr>
            <a:r>
              <a:rPr lang="en-US" sz="1200" dirty="0">
                <a:latin typeface="Montserrat-Bold"/>
              </a:rPr>
              <a:t>Mass change almost constant in the Tropics and in South Patagonia (i.e. NPI &amp; SPI).</a:t>
            </a:r>
          </a:p>
          <a:p>
            <a:pPr marL="182563" indent="-182563"/>
            <a:endParaRPr lang="en-US" sz="1200" dirty="0">
              <a:latin typeface="Montserrat-Bold"/>
            </a:endParaRPr>
          </a:p>
          <a:p>
            <a:pPr marL="182563" indent="-182563">
              <a:buFontTx/>
              <a:buChar char="-"/>
            </a:pPr>
            <a:r>
              <a:rPr lang="en-US" sz="1200" dirty="0">
                <a:latin typeface="Montserrat-Bold"/>
              </a:rPr>
              <a:t>Strong increase in mass loss in the subtropical Andes and up to 45°S =&gt; mega-drought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18008" y="6215876"/>
            <a:ext cx="307620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1" dirty="0" err="1">
                <a:latin typeface="Montserrat-Bold"/>
              </a:rPr>
              <a:t>Dussaillant</a:t>
            </a:r>
            <a:r>
              <a:rPr lang="fr-FR" sz="1200" b="1" dirty="0">
                <a:latin typeface="Montserrat-Bold"/>
              </a:rPr>
              <a:t> </a:t>
            </a:r>
            <a:r>
              <a:rPr lang="fr-FR" sz="1200" b="1" i="1" dirty="0">
                <a:latin typeface="Montserrat-Bold"/>
              </a:rPr>
              <a:t>et al., Nature </a:t>
            </a:r>
            <a:r>
              <a:rPr lang="fr-FR" sz="1200" b="1" i="1" dirty="0" err="1">
                <a:latin typeface="Montserrat-Bold"/>
              </a:rPr>
              <a:t>Geosci</a:t>
            </a:r>
            <a:r>
              <a:rPr lang="fr-FR" sz="1200" b="1" i="1" dirty="0">
                <a:latin typeface="Montserrat-Bold"/>
              </a:rPr>
              <a:t>., </a:t>
            </a:r>
            <a:r>
              <a:rPr lang="fr-FR" sz="1200" b="1" dirty="0">
                <a:latin typeface="Montserrat-Bold"/>
              </a:rPr>
              <a:t>2019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1913756"/>
            <a:ext cx="4260850" cy="42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1177340" y="1491382"/>
            <a:ext cx="48424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volume changes: a zoom into the Andes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21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971600" y="1483762"/>
            <a:ext cx="79285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volume changes: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current limitations and other methods not presented here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5588" y="2194500"/>
            <a:ext cx="8201284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Results are obtained a multiannual time scales (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 decade) due to the spatial resolution of images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Global estimate for individual glaciers can be obtained since the early 2000s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 go back in time: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Use of aerial stereo-photographs (since ~1940-50)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Use of satellite “spy images” (since ~1960-70)</a:t>
            </a:r>
          </a:p>
          <a:p>
            <a:pPr>
              <a:buFont typeface="Symbol"/>
              <a:buChar char="Þ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 lot of work for data compilation, analysis… data treatment needs to be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automatized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788" y="4483045"/>
            <a:ext cx="656705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Other methods not presented here: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Laser altimetry: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ICESat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(2003-2010) and ICESat-2 (launch in October 2018)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RADAR: SRTM (Shuttle Radar Topography Mission, Feb. 2000 =&gt; global DEM)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                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TerraSAR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-X –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TanDEM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-X =&gt;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WorldDEM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 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8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9" name="Image 18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22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752475" y="5611590"/>
            <a:ext cx="8010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d’Argentière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(French Alps), from optical images (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LANDSAT, SPOT, ASTER, Sentinel-2) </a:t>
            </a:r>
          </a:p>
          <a:p>
            <a:pPr algn="just"/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2005, 2008, 2012, 2013, 2016, 2017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80" y="2365897"/>
            <a:ext cx="76960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541020" y="1782431"/>
            <a:ext cx="8317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Monitoring of the equilibrium-line altitude to infer the annual surface mass balance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4507"/>
            <a:ext cx="9144000" cy="40061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3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4" name="Image 23" descr="K:\IGE\cyme\RABATEL_DATA\1_Recherche\1_LABO\1_Administratif_LABO\Page_Web_perso\logoUGA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23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002667" y="1452733"/>
            <a:ext cx="753173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Reconstruction of annual mass balance time series [2000-2016]</a:t>
            </a:r>
          </a:p>
          <a:p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239 glaciers in the </a:t>
            </a:r>
            <a:r>
              <a:rPr lang="fr-FR" sz="16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European</a:t>
            </a:r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6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Alps</a:t>
            </a:r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(1215 km2)  &gt; 0,5 km² &amp; </a:t>
            </a:r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Zmax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&gt; 3100 m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36420" y="6219835"/>
            <a:ext cx="463296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Davaze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 Earth Sci.,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accepted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21648" y="2037508"/>
            <a:ext cx="41825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u="sng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23 glaciers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have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measurements over this period</a:t>
            </a: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840" y="4272602"/>
            <a:ext cx="2993835" cy="21974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2" name="Connecteur droit avec flèche 31"/>
          <p:cNvCxnSpPr>
            <a:stCxn id="31" idx="1"/>
          </p:cNvCxnSpPr>
          <p:nvPr/>
        </p:nvCxnSpPr>
        <p:spPr>
          <a:xfrm flipH="1" flipV="1">
            <a:off x="3893820" y="4098337"/>
            <a:ext cx="2065020" cy="12729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Users\arabatel\ownCloud\Rabatel_data\Papier_Lucas\Fig2_OK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491" y="5555321"/>
            <a:ext cx="3442652" cy="512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3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4" name="Image 23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24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6"/>
          <p:cNvSpPr txBox="1"/>
          <p:nvPr/>
        </p:nvSpPr>
        <p:spPr>
          <a:xfrm>
            <a:off x="4366259" y="6103005"/>
            <a:ext cx="475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PhD L. 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Davaze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(2019), Master thesis L. 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Gurriaran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(2018-19)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74408" y="2636540"/>
            <a:ext cx="51695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88" y="2037508"/>
            <a:ext cx="2607512" cy="255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66259" y="2359541"/>
            <a:ext cx="43138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Only </a:t>
            </a:r>
            <a:r>
              <a:rPr lang="en-US" sz="1200" u="sng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4 glaciers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have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measurements over this period</a:t>
            </a: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1002667" y="3566160"/>
            <a:ext cx="2971741" cy="3036502"/>
            <a:chOff x="1352550" y="3859462"/>
            <a:chExt cx="2621858" cy="2743200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352550" y="3899546"/>
              <a:ext cx="2621858" cy="25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Graphique 3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7179286"/>
                </p:ext>
              </p:extLst>
            </p:nvPr>
          </p:nvGraphicFramePr>
          <p:xfrm>
            <a:off x="1366835" y="3859462"/>
            <a:ext cx="257334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cxnSp>
        <p:nvCxnSpPr>
          <p:cNvPr id="32" name="Connecteur droit 31"/>
          <p:cNvCxnSpPr/>
          <p:nvPr/>
        </p:nvCxnSpPr>
        <p:spPr>
          <a:xfrm>
            <a:off x="1415891" y="5930352"/>
            <a:ext cx="197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569720" y="5813255"/>
            <a:ext cx="9663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latin typeface="Montserrat-Bold"/>
              </a:rPr>
              <a:t>Regional mean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1415891" y="6080667"/>
            <a:ext cx="197624" cy="0"/>
          </a:xfrm>
          <a:prstGeom prst="line">
            <a:avLst/>
          </a:prstGeom>
          <a:ln w="12700">
            <a:solidFill>
              <a:srgbClr val="E3061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569720" y="5963570"/>
            <a:ext cx="14325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 err="1">
                <a:latin typeface="Montserrat-Bold"/>
              </a:rPr>
              <a:t>Zongo</a:t>
            </a:r>
            <a:r>
              <a:rPr lang="en-US" sz="800" dirty="0">
                <a:latin typeface="Montserrat-Bold"/>
              </a:rPr>
              <a:t> Glacier, </a:t>
            </a:r>
            <a:r>
              <a:rPr lang="en-US" sz="800" i="1" dirty="0">
                <a:latin typeface="Montserrat-Bold"/>
              </a:rPr>
              <a:t>in situ</a:t>
            </a:r>
            <a:r>
              <a:rPr lang="en-US" sz="800" dirty="0">
                <a:latin typeface="Montserrat-Bold"/>
              </a:rPr>
              <a:t> SMB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2667" y="1452733"/>
            <a:ext cx="753173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Reconstruction of annual mass balance time series [2000-2016]</a:t>
            </a:r>
          </a:p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82 glaciers (Peruvian &amp; Bolivian Andes)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8" name="Image 27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25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177340" y="1491382"/>
            <a:ext cx="3657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</a:t>
            </a:r>
            <a:r>
              <a:rPr lang="en-US" sz="1600" b="1" dirty="0">
                <a:latin typeface="Montserrat-Bold"/>
                <a:cs typeface="Times New Roman" pitchFamily="18" charset="0"/>
              </a:rPr>
              <a:t>surface flow velocity</a:t>
            </a:r>
          </a:p>
        </p:txBody>
      </p:sp>
      <p:grpSp>
        <p:nvGrpSpPr>
          <p:cNvPr id="72" name="Groupe 71"/>
          <p:cNvGrpSpPr/>
          <p:nvPr/>
        </p:nvGrpSpPr>
        <p:grpSpPr>
          <a:xfrm>
            <a:off x="2626660" y="1918467"/>
            <a:ext cx="6319118" cy="4251657"/>
            <a:chOff x="1174128" y="1755060"/>
            <a:chExt cx="6319118" cy="4251657"/>
          </a:xfrm>
        </p:grpSpPr>
        <p:sp>
          <p:nvSpPr>
            <p:cNvPr id="36" name="Down Arrow 41"/>
            <p:cNvSpPr/>
            <p:nvPr/>
          </p:nvSpPr>
          <p:spPr>
            <a:xfrm>
              <a:off x="3854870" y="3612593"/>
              <a:ext cx="381100" cy="711620"/>
            </a:xfrm>
            <a:prstGeom prst="downArrow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42" descr="Image result for SQL logo">
              <a:extLst>
                <a:ext uri="{FF2B5EF4-FFF2-40B4-BE49-F238E27FC236}">
                  <a16:creationId xmlns:a16="http://schemas.microsoft.com/office/drawing/2014/main" id="{ECE8A73D-7A73-8C40-BEB5-AEA6072B03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8307" y="4102911"/>
              <a:ext cx="726568" cy="430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Down Arrow 43"/>
            <p:cNvSpPr/>
            <p:nvPr/>
          </p:nvSpPr>
          <p:spPr>
            <a:xfrm>
              <a:off x="3854870" y="2264560"/>
              <a:ext cx="381100" cy="711620"/>
            </a:xfrm>
            <a:prstGeom prst="downArrow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14" descr="Image result for gdal logo">
              <a:extLst>
                <a:ext uri="{FF2B5EF4-FFF2-40B4-BE49-F238E27FC236}">
                  <a16:creationId xmlns:a16="http://schemas.microsoft.com/office/drawing/2014/main" id="{4C223AA0-A734-D143-ACF9-9B92C6779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711" y="4974004"/>
              <a:ext cx="353072" cy="39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8" descr="Image result for qgis logo">
              <a:extLst>
                <a:ext uri="{FF2B5EF4-FFF2-40B4-BE49-F238E27FC236}">
                  <a16:creationId xmlns:a16="http://schemas.microsoft.com/office/drawing/2014/main" id="{BB7E71BF-69B4-2148-A3C6-6AA89B644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407" y="2236742"/>
              <a:ext cx="549681" cy="26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mage result for Fortran 90 logo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234" y="3844894"/>
              <a:ext cx="550026" cy="388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Down Arrow 53"/>
            <p:cNvSpPr/>
            <p:nvPr/>
          </p:nvSpPr>
          <p:spPr>
            <a:xfrm>
              <a:off x="3854870" y="4885182"/>
              <a:ext cx="381100" cy="711620"/>
            </a:xfrm>
            <a:prstGeom prst="downArrow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2" descr="https://res.mdpi.com/remotesensing/remotesensing-08-00598/article_deploy/html/images/remotesensing-08-00598-g013.png">
              <a:extLst>
                <a:ext uri="{FF2B5EF4-FFF2-40B4-BE49-F238E27FC236}">
                  <a16:creationId xmlns:a16="http://schemas.microsoft.com/office/drawing/2014/main" id="{6C7A5320-479B-9C48-B3F2-23EBBCD66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65302" y="3523399"/>
              <a:ext cx="1402627" cy="1215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6">
              <a:extLst>
                <a:ext uri="{FF2B5EF4-FFF2-40B4-BE49-F238E27FC236}">
                  <a16:creationId xmlns:a16="http://schemas.microsoft.com/office/drawing/2014/main" id="{43DEC44D-9CAA-F044-8EAE-E7295AC9E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494167" y="5045547"/>
              <a:ext cx="1344897" cy="827496"/>
            </a:xfrm>
            <a:prstGeom prst="rect">
              <a:avLst/>
            </a:prstGeom>
          </p:spPr>
        </p:pic>
        <p:grpSp>
          <p:nvGrpSpPr>
            <p:cNvPr id="68" name="Groupe 67"/>
            <p:cNvGrpSpPr/>
            <p:nvPr/>
          </p:nvGrpSpPr>
          <p:grpSpPr>
            <a:xfrm>
              <a:off x="1174128" y="1755060"/>
              <a:ext cx="1984974" cy="687895"/>
              <a:chOff x="1014108" y="1755060"/>
              <a:chExt cx="1984974" cy="687895"/>
            </a:xfrm>
          </p:grpSpPr>
          <p:pic>
            <p:nvPicPr>
              <p:cNvPr id="40" name="Picture 12" descr="Image result for python 3 logo">
                <a:extLst>
                  <a:ext uri="{FF2B5EF4-FFF2-40B4-BE49-F238E27FC236}">
                    <a16:creationId xmlns:a16="http://schemas.microsoft.com/office/drawing/2014/main" id="{AC60B2FB-74D7-7347-B03E-BF4223E11F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373" y="1928944"/>
                <a:ext cx="1360709" cy="461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Image result for Gitlab logo">
                <a:extLst>
                  <a:ext uri="{FF2B5EF4-FFF2-40B4-BE49-F238E27FC236}">
                    <a16:creationId xmlns:a16="http://schemas.microsoft.com/office/drawing/2014/main" id="{E10B8D45-9632-6F45-AA91-38AE061EE5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108" y="1755060"/>
                <a:ext cx="759073" cy="687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" name="Picture 67">
              <a:extLst>
                <a:ext uri="{FF2B5EF4-FFF2-40B4-BE49-F238E27FC236}">
                  <a16:creationId xmlns:a16="http://schemas.microsoft.com/office/drawing/2014/main" id="{A7414080-BE81-8E47-8E30-ED826AFCC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3942" y="2421835"/>
              <a:ext cx="1445346" cy="8729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8" name="Text Placeholder 2">
              <a:extLst>
                <a:ext uri="{FF2B5EF4-FFF2-40B4-BE49-F238E27FC236}">
                  <a16:creationId xmlns:a16="http://schemas.microsoft.com/office/drawing/2014/main" id="{9237C282-1034-E64A-9539-8020CFDCC996}"/>
                </a:ext>
              </a:extLst>
            </p:cNvPr>
            <p:cNvSpPr txBox="1">
              <a:spLocks/>
            </p:cNvSpPr>
            <p:nvPr/>
          </p:nvSpPr>
          <p:spPr>
            <a:xfrm>
              <a:off x="4292038" y="2307829"/>
              <a:ext cx="1179508" cy="51504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8000"/>
              </a:schemeClr>
            </a:solidFill>
            <a:ln>
              <a:noFill/>
            </a:ln>
          </p:spPr>
          <p:txBody>
            <a:bodyPr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342900" marR="0" lvl="0" indent="-1905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entury Gothic" charset="0"/>
                  <a:ea typeface="Century Gothic" charset="0"/>
                  <a:cs typeface="Century Gothic" charset="0"/>
                  <a:sym typeface="Questrial"/>
                </a:defRPr>
              </a:lvl1pPr>
              <a:lvl2pPr marL="742950" marR="0" lvl="1" indent="-15875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2pPr>
              <a:lvl3pPr marL="1143000" marR="0" lvl="2" indent="-1143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7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3pPr>
              <a:lvl4pPr marL="1600200" marR="0" lvl="3" indent="-12700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4pPr>
              <a:lvl5pPr marL="2057400" marR="0" lvl="4" indent="-139700" algn="l" rtl="0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5pPr>
              <a:lvl6pPr marL="2514600" marR="0" lvl="5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12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6pPr>
              <a:lvl7pPr marL="2971800" marR="0" lvl="6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11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7pPr>
              <a:lvl8pPr marL="3429000" marR="0" lvl="7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8pPr>
              <a:lvl9pPr marL="3886200" marR="0" lvl="8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9pPr>
            </a:lstStyle>
            <a:p>
              <a:pPr marL="0" indent="0" algn="ctr">
                <a:buFont typeface="Questrial"/>
                <a:buNone/>
              </a:pPr>
              <a:r>
                <a:rPr lang="en-US" sz="1200" b="1" dirty="0">
                  <a:latin typeface="Montserrat-Bold"/>
                </a:rPr>
                <a:t>Sensor dependent</a:t>
              </a:r>
            </a:p>
          </p:txBody>
        </p:sp>
        <p:pic>
          <p:nvPicPr>
            <p:cNvPr id="49" name="Picture 2" descr="Image result for SQL logo">
              <a:extLst>
                <a:ext uri="{FF2B5EF4-FFF2-40B4-BE49-F238E27FC236}">
                  <a16:creationId xmlns:a16="http://schemas.microsoft.com/office/drawing/2014/main" id="{051C3935-25BC-354E-BC7E-07C6560F3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73578" y="2539171"/>
              <a:ext cx="289338" cy="17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oupe 69"/>
            <p:cNvGrpSpPr/>
            <p:nvPr/>
          </p:nvGrpSpPr>
          <p:grpSpPr>
            <a:xfrm>
              <a:off x="5893295" y="1996534"/>
              <a:ext cx="1599951" cy="1120680"/>
              <a:chOff x="7188695" y="2194654"/>
              <a:chExt cx="1599951" cy="1120680"/>
            </a:xfrm>
          </p:grpSpPr>
          <p:pic>
            <p:nvPicPr>
              <p:cNvPr id="51" name="Picture 72">
                <a:extLst>
                  <a:ext uri="{FF2B5EF4-FFF2-40B4-BE49-F238E27FC236}">
                    <a16:creationId xmlns:a16="http://schemas.microsoft.com/office/drawing/2014/main" id="{B30336EF-E623-EA46-BED1-5885A426B0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08184" y="2975593"/>
                <a:ext cx="755755" cy="258929"/>
              </a:xfrm>
              <a:prstGeom prst="rect">
                <a:avLst/>
              </a:prstGeom>
            </p:spPr>
          </p:pic>
          <p:pic>
            <p:nvPicPr>
              <p:cNvPr id="57" name="Picture 2" descr="Image result for google logo">
                <a:extLst>
                  <a:ext uri="{FF2B5EF4-FFF2-40B4-BE49-F238E27FC236}">
                    <a16:creationId xmlns:a16="http://schemas.microsoft.com/office/drawing/2014/main" id="{7F8AE183-D51E-1346-A3EB-7988A299B0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8433" y="2194654"/>
                <a:ext cx="672522" cy="439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4" descr="Image result for amazon logo">
                <a:extLst>
                  <a:ext uri="{FF2B5EF4-FFF2-40B4-BE49-F238E27FC236}">
                    <a16:creationId xmlns:a16="http://schemas.microsoft.com/office/drawing/2014/main" id="{97762962-8AB2-D647-9433-1325CD200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2019" y="3002098"/>
                <a:ext cx="766165" cy="221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83">
                <a:extLst>
                  <a:ext uri="{FF2B5EF4-FFF2-40B4-BE49-F238E27FC236}">
                    <a16:creationId xmlns:a16="http://schemas.microsoft.com/office/drawing/2014/main" id="{D1520226-42FB-904D-8A91-9930DED9A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/>
              <a:stretch>
                <a:fillRect/>
              </a:stretch>
            </p:blipFill>
            <p:spPr>
              <a:xfrm>
                <a:off x="7231897" y="2619317"/>
                <a:ext cx="745594" cy="233379"/>
              </a:xfrm>
              <a:prstGeom prst="rect">
                <a:avLst/>
              </a:prstGeom>
            </p:spPr>
          </p:pic>
          <p:pic>
            <p:nvPicPr>
              <p:cNvPr id="60" name="Picture 6" descr="Image result for Earth Explorer logo">
                <a:extLst>
                  <a:ext uri="{FF2B5EF4-FFF2-40B4-BE49-F238E27FC236}">
                    <a16:creationId xmlns:a16="http://schemas.microsoft.com/office/drawing/2014/main" id="{BA5CB0DF-0A6A-3B47-A4E3-B022B227C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8683" y="2307200"/>
                <a:ext cx="578586" cy="226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85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05414" y="2553394"/>
                <a:ext cx="476816" cy="392882"/>
              </a:xfrm>
              <a:prstGeom prst="rect">
                <a:avLst/>
              </a:prstGeom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B8BC72-2789-0D4E-921A-EB8AB405661E}"/>
                  </a:ext>
                </a:extLst>
              </p:cNvPr>
              <p:cNvSpPr/>
              <p:nvPr/>
            </p:nvSpPr>
            <p:spPr>
              <a:xfrm>
                <a:off x="7188695" y="2214521"/>
                <a:ext cx="1599951" cy="1100813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Arrow Connector 78">
              <a:extLst>
                <a:ext uri="{FF2B5EF4-FFF2-40B4-BE49-F238E27FC236}">
                  <a16:creationId xmlns:a16="http://schemas.microsoft.com/office/drawing/2014/main" id="{B72A5427-66EA-214F-B87B-6DB9A2A56D65}"/>
                </a:ext>
              </a:extLst>
            </p:cNvPr>
            <p:cNvCxnSpPr>
              <a:cxnSpLocks/>
              <a:stCxn id="56" idx="1"/>
              <a:endCxn id="48" idx="3"/>
            </p:cNvCxnSpPr>
            <p:nvPr/>
          </p:nvCxnSpPr>
          <p:spPr>
            <a:xfrm flipH="1" flipV="1">
              <a:off x="5471546" y="2565353"/>
              <a:ext cx="421749" cy="14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 Placeholder 2">
              <a:extLst>
                <a:ext uri="{FF2B5EF4-FFF2-40B4-BE49-F238E27FC236}">
                  <a16:creationId xmlns:a16="http://schemas.microsoft.com/office/drawing/2014/main" id="{BD08C7D9-F720-AB48-8177-D3F3BE96CBBC}"/>
                </a:ext>
              </a:extLst>
            </p:cNvPr>
            <p:cNvSpPr txBox="1">
              <a:spLocks/>
            </p:cNvSpPr>
            <p:nvPr/>
          </p:nvSpPr>
          <p:spPr>
            <a:xfrm>
              <a:off x="4255770" y="3731147"/>
              <a:ext cx="1215776" cy="502432"/>
            </a:xfrm>
            <a:prstGeom prst="rect">
              <a:avLst/>
            </a:prstGeom>
            <a:solidFill>
              <a:schemeClr val="accent6">
                <a:lumMod val="75000"/>
                <a:alpha val="58000"/>
              </a:schemeClr>
            </a:solidFill>
            <a:ln>
              <a:noFill/>
            </a:ln>
          </p:spPr>
          <p:txBody>
            <a:bodyPr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342900" marR="0" lvl="0" indent="-1905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entury Gothic" charset="0"/>
                  <a:ea typeface="Century Gothic" charset="0"/>
                  <a:cs typeface="Century Gothic" charset="0"/>
                  <a:sym typeface="Questrial"/>
                </a:defRPr>
              </a:lvl1pPr>
              <a:lvl2pPr marL="742950" marR="0" lvl="1" indent="-15875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2pPr>
              <a:lvl3pPr marL="1143000" marR="0" lvl="2" indent="-1143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7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3pPr>
              <a:lvl4pPr marL="1600200" marR="0" lvl="3" indent="-127000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6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4pPr>
              <a:lvl5pPr marL="2057400" marR="0" lvl="4" indent="-139700" algn="l" rtl="0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466FC6"/>
                </a:buClr>
                <a:buSzPct val="100000"/>
                <a:buFont typeface="Quest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5pPr>
              <a:lvl6pPr marL="2514600" marR="0" lvl="5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12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6pPr>
              <a:lvl7pPr marL="2971800" marR="0" lvl="6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11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7pPr>
              <a:lvl8pPr marL="3429000" marR="0" lvl="7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8pPr>
              <a:lvl9pPr marL="3886200" marR="0" lvl="8" indent="-101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Quest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defRPr>
              </a:lvl9pPr>
            </a:lstStyle>
            <a:p>
              <a:pPr marL="0" indent="0" algn="ctr">
                <a:buFont typeface="Questrial"/>
                <a:buNone/>
              </a:pPr>
              <a:r>
                <a:rPr lang="en-US" sz="1200" b="1" dirty="0">
                  <a:latin typeface="Montserrat-Bold"/>
                </a:rPr>
                <a:t>Time consuming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8CC1DC-32F7-804C-BFF4-31A0B37EB2FA}"/>
                </a:ext>
              </a:extLst>
            </p:cNvPr>
            <p:cNvSpPr/>
            <p:nvPr/>
          </p:nvSpPr>
          <p:spPr>
            <a:xfrm>
              <a:off x="3573176" y="5729718"/>
              <a:ext cx="9444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Montserrat-Bold"/>
                  <a:ea typeface="Century Gothic" charset="0"/>
                  <a:cs typeface="Century Gothic" charset="0"/>
                </a:rPr>
                <a:t>Ice velocity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0EC971F-2650-4A40-B2AA-F064E083DDA0}"/>
                </a:ext>
              </a:extLst>
            </p:cNvPr>
            <p:cNvSpPr/>
            <p:nvPr/>
          </p:nvSpPr>
          <p:spPr>
            <a:xfrm>
              <a:off x="3403257" y="4529652"/>
              <a:ext cx="12843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Montserrat-Bold"/>
                  <a:ea typeface="Century Gothic" charset="0"/>
                  <a:cs typeface="Century Gothic" charset="0"/>
                </a:rPr>
                <a:t>Post-processing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D0F537F-8E8F-6347-B5F1-4E10452BC515}"/>
                </a:ext>
              </a:extLst>
            </p:cNvPr>
            <p:cNvSpPr/>
            <p:nvPr/>
          </p:nvSpPr>
          <p:spPr>
            <a:xfrm>
              <a:off x="2994492" y="3175592"/>
              <a:ext cx="21018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Montserrat-Bold"/>
                  <a:ea typeface="Century Gothic" charset="0"/>
                  <a:cs typeface="Century Gothic" charset="0"/>
                </a:rPr>
                <a:t>Ice displacement calculation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5893ED-7566-7349-A81C-DE54E46F05F8}"/>
                </a:ext>
              </a:extLst>
            </p:cNvPr>
            <p:cNvSpPr/>
            <p:nvPr/>
          </p:nvSpPr>
          <p:spPr>
            <a:xfrm>
              <a:off x="3331122" y="1929308"/>
              <a:ext cx="14285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Montserrat-Bold"/>
                  <a:ea typeface="Century Gothic" charset="0"/>
                  <a:cs typeface="Century Gothic" charset="0"/>
                </a:rPr>
                <a:t>Image preparation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F91D4C4-6434-1544-B5D3-0F82DC1ED516}"/>
                </a:ext>
              </a:extLst>
            </p:cNvPr>
            <p:cNvSpPr/>
            <p:nvPr/>
          </p:nvSpPr>
          <p:spPr>
            <a:xfrm>
              <a:off x="5836920" y="4600332"/>
              <a:ext cx="1313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latin typeface="Montserrat-Bold"/>
                </a:rPr>
                <a:t>Monitoring system of the processing states. </a:t>
              </a:r>
            </a:p>
            <a:p>
              <a:pPr algn="ctr"/>
              <a:r>
                <a:rPr lang="en-US" sz="900" dirty="0">
                  <a:latin typeface="Montserrat-Bold"/>
                </a:rPr>
                <a:t>Works in parallel with the workflow.</a:t>
              </a:r>
            </a:p>
          </p:txBody>
        </p:sp>
      </p:grpSp>
      <p:sp>
        <p:nvSpPr>
          <p:cNvPr id="73" name="Rectangle 72"/>
          <p:cNvSpPr/>
          <p:nvPr/>
        </p:nvSpPr>
        <p:spPr>
          <a:xfrm>
            <a:off x="175261" y="2504588"/>
            <a:ext cx="24513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Workflow developed by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Jérémie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Mouginot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Romain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Millan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&amp; Anna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Derkacheva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at IGE-Grenoble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Input data:</a:t>
            </a:r>
          </a:p>
          <a:p>
            <a:pPr marL="182563" indent="-90488"/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 Optical data: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Landsat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Sentinel-2, …</a:t>
            </a:r>
          </a:p>
          <a:p>
            <a:pPr marL="182563" indent="-90488"/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 Radar data: ERS, Sentinel-1, …</a:t>
            </a: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175261" y="5753535"/>
            <a:ext cx="293986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Millan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 Sensing,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26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3995549" y="2057876"/>
            <a:ext cx="42569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-Bold"/>
              </a:rPr>
              <a:t>Cordillera Blanca (Peruvian Andes)</a:t>
            </a:r>
          </a:p>
          <a:p>
            <a:r>
              <a:rPr lang="en-US" sz="1400" dirty="0">
                <a:latin typeface="Montserrat-Bold"/>
              </a:rPr>
              <a:t>Period 2017-2018: synthetic map</a:t>
            </a:r>
          </a:p>
          <a:p>
            <a:r>
              <a:rPr lang="en-US" sz="1400" dirty="0">
                <a:latin typeface="Montserrat-Bold"/>
              </a:rPr>
              <a:t>Images Sentinel-2 (10 m)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177340" y="1491382"/>
            <a:ext cx="53453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</a:t>
            </a:r>
            <a:r>
              <a:rPr lang="en-US" sz="1600" b="1" dirty="0">
                <a:latin typeface="Montserrat-Bold"/>
                <a:cs typeface="Times New Roman" pitchFamily="18" charset="0"/>
              </a:rPr>
              <a:t>surface flow velocity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72" y="1859726"/>
            <a:ext cx="3142187" cy="455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ttps://www.mdpi.com/remotesensing/remotesensing-11-02498/article_deploy/html/images/remotesensing-11-02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4839" y="4074206"/>
            <a:ext cx="4648649" cy="14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373881" y="3312682"/>
            <a:ext cx="4770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-Bold"/>
              </a:rPr>
              <a:t>Fox Glacier (New Zealand)</a:t>
            </a:r>
          </a:p>
          <a:p>
            <a:r>
              <a:rPr lang="en-US" sz="1400" dirty="0">
                <a:latin typeface="Montserrat-Bold"/>
              </a:rPr>
              <a:t>Period 2017-2018: time series</a:t>
            </a:r>
          </a:p>
          <a:p>
            <a:r>
              <a:rPr lang="en-US" sz="1400" dirty="0">
                <a:latin typeface="Montserrat-Bold"/>
              </a:rPr>
              <a:t>Images: Landsat-8 (30 m), Sentinel-2 (10 m), </a:t>
            </a:r>
            <a:r>
              <a:rPr lang="en-US" sz="1400" dirty="0" err="1">
                <a:latin typeface="Montserrat-Bold"/>
              </a:rPr>
              <a:t>Ven</a:t>
            </a:r>
            <a:r>
              <a:rPr lang="el-GR" sz="1400" dirty="0">
                <a:latin typeface="Montserrat-Bold"/>
              </a:rPr>
              <a:t>μ</a:t>
            </a:r>
            <a:r>
              <a:rPr lang="en-US" sz="1400" dirty="0">
                <a:latin typeface="Montserrat-Bold"/>
              </a:rPr>
              <a:t>s (5 m)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4434839" y="5893125"/>
            <a:ext cx="293986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Millan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 Sensing,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27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28544" y="2212484"/>
            <a:ext cx="75372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Symbol"/>
              <a:buChar char="Þ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Small glaciers (&lt; 0.5 km²) are not resolved due to the spatial resolution of available images</a:t>
            </a:r>
          </a:p>
          <a:p>
            <a:pPr>
              <a:buFont typeface="Symbol"/>
              <a:buChar char="Þ"/>
            </a:pP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 typeface="Symbol"/>
              <a:buChar char="Þ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Correlation methods result in higher uncertainties in the accumulation zones due to the bright snow cover (homogeneous, poor contrast, saturation, …) </a:t>
            </a:r>
          </a:p>
          <a:p>
            <a:pPr>
              <a:buFont typeface="Symbol"/>
              <a:buChar char="Þ"/>
            </a:pP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>
              <a:buFont typeface="Symbol"/>
              <a:buChar char="Þ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Optical imagery is mostly used even if the could cover can be a limiting factor (new generation of satellites with a high revisiting time allows limiting this problem)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Other methods using satellite Radar data are also used (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InSAR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Very high resolution (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i.e.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quantification of very slow displacements)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No problem with clouds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BUT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Geometrical correction are more challenging in mountainous areas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Penetration of the radar signal into the snow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Less sensors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177340" y="1491382"/>
            <a:ext cx="53453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</a:t>
            </a:r>
            <a:r>
              <a:rPr lang="en-US" sz="1600" b="1" dirty="0">
                <a:latin typeface="Montserrat-Bold"/>
                <a:cs typeface="Times New Roman" pitchFamily="18" charset="0"/>
              </a:rPr>
              <a:t>surface flow velocity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: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current limitations </a:t>
            </a:r>
            <a:endParaRPr lang="en-US" sz="1600" b="1" dirty="0">
              <a:latin typeface="Montserrat-Bold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28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28" name="AutoShape 4" descr="http://www.glims.org/assets/banners/glimsbanner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260" y="1467973"/>
            <a:ext cx="5298140" cy="488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71174" y="2680871"/>
            <a:ext cx="26673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A common data portal</a:t>
            </a:r>
          </a:p>
          <a:p>
            <a:pPr algn="just"/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www.gtn-g.ch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II.	A glimpse on glacier monitoring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8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9" name="Image 18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29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69342" y="2792894"/>
            <a:ext cx="7772400" cy="1815882"/>
          </a:xfr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I.	Overview of glaciers temporal evolution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II.	A glimpse on glacier monitoring: from </a:t>
            </a: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in situ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to remote sensing methods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III.	A glimpse on glacier modeling: one question, one model!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IV.	Future glacier changes and impacts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Montserrat-Bold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80504" y="1023208"/>
            <a:ext cx="8763496" cy="435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59726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4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5" name="Image 24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Before starting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16" y="2843414"/>
            <a:ext cx="5466667" cy="3228571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5777" y="1851029"/>
            <a:ext cx="8152923" cy="69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eaLnBrk="0" hangingPunct="0">
              <a:lnSpc>
                <a:spcPct val="150000"/>
              </a:lnSpc>
            </a:pP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Montserrat-Bold"/>
              </a:rPr>
              <a:t>A glacier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is an natural accumulation of solid water resulting from the metamorphism of snow into ice, slowly moving, and considered as permanent at human time scale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48127" y="3435021"/>
            <a:ext cx="28189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200" b="1" baseline="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mass changes are directly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200" b="1" baseline="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related to changes in climate</a:t>
            </a:r>
          </a:p>
          <a:p>
            <a:pPr algn="just">
              <a:spcBef>
                <a:spcPct val="50000"/>
              </a:spcBef>
            </a:pPr>
            <a:endParaRPr lang="en-US" sz="12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>
              <a:spcBef>
                <a:spcPct val="50000"/>
              </a:spcBef>
            </a:pPr>
            <a:r>
              <a:rPr lang="en-US" sz="1200" b="1" baseline="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geometry changes are an indirect and smoothed response to changes in climate due to the ice dynamics</a:t>
            </a:r>
            <a:r>
              <a:rPr lang="en-US" sz="1200" b="1" baseline="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259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30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31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III.	A glimpse on glacier modeling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3640" y="1847076"/>
            <a:ext cx="699306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Plenty of approaches are available; a common feature in (geo)sciences:</a:t>
            </a:r>
          </a:p>
          <a:p>
            <a:pPr algn="just"/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 fontAlgn="base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Parameterized models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do not explicitly resolve any physical processes, but implicitly take them into account using parameterizations based on statistical or empirical relationships.</a:t>
            </a:r>
          </a:p>
          <a:p>
            <a:pPr algn="just" fontAlgn="base"/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 fontAlgn="base">
              <a:buFontTx/>
              <a:buChar char="-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Process-based models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approximate a number of glacier physical processes and surface energy and mass balance in a simplified manner.</a:t>
            </a:r>
          </a:p>
          <a:p>
            <a:pPr algn="just" fontAlgn="base"/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 fontAlgn="base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Physics-based models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approach glacier dynamics by explicitly simulating physical processes. </a:t>
            </a:r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2682872" y="4243707"/>
            <a:ext cx="379735" cy="62484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276600" y="4057833"/>
            <a:ext cx="5021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The choice of the model basically depends on:</a:t>
            </a:r>
          </a:p>
          <a:p>
            <a:pPr algn="just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question to be answered</a:t>
            </a:r>
          </a:p>
          <a:p>
            <a:pPr algn="just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availability of data/observation (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and/or remotely sensed) to calibrate, validate and test the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6600" y="5164340"/>
            <a:ext cx="50215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For glacier evolution modeling at global scale mostly parameterized models are used, partly due to the lack of observations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3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4" name="Image 23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31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90660" y="1586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What to we need to model glacier evolution?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6144" y="4043556"/>
            <a:ext cx="324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Surface mass balance model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6144" y="5320045"/>
            <a:ext cx="3081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dynamics model</a:t>
            </a:r>
          </a:p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i.e.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ice flow)</a:t>
            </a:r>
          </a:p>
        </p:txBody>
      </p:sp>
      <p:sp>
        <p:nvSpPr>
          <p:cNvPr id="32" name="Accolade fermante 31"/>
          <p:cNvSpPr/>
          <p:nvPr/>
        </p:nvSpPr>
        <p:spPr>
          <a:xfrm>
            <a:off x="5172824" y="3955544"/>
            <a:ext cx="216024" cy="1881376"/>
          </a:xfrm>
          <a:prstGeom prst="rightBrac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-Bold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824" y="3959607"/>
            <a:ext cx="5625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824" y="5210038"/>
            <a:ext cx="5625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324" y="3971548"/>
            <a:ext cx="5625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324" y="5197976"/>
            <a:ext cx="5625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5487909" y="3748932"/>
            <a:ext cx="346604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Available approaches: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fontAlgn="base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Parameterized models: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from simple empirical relationship (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ice melt = f(T°C)) to machine learning</a:t>
            </a:r>
          </a:p>
          <a:p>
            <a:pPr fontAlgn="base"/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fontAlgn="base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Process-based models: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simplified energy balance models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</a:p>
          <a:p>
            <a:pPr fontAlgn="base"/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fontAlgn="base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 Physics-based models: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many processes still need to be considered (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under-glacial hydrology, fracturing,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thermical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regime, …)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57" r="23679"/>
          <a:stretch>
            <a:fillRect/>
          </a:stretch>
        </p:blipFill>
        <p:spPr>
          <a:xfrm>
            <a:off x="1297588" y="1996594"/>
            <a:ext cx="2658143" cy="1813035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III.	A glimpse on glacier modeling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9" name="Image 28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32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90660" y="1586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What to we need to model glacier evolution?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7584" y="2770711"/>
            <a:ext cx="324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Surface mass balance model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7584" y="4068982"/>
            <a:ext cx="3081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dynamics model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i.e.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ice flow)</a:t>
            </a:r>
          </a:p>
        </p:txBody>
      </p:sp>
      <p:sp>
        <p:nvSpPr>
          <p:cNvPr id="19" name="Flèche vers le bas 18"/>
          <p:cNvSpPr/>
          <p:nvPr/>
        </p:nvSpPr>
        <p:spPr>
          <a:xfrm rot="5400000">
            <a:off x="4376358" y="2547558"/>
            <a:ext cx="475104" cy="78486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/>
          <p:cNvSpPr/>
          <p:nvPr/>
        </p:nvSpPr>
        <p:spPr>
          <a:xfrm rot="5400000">
            <a:off x="4376358" y="3845829"/>
            <a:ext cx="475104" cy="78486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557860" y="2770711"/>
            <a:ext cx="32403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Atmospheric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forcings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unfortunately not available at high spatial resolution (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e.g.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~100 m²)</a:t>
            </a:r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040" y="4576813"/>
            <a:ext cx="5400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90" y="3246070"/>
            <a:ext cx="562500" cy="540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5326380" y="3992038"/>
            <a:ext cx="3703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 ice thickness distribution</a:t>
            </a:r>
          </a:p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 major unknown, main uncertainty in future glacier evolution</a:t>
            </a:r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III.	A glimpse on glacier modeling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2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3" name="Image 22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33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580112" y="2166620"/>
            <a:ext cx="32403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Montserrat-Bold"/>
                <a:ea typeface="Calibri" pitchFamily="34" charset="0"/>
                <a:cs typeface="Times New Roman" pitchFamily="18" charset="0"/>
              </a:rPr>
              <a:t>Projections of </a:t>
            </a:r>
            <a:r>
              <a:rPr kumimoji="0" lang="en-US" sz="1400" b="1" u="none" strike="noStrike" cap="none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Montserrat-Bold"/>
                <a:ea typeface="Calibri" pitchFamily="34" charset="0"/>
                <a:cs typeface="Times New Roman" pitchFamily="18" charset="0"/>
              </a:rPr>
              <a:t>Zongo</a:t>
            </a:r>
            <a:r>
              <a:rPr kumimoji="0" lang="en-US" sz="1400" b="1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Montserrat-Bold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Glacier (Bolivia)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 Surface mass balance is modeled using a parameterized approach forced with atmospheric temperature scenarios from CMIP5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 Glacier dynamics is modeled using a physics-based approach (Elmer/Ice full-Stoke finite elements model)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For this glacier, ice thickness are known from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in situ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Calibri" pitchFamily="34" charset="0"/>
                <a:cs typeface="Times New Roman" pitchFamily="18" charset="0"/>
              </a:rPr>
              <a:t> measurements.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Montserrat-Bold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Réveillet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et al.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Ann.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Glaciol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2015</a:t>
            </a:r>
            <a:endParaRPr kumimoji="0" lang="en-US" sz="1200" b="1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Montserrat-Bold"/>
              <a:cs typeface="Arial" pitchFamily="34" charset="0"/>
            </a:endParaRPr>
          </a:p>
        </p:txBody>
      </p:sp>
      <p:pic>
        <p:nvPicPr>
          <p:cNvPr id="18" name="Picture 2" descr="D:\1_Recherche\6_Vulgarisation\2015-07-01_Article_LaRecherche\Figure_EvolutionFutu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957251" cy="4010521"/>
          </a:xfrm>
          <a:prstGeom prst="rect">
            <a:avLst/>
          </a:prstGeom>
          <a:noFill/>
        </p:spPr>
      </p:pic>
      <p:pic>
        <p:nvPicPr>
          <p:cNvPr id="19" name="Picture 3" descr="D:\1_Recherche\7_HDR\Figures\Glacioclim-NetworkF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04863"/>
            <a:ext cx="1008112" cy="978461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1190660" y="1586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Example of glacier modeling results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III.	A glimpse on glacier modeling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34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69342" y="2792894"/>
            <a:ext cx="7772400" cy="1815882"/>
          </a:xfr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I.	Overview of glaciers temporal evolution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II.	A glimpse on glacier monitoring: from in situ to remote sensing methods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III.	A glimpse on glacier modeling: one question, one model!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IV.	Future glacier changes and impacts</a:t>
            </a:r>
            <a:endParaRPr lang="fr-FR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80504" y="1023208"/>
            <a:ext cx="8763496" cy="435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59726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35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31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"/>
          <a:stretch/>
        </p:blipFill>
        <p:spPr bwMode="auto">
          <a:xfrm>
            <a:off x="610436" y="2386007"/>
            <a:ext cx="4032448" cy="271714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èche vers le bas 10"/>
          <p:cNvSpPr/>
          <p:nvPr/>
        </p:nvSpPr>
        <p:spPr>
          <a:xfrm>
            <a:off x="2674620" y="5103147"/>
            <a:ext cx="167640" cy="459453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255142" y="5562600"/>
            <a:ext cx="1013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 the sea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4040" y="2397331"/>
            <a:ext cx="32403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Water resources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Irrigation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Hydro-power generation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Human consumption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94040" y="3591296"/>
            <a:ext cx="30814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Hazards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Glacial lake outburst floods (GLOFs)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Serac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falls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Glacier destabilization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94040" y="4785262"/>
            <a:ext cx="3081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Sea Level Rise (SLR)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36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0504" y="5147315"/>
            <a:ext cx="4000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Glaciers + ice sheets = 1</a:t>
            </a:r>
            <a:r>
              <a:rPr lang="en-US" sz="1400" b="1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contributor to SLR during the 20</a:t>
            </a:r>
            <a:r>
              <a:rPr lang="en-US" sz="1400" b="1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Century and in the projections for the 21</a:t>
            </a:r>
            <a:r>
              <a:rPr lang="en-US" sz="1400" b="1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Century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31406" y="1451596"/>
            <a:ext cx="433163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Evolution of sea level = global phenomena</a:t>
            </a:r>
          </a:p>
        </p:txBody>
      </p:sp>
      <p:pic>
        <p:nvPicPr>
          <p:cNvPr id="31" name="Picture 7" descr="Résultat de recherche d'images pour &quot;sea level rise IPCC contribution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12" y="2489131"/>
            <a:ext cx="3888432" cy="2637064"/>
          </a:xfrm>
          <a:prstGeom prst="rect">
            <a:avLst/>
          </a:prstGeom>
          <a:noFill/>
        </p:spPr>
      </p:pic>
      <p:pic>
        <p:nvPicPr>
          <p:cNvPr id="32" name="Picture 2" descr="https://farm1.staticflickr.com/397/32363147225_7701d21140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944" y="2366020"/>
            <a:ext cx="4514086" cy="3258349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5907002" y="2181354"/>
            <a:ext cx="179247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Coastal population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79444" y="5641424"/>
            <a:ext cx="4403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Source: P. 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Rekacewicz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H. 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Ahlenius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(UNEP/GRID-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Arendal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9304" y="4640580"/>
            <a:ext cx="1218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Source: IPCC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"/>
          <a:stretch>
            <a:fillRect/>
          </a:stretch>
        </p:blipFill>
        <p:spPr bwMode="auto">
          <a:xfrm>
            <a:off x="151744" y="2969299"/>
            <a:ext cx="8848725" cy="27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e 40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42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43" name="Image 42" descr="K:\IGE\cyme\RABATEL_DATA\1_Recherche\1_LABO\1_Administratif_LABO\Page_Web_perso\logoUGA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37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4126" y="1456676"/>
            <a:ext cx="8187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Global glacier projections [2015-2100]</a:t>
            </a:r>
          </a:p>
          <a:p>
            <a:endParaRPr lang="fr-FR" sz="1200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GlacierMIP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– A model 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intercomparison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of global-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scale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glacier mass-balance 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models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and projections</a:t>
            </a:r>
          </a:p>
          <a:p>
            <a:pPr>
              <a:buFontTx/>
              <a:buChar char="-"/>
            </a:pP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6 </a:t>
            </a:r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glaciological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</a:t>
            </a:r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models</a:t>
            </a:r>
            <a:endParaRPr lang="fr-FR" sz="1200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25 GCMs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4 RCPs</a:t>
            </a:r>
          </a:p>
          <a:p>
            <a:pPr>
              <a:buFontTx/>
              <a:buChar char="-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19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glacierized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regions of the RGI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59326" y="5861863"/>
            <a:ext cx="2599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Hock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J.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Glaciol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2019</a:t>
            </a:r>
          </a:p>
        </p:txBody>
      </p:sp>
      <p:grpSp>
        <p:nvGrpSpPr>
          <p:cNvPr id="44" name="Groupe 43"/>
          <p:cNvGrpSpPr/>
          <p:nvPr/>
        </p:nvGrpSpPr>
        <p:grpSpPr>
          <a:xfrm>
            <a:off x="1170131" y="5725298"/>
            <a:ext cx="1335409" cy="413564"/>
            <a:chOff x="2124072" y="4433500"/>
            <a:chExt cx="1335409" cy="413564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2124072" y="4549140"/>
              <a:ext cx="1448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2124072" y="4732020"/>
              <a:ext cx="14483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268903" y="4433500"/>
              <a:ext cx="119057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Montserrat-Bold"/>
                </a:rPr>
                <a:t>Multi-model mean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68903" y="4631620"/>
              <a:ext cx="119057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Montserrat-Bold"/>
                </a:rPr>
                <a:t>Individual GCMs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781532" y="4069268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-30%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81532" y="3389495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-18%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507341" y="4177288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-40%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07341" y="3527994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-21%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0895" y="4484767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-56%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13280" y="3389494"/>
            <a:ext cx="55198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-18%</a:t>
            </a: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0448" y="4899018"/>
            <a:ext cx="127168" cy="21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3729867" y="4833415"/>
            <a:ext cx="127168" cy="283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6503347" y="4899018"/>
            <a:ext cx="127168" cy="21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795230"/>
            <a:ext cx="5884863" cy="46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8" name="Image 27" descr="K:\IGE\cyme\RABATEL_DATA\1_Recherche\1_LABO\1_Administratif_LABO\Page_Web_perso\logoUGA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38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4123" y="3068181"/>
            <a:ext cx="18368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Strong regional differences in glacier changes</a:t>
            </a: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4126" y="1456676"/>
            <a:ext cx="8187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Global glacier projections, a zoom into different regions [2015-2100]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91288" y="6138862"/>
            <a:ext cx="2599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Hock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J.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Glaciol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.,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2019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67150" y="3981447"/>
            <a:ext cx="1174750" cy="1125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8" name="Image 27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39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97035" y="1438896"/>
            <a:ext cx="713156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Glacier contribution to sea level according to different RCP [2015-2100]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6099" y="5171483"/>
            <a:ext cx="8575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Cumulative sea-level equivalent</a:t>
            </a:r>
          </a:p>
          <a:p>
            <a:pPr algn="just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60-80% would come from Antarctic periphery, Alaska and Arctic regions (depending on RCP and models)</a:t>
            </a:r>
            <a:endParaRPr lang="en-US" sz="16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95544" y="2190191"/>
            <a:ext cx="969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-Bold"/>
              </a:rPr>
              <a:t>RCP2.6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03500" y="2190191"/>
            <a:ext cx="969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-Bold"/>
              </a:rPr>
              <a:t>RCP4.5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11456" y="2190191"/>
            <a:ext cx="969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-Bold"/>
              </a:rPr>
              <a:t>RCP8.5</a:t>
            </a: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528745"/>
            <a:ext cx="8026400" cy="208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6163360" y="4724400"/>
            <a:ext cx="2599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Montserrat-Bold"/>
              </a:rPr>
              <a:t>Hock </a:t>
            </a:r>
            <a:r>
              <a:rPr lang="en-US" sz="1200" b="1" i="1" dirty="0">
                <a:latin typeface="Montserrat-Bold"/>
              </a:rPr>
              <a:t>et al.</a:t>
            </a:r>
            <a:r>
              <a:rPr lang="en-US" sz="1200" b="1" dirty="0">
                <a:latin typeface="Montserrat-Bold"/>
              </a:rPr>
              <a:t>, </a:t>
            </a:r>
            <a:r>
              <a:rPr lang="en-US" sz="1200" b="1" i="1" dirty="0">
                <a:latin typeface="Montserrat-Bold"/>
              </a:rPr>
              <a:t>J. </a:t>
            </a:r>
            <a:r>
              <a:rPr lang="en-US" sz="1200" b="1" i="1" dirty="0" err="1">
                <a:latin typeface="Montserrat-Bold"/>
              </a:rPr>
              <a:t>Glaciol</a:t>
            </a:r>
            <a:r>
              <a:rPr lang="en-US" sz="1200" b="1" i="1" dirty="0">
                <a:latin typeface="Montserrat-Bold"/>
              </a:rPr>
              <a:t>., </a:t>
            </a:r>
            <a:r>
              <a:rPr lang="en-US" sz="1200" b="1" dirty="0">
                <a:latin typeface="Montserrat-Bold"/>
              </a:rPr>
              <a:t>2019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26660" y="3901017"/>
            <a:ext cx="742248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50 mm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26660" y="3316539"/>
            <a:ext cx="742248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80 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99752" y="3745938"/>
            <a:ext cx="742248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80 mm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927600" y="3024161"/>
            <a:ext cx="91440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125 mm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173152" y="3758638"/>
            <a:ext cx="742248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80 mm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01000" y="2693961"/>
            <a:ext cx="91440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-Bold"/>
              </a:rPr>
              <a:t>175 mm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71732" y="2780758"/>
            <a:ext cx="127168" cy="283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303060" y="2780758"/>
            <a:ext cx="127168" cy="283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96" y="2723763"/>
            <a:ext cx="1235349" cy="69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80504" y="0"/>
            <a:ext cx="1628944" cy="3473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-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504" y="6510640"/>
            <a:ext cx="1628944" cy="3473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Montserrat-Bold"/>
              </a:rPr>
              <a:t>A. Rabatel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0504" y="1586216"/>
            <a:ext cx="4572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-Bold"/>
            </a:endParaRPr>
          </a:p>
        </p:txBody>
      </p:sp>
      <p:pic>
        <p:nvPicPr>
          <p:cNvPr id="18" name="Image 17" descr="K:\IGE\cyme\RABATEL_DATA\1_Recherche\1_LABO\1_Administratif_LABO\Page_Web_perso\logoUGA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521" y="0"/>
            <a:ext cx="1301879" cy="83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31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I.	Overview of current glaciers evolution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29" name="Picture 6" descr="Monde - Glaci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684" y="1904708"/>
            <a:ext cx="6312631" cy="371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2107230" y="5745240"/>
            <a:ext cx="541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Distribution of glaciers worldwide (~700,000 km² , ~0.4 m SLR)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216214" y="6053017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Ice sheets ~60-70 m SLR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29846" y="5110356"/>
            <a:ext cx="1615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RGI glacier distribution (NASA, 2013)</a:t>
            </a:r>
          </a:p>
        </p:txBody>
      </p:sp>
    </p:spTree>
    <p:extLst>
      <p:ext uri="{BB962C8B-B14F-4D97-AF65-F5344CB8AC3E}">
        <p14:creationId xmlns:p14="http://schemas.microsoft.com/office/powerpoint/2010/main" val="1799682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2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3" name="Image 22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40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96136" y="3636313"/>
            <a:ext cx="2944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Whatever the timescale</a:t>
            </a:r>
          </a:p>
          <a:p>
            <a:pPr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Decrease in runoff</a:t>
            </a:r>
          </a:p>
          <a:p>
            <a:pPr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Changes in the hydrological regime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9465" y="1445246"/>
            <a:ext cx="290015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Impacts on water resources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04" y="1769286"/>
            <a:ext cx="4634182" cy="470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471887" y="5683389"/>
            <a:ext cx="3268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IPCC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Special Report on the Ocean and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Cryosphere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in a Changing Climate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2019</a:t>
            </a:r>
            <a:endParaRPr lang="fr-FR" sz="1200" b="1" i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6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7" name="Image 26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41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99465" y="1819490"/>
            <a:ext cx="7269939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Modeling global glacier runoff changes: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Huss and Hock,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Nature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Clim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 Change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2018</a:t>
            </a:r>
          </a:p>
          <a:p>
            <a:pPr algn="just"/>
            <a:endParaRPr lang="en-US" sz="1200" b="1" dirty="0">
              <a:solidFill>
                <a:schemeClr val="tx2">
                  <a:lumMod val="50000"/>
                </a:schemeClr>
              </a:solidFill>
              <a:latin typeface="Montserrat-Bold"/>
              <a:cs typeface="Times New Roman" pitchFamily="18" charset="0"/>
            </a:endParaRPr>
          </a:p>
          <a:p>
            <a:pPr algn="just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All catchments &gt;5,000 km² with	&gt;30 km² of ice cover (~&gt;0.01% ice cover, mean 2.9%)</a:t>
            </a:r>
          </a:p>
          <a:p>
            <a:pPr algn="just">
              <a:buFont typeface="Symbol"/>
              <a:buChar char="Þ"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 56 catchments (~113,000 glaciers)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2072640" y="2762843"/>
            <a:ext cx="5394960" cy="3653832"/>
            <a:chOff x="2812615" y="3276600"/>
            <a:chExt cx="4678728" cy="3040380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1"/>
            <a:stretch>
              <a:fillRect/>
            </a:stretch>
          </p:blipFill>
          <p:spPr bwMode="auto">
            <a:xfrm>
              <a:off x="2812615" y="3276600"/>
              <a:ext cx="4678728" cy="304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5372100" y="3276600"/>
              <a:ext cx="2119242" cy="108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35140" y="3810000"/>
              <a:ext cx="656202" cy="95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/>
            <p:cNvCxnSpPr/>
            <p:nvPr/>
          </p:nvCxnSpPr>
          <p:spPr>
            <a:xfrm flipV="1">
              <a:off x="5464959" y="3286124"/>
              <a:ext cx="0" cy="1082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7460456" y="4368164"/>
              <a:ext cx="0" cy="5967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6682740" y="4368164"/>
              <a:ext cx="7777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967288" y="3290886"/>
              <a:ext cx="49767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2812615" y="4287202"/>
              <a:ext cx="0" cy="19921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99465" y="1445246"/>
            <a:ext cx="290015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Impacts on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1" name="Image 2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42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9904" y="1914510"/>
            <a:ext cx="5852656" cy="411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688657" y="6100941"/>
            <a:ext cx="33217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Huss and Hock,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Nature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Clim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 Change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2018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824836" y="3159259"/>
            <a:ext cx="2296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Simulated timing of the peak water in the 56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glacierized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catchments</a:t>
            </a: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Later peak water for catchments with largest ice cover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9465" y="1445246"/>
            <a:ext cx="290015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Impacts on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5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6" name="Image 25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43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60489" y="6215876"/>
            <a:ext cx="33217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Huss and Hock,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Nature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Clim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 Change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2018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0960" y="2842260"/>
            <a:ext cx="2296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Monthly melt season glacier runoff changes in the 56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glacierized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catchments (for RCP4.5)</a:t>
            </a:r>
          </a:p>
          <a:p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1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column = 2050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2</a:t>
            </a:r>
            <a:r>
              <a:rPr lang="en-US" sz="1400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column = 2100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85" y="1917150"/>
            <a:ext cx="2212032" cy="31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47017" y="1753856"/>
            <a:ext cx="3251005" cy="4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 21"/>
          <p:cNvGrpSpPr/>
          <p:nvPr/>
        </p:nvGrpSpPr>
        <p:grpSpPr>
          <a:xfrm>
            <a:off x="2337108" y="2302730"/>
            <a:ext cx="3386725" cy="3866791"/>
            <a:chOff x="3508511" y="2117225"/>
            <a:chExt cx="3386725" cy="3866791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508511" y="2117225"/>
              <a:ext cx="3386725" cy="366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295"/>
            <a:stretch>
              <a:fillRect/>
            </a:stretch>
          </p:blipFill>
          <p:spPr bwMode="auto">
            <a:xfrm>
              <a:off x="3508511" y="5783580"/>
              <a:ext cx="3386725" cy="200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99465" y="1445246"/>
            <a:ext cx="290015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Impacts on water resources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76950" y="4724399"/>
            <a:ext cx="2905282" cy="288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1" name="Image 2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44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448" y="1856190"/>
            <a:ext cx="6682740" cy="459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0960" y="2842260"/>
            <a:ext cx="229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Where do glacier runoff changes matter?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0509" y="6193016"/>
            <a:ext cx="33217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Huss and Hock, 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Nature </a:t>
            </a:r>
            <a:r>
              <a:rPr lang="en-US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Clim</a:t>
            </a:r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. Change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, 2018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IV.	Future glacier changes and impacts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9465" y="1445246"/>
            <a:ext cx="290015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Times New Roman" pitchFamily="18" charset="0"/>
              </a:rPr>
              <a:t>Impacts on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7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8" name="Image 17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45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319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Take home messages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106" y="1902678"/>
            <a:ext cx="8104043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Acceleration of the glacier mass loss on a global scale (with a few rare exceptions) since the beginning of the 21</a:t>
            </a:r>
            <a:r>
              <a:rPr lang="en-US" sz="1400" b="1" baseline="30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Century.</a:t>
            </a:r>
          </a:p>
          <a:p>
            <a:pPr algn="just">
              <a:buFont typeface="Symbol"/>
              <a:buChar char="Þ"/>
            </a:pPr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Glaciers are a major contributor to current sea level rise</a:t>
            </a:r>
          </a:p>
          <a:p>
            <a:pPr algn="just">
              <a:buFont typeface="Symbol"/>
              <a:buChar char="Þ"/>
            </a:pPr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Depending on the RCPs glaciers mass loss by 2100 ranges between 18 to 56%</a:t>
            </a:r>
          </a:p>
          <a:p>
            <a:pPr algn="just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Which represents a sea level equivalent of 5-18 cm with a potential rate up to 3 mm/yr (RCP8.5)</a:t>
            </a:r>
          </a:p>
          <a:p>
            <a:pPr algn="just"/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impact of glacial mass loss on hydrological functioning varies greatly depending on: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distance to glaciers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climate regime (</a:t>
            </a:r>
            <a:r>
              <a:rPr lang="en-US" sz="14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i.e.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temperate, tropical, polar)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season</a:t>
            </a:r>
          </a:p>
          <a:p>
            <a:pPr algn="just"/>
            <a:endParaRPr lang="en-US" sz="1400" b="1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algn="just">
              <a:buFont typeface="Symbol"/>
              <a:buChar char="Þ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At global scale, 1/3 of the </a:t>
            </a:r>
            <a:r>
              <a:rPr lang="en-US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glacierized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catchments will experience a decrease in runoff &gt;10% in at least one month of the melt season</a:t>
            </a:r>
          </a:p>
        </p:txBody>
      </p:sp>
    </p:spTree>
    <p:extLst>
      <p:ext uri="{BB962C8B-B14F-4D97-AF65-F5344CB8AC3E}">
        <p14:creationId xmlns:p14="http://schemas.microsoft.com/office/powerpoint/2010/main" val="2989169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429251"/>
          </a:xfrm>
          <a:prstGeom prst="rect">
            <a:avLst/>
          </a:prstGeom>
        </p:spPr>
      </p:pic>
      <p:pic>
        <p:nvPicPr>
          <p:cNvPr id="8" name="Image 7" descr="filt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84"/>
            <a:ext cx="6388160" cy="5432534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05625" y="5553075"/>
            <a:ext cx="559299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Thank you for your attention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2300" y="6232273"/>
            <a:ext cx="4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Montserrat-Bold"/>
                <a:cs typeface="Montserrat-Bold"/>
              </a:rPr>
              <a:t>antoine.rabatel@univ-grenoble-alpes.fr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153400" y="4989582"/>
            <a:ext cx="94297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err="1">
                <a:latin typeface="Montserrat-Bold"/>
                <a:cs typeface="Montserrat-Bold"/>
              </a:rPr>
              <a:t>Tian</a:t>
            </a:r>
            <a:r>
              <a:rPr lang="en-US" sz="1000" b="1" dirty="0">
                <a:latin typeface="Montserrat-Bold"/>
                <a:cs typeface="Montserrat-Bold"/>
              </a:rPr>
              <a:t> Shan, Kyrgyzstan</a:t>
            </a:r>
            <a:endParaRPr lang="en-US" sz="1000" dirty="0"/>
          </a:p>
        </p:txBody>
      </p:sp>
      <p:pic>
        <p:nvPicPr>
          <p:cNvPr id="9" name="Image 8" descr="K:\IGE\cyme\RABATEL_DATA\1_Recherche\1_LABO\1_Administratif_LABO\Page_Web_perso\logoUG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856" y="161925"/>
            <a:ext cx="1895644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24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5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18" name="Image 17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47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References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</a:b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" y="1752993"/>
            <a:ext cx="89006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Berthier, E.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(2014). Glacier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topography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and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elevation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changes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derived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from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Pléiades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sub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meter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stereo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images.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The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8(6), 2275-2291.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Davaze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L.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(2020).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Region-wide annual glacier surface mass balance for the European Alps from 2000 to 2016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in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Earth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Science –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Cryospheric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Sciences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accepted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Dussaillant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I.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(2019).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Two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decades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glacier mass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loss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along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the Andes.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Nature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Geoscience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12(10), 802-808.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Huss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&amp; R.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Hock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(2018). Global-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scale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hydrological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response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to future glacier mass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loss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Nature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Climate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Change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8(2), 135.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Hock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R.,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(2019).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GlacierMIP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– A model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intercomparison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global-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scale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glacier mass-balance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models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and projections.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Glaciology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65(251), 453-467.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IPCC Special Report on the Ocean and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Cryosphere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in a Changing Climate. H.-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Pörtner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D.C. Roberts, V. Masson-Delmotte, P.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Zhai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Tignor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E.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Poloczanska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K.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Mintenbeck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Nicolai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Okem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J.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Petzold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B. Rama, N.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Weyer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(eds.). 2019.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Masiokas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et al. (2020).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 review of the current state and recent changes of the Andean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in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Earth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Science –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Cryospheric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Sciences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accepted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Millan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R.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(2019).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Mapping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surface flow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velocity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glaciers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at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regional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scale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using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 multiple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sensors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approach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Sensing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11(21), 2498.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(2005).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Using remote-sensing data to determine equilibrium-line altitude and mass-balance time series: validation on three French glaciers, 1994-2002.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Glaciology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51 (175), 539-546. 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(2008).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Twenty-five years of equilibrium-line altitude and mass balance reconstruction on the Glacier Blanc, French Alps (1981-2005), using remote-sensing method and meteorological data.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Glaciology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54 (185), 307-314. 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(2012).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Can the snowline be used as an indicator of the equilibrium line and mass balance for glaciers in the outer tropics?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Glaciology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58 (212), 1027-1036.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(2013). Changes in glacier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equilibrium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-line altitude in the western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Alps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from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1984 to 2010: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evaluation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by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sensing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and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modeling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the morpho-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topographic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and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climate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controls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The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Cryosphere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7(5), p-1455.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(2016).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Spatio-temporal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changes in glacier-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wide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mass balance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quantified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by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optical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sensing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on 30 glaciers in the French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Alps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for the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period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1983–2014.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Glaciology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62(236), 1153-1166.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Rabatel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A.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(2017).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Annual and seasonal glacier wide surface mass balance quantified from changes in glacier surface state: a review on existing methods using optical satellite imagery.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Remote Sensing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9 (5), 507. 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nn-NO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Rekacewicz, P., &amp; H. Ahlenius (UNEP/GRID-Arendal)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Réveillet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 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(2015).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Simulations of changes in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Glaciar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Zongo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(Bolivia, 16°S) over the 21st century using a 3D full-Stokes model and CMIP5 climate projections.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Annals of Glaciology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56 (70), 89-97.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Shean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D.E.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(2020). A Systematic, Regional Assessment of High Mountain Asia Glacier Mass Balance.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Front. Earth </a:t>
            </a:r>
            <a:r>
              <a:rPr lang="en-US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Sci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7, 363.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</a:p>
          <a:p>
            <a:pPr marL="266700" indent="-180975" algn="just">
              <a:buFont typeface="Arial" pitchFamily="34" charset="0"/>
              <a:buChar char="•"/>
            </a:pP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Zemp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(2015).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Historically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unprecedented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global glacier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decline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in the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early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21st 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century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 </a:t>
            </a:r>
            <a:r>
              <a:rPr lang="fr-FR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Journal of </a:t>
            </a:r>
            <a:r>
              <a:rPr lang="fr-FR" sz="1000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Glaciology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61(228), 745-762.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  <a:p>
            <a:pPr marL="266700" indent="-180975" algn="just">
              <a:buFont typeface="Arial" pitchFamily="34" charset="0"/>
              <a:buChar char="•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Zemp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M.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(2019). Global glacier mass changes and their contributions to sea-level rise from 1961 to 2016.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Nature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568(7752), 382-386.</a:t>
            </a:r>
            <a:endParaRPr lang="fr-FR" sz="1000" dirty="0">
              <a:solidFill>
                <a:schemeClr val="tx2">
                  <a:lumMod val="50000"/>
                </a:schemeClr>
              </a:solidFill>
              <a:latin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10310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1" name="Image 2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5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2350" y="1467973"/>
            <a:ext cx="7829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Mass changes since the 1950s from the “reference glaciers” at global scale</a:t>
            </a:r>
          </a:p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Data compilation by  WGMS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(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  <a:hlinkClick r:id="rId3"/>
              </a:rPr>
              <a:t>https://wgms.ch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; 2019-04-06)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0026" y="4076700"/>
            <a:ext cx="2124071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Aft>
                <a:spcPct val="30000"/>
              </a:spcAft>
              <a:buClrTx/>
            </a:pPr>
            <a:r>
              <a:rPr lang="en-US" altLang="fr-FR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Representativeness of these glaciers?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1" y="2954855"/>
            <a:ext cx="2124071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Aft>
                <a:spcPct val="30000"/>
              </a:spcAft>
              <a:buClrTx/>
            </a:pPr>
            <a:r>
              <a:rPr lang="en-US" altLang="fr-FR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Increase in mass loss since the 2000s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I.	Overview of current glaciers evolution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979" y="2335893"/>
            <a:ext cx="5821524" cy="409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8243886" y="2329543"/>
            <a:ext cx="149815" cy="399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596137" y="2363629"/>
            <a:ext cx="215600" cy="36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e 51"/>
          <p:cNvGrpSpPr/>
          <p:nvPr/>
        </p:nvGrpSpPr>
        <p:grpSpPr>
          <a:xfrm>
            <a:off x="3376613" y="2571750"/>
            <a:ext cx="4610100" cy="3426619"/>
            <a:chOff x="3376613" y="2571750"/>
            <a:chExt cx="4610100" cy="3426619"/>
          </a:xfrm>
        </p:grpSpPr>
        <p:sp>
          <p:nvSpPr>
            <p:cNvPr id="47" name="Forme libre 46"/>
            <p:cNvSpPr/>
            <p:nvPr/>
          </p:nvSpPr>
          <p:spPr>
            <a:xfrm>
              <a:off x="3376613" y="2571750"/>
              <a:ext cx="1209675" cy="540544"/>
            </a:xfrm>
            <a:custGeom>
              <a:avLst/>
              <a:gdLst>
                <a:gd name="connsiteX0" fmla="*/ 0 w 1209675"/>
                <a:gd name="connsiteY0" fmla="*/ 0 h 540544"/>
                <a:gd name="connsiteX1" fmla="*/ 19050 w 1209675"/>
                <a:gd name="connsiteY1" fmla="*/ 2381 h 540544"/>
                <a:gd name="connsiteX2" fmla="*/ 33337 w 1209675"/>
                <a:gd name="connsiteY2" fmla="*/ 7144 h 540544"/>
                <a:gd name="connsiteX3" fmla="*/ 54768 w 1209675"/>
                <a:gd name="connsiteY3" fmla="*/ 26194 h 540544"/>
                <a:gd name="connsiteX4" fmla="*/ 59531 w 1209675"/>
                <a:gd name="connsiteY4" fmla="*/ 33338 h 540544"/>
                <a:gd name="connsiteX5" fmla="*/ 73818 w 1209675"/>
                <a:gd name="connsiteY5" fmla="*/ 38100 h 540544"/>
                <a:gd name="connsiteX6" fmla="*/ 80962 w 1209675"/>
                <a:gd name="connsiteY6" fmla="*/ 45244 h 540544"/>
                <a:gd name="connsiteX7" fmla="*/ 83343 w 1209675"/>
                <a:gd name="connsiteY7" fmla="*/ 52388 h 540544"/>
                <a:gd name="connsiteX8" fmla="*/ 100012 w 1209675"/>
                <a:gd name="connsiteY8" fmla="*/ 71438 h 540544"/>
                <a:gd name="connsiteX9" fmla="*/ 111918 w 1209675"/>
                <a:gd name="connsiteY9" fmla="*/ 83344 h 540544"/>
                <a:gd name="connsiteX10" fmla="*/ 119062 w 1209675"/>
                <a:gd name="connsiteY10" fmla="*/ 90488 h 540544"/>
                <a:gd name="connsiteX11" fmla="*/ 133350 w 1209675"/>
                <a:gd name="connsiteY11" fmla="*/ 102394 h 540544"/>
                <a:gd name="connsiteX12" fmla="*/ 135731 w 1209675"/>
                <a:gd name="connsiteY12" fmla="*/ 109538 h 540544"/>
                <a:gd name="connsiteX13" fmla="*/ 147637 w 1209675"/>
                <a:gd name="connsiteY13" fmla="*/ 123825 h 540544"/>
                <a:gd name="connsiteX14" fmla="*/ 152400 w 1209675"/>
                <a:gd name="connsiteY14" fmla="*/ 130969 h 540544"/>
                <a:gd name="connsiteX15" fmla="*/ 154781 w 1209675"/>
                <a:gd name="connsiteY15" fmla="*/ 138113 h 540544"/>
                <a:gd name="connsiteX16" fmla="*/ 169068 w 1209675"/>
                <a:gd name="connsiteY16" fmla="*/ 150019 h 540544"/>
                <a:gd name="connsiteX17" fmla="*/ 183356 w 1209675"/>
                <a:gd name="connsiteY17" fmla="*/ 161925 h 540544"/>
                <a:gd name="connsiteX18" fmla="*/ 188118 w 1209675"/>
                <a:gd name="connsiteY18" fmla="*/ 169069 h 540544"/>
                <a:gd name="connsiteX19" fmla="*/ 202406 w 1209675"/>
                <a:gd name="connsiteY19" fmla="*/ 173831 h 540544"/>
                <a:gd name="connsiteX20" fmla="*/ 209550 w 1209675"/>
                <a:gd name="connsiteY20" fmla="*/ 176213 h 540544"/>
                <a:gd name="connsiteX21" fmla="*/ 223837 w 1209675"/>
                <a:gd name="connsiteY21" fmla="*/ 185738 h 540544"/>
                <a:gd name="connsiteX22" fmla="*/ 230981 w 1209675"/>
                <a:gd name="connsiteY22" fmla="*/ 190500 h 540544"/>
                <a:gd name="connsiteX23" fmla="*/ 238125 w 1209675"/>
                <a:gd name="connsiteY23" fmla="*/ 197644 h 540544"/>
                <a:gd name="connsiteX24" fmla="*/ 247650 w 1209675"/>
                <a:gd name="connsiteY24" fmla="*/ 209550 h 540544"/>
                <a:gd name="connsiteX25" fmla="*/ 259556 w 1209675"/>
                <a:gd name="connsiteY25" fmla="*/ 219075 h 540544"/>
                <a:gd name="connsiteX26" fmla="*/ 266700 w 1209675"/>
                <a:gd name="connsiteY26" fmla="*/ 226219 h 540544"/>
                <a:gd name="connsiteX27" fmla="*/ 273843 w 1209675"/>
                <a:gd name="connsiteY27" fmla="*/ 228600 h 540544"/>
                <a:gd name="connsiteX28" fmla="*/ 280987 w 1209675"/>
                <a:gd name="connsiteY28" fmla="*/ 233363 h 540544"/>
                <a:gd name="connsiteX29" fmla="*/ 288131 w 1209675"/>
                <a:gd name="connsiteY29" fmla="*/ 226219 h 540544"/>
                <a:gd name="connsiteX30" fmla="*/ 292893 w 1209675"/>
                <a:gd name="connsiteY30" fmla="*/ 219075 h 540544"/>
                <a:gd name="connsiteX31" fmla="*/ 304800 w 1209675"/>
                <a:gd name="connsiteY31" fmla="*/ 216694 h 540544"/>
                <a:gd name="connsiteX32" fmla="*/ 321468 w 1209675"/>
                <a:gd name="connsiteY32" fmla="*/ 211931 h 540544"/>
                <a:gd name="connsiteX33" fmla="*/ 330993 w 1209675"/>
                <a:gd name="connsiteY33" fmla="*/ 209550 h 540544"/>
                <a:gd name="connsiteX34" fmla="*/ 335756 w 1209675"/>
                <a:gd name="connsiteY34" fmla="*/ 202406 h 540544"/>
                <a:gd name="connsiteX35" fmla="*/ 345281 w 1209675"/>
                <a:gd name="connsiteY35" fmla="*/ 192881 h 540544"/>
                <a:gd name="connsiteX36" fmla="*/ 366712 w 1209675"/>
                <a:gd name="connsiteY36" fmla="*/ 197644 h 540544"/>
                <a:gd name="connsiteX37" fmla="*/ 371475 w 1209675"/>
                <a:gd name="connsiteY37" fmla="*/ 204788 h 540544"/>
                <a:gd name="connsiteX38" fmla="*/ 381000 w 1209675"/>
                <a:gd name="connsiteY38" fmla="*/ 207169 h 540544"/>
                <a:gd name="connsiteX39" fmla="*/ 416718 w 1209675"/>
                <a:gd name="connsiteY39" fmla="*/ 216694 h 540544"/>
                <a:gd name="connsiteX40" fmla="*/ 478631 w 1209675"/>
                <a:gd name="connsiteY40" fmla="*/ 219075 h 540544"/>
                <a:gd name="connsiteX41" fmla="*/ 481012 w 1209675"/>
                <a:gd name="connsiteY41" fmla="*/ 226219 h 540544"/>
                <a:gd name="connsiteX42" fmla="*/ 483393 w 1209675"/>
                <a:gd name="connsiteY42" fmla="*/ 247650 h 540544"/>
                <a:gd name="connsiteX43" fmla="*/ 495300 w 1209675"/>
                <a:gd name="connsiteY43" fmla="*/ 259556 h 540544"/>
                <a:gd name="connsiteX44" fmla="*/ 502443 w 1209675"/>
                <a:gd name="connsiteY44" fmla="*/ 273844 h 540544"/>
                <a:gd name="connsiteX45" fmla="*/ 511968 w 1209675"/>
                <a:gd name="connsiteY45" fmla="*/ 276225 h 540544"/>
                <a:gd name="connsiteX46" fmla="*/ 519112 w 1209675"/>
                <a:gd name="connsiteY46" fmla="*/ 283369 h 540544"/>
                <a:gd name="connsiteX47" fmla="*/ 526256 w 1209675"/>
                <a:gd name="connsiteY47" fmla="*/ 288131 h 540544"/>
                <a:gd name="connsiteX48" fmla="*/ 531018 w 1209675"/>
                <a:gd name="connsiteY48" fmla="*/ 295275 h 540544"/>
                <a:gd name="connsiteX49" fmla="*/ 538162 w 1209675"/>
                <a:gd name="connsiteY49" fmla="*/ 302419 h 540544"/>
                <a:gd name="connsiteX50" fmla="*/ 545306 w 1209675"/>
                <a:gd name="connsiteY50" fmla="*/ 316706 h 540544"/>
                <a:gd name="connsiteX51" fmla="*/ 552450 w 1209675"/>
                <a:gd name="connsiteY51" fmla="*/ 321469 h 540544"/>
                <a:gd name="connsiteX52" fmla="*/ 557212 w 1209675"/>
                <a:gd name="connsiteY52" fmla="*/ 330994 h 540544"/>
                <a:gd name="connsiteX53" fmla="*/ 564356 w 1209675"/>
                <a:gd name="connsiteY53" fmla="*/ 335756 h 540544"/>
                <a:gd name="connsiteX54" fmla="*/ 566737 w 1209675"/>
                <a:gd name="connsiteY54" fmla="*/ 342900 h 540544"/>
                <a:gd name="connsiteX55" fmla="*/ 571500 w 1209675"/>
                <a:gd name="connsiteY55" fmla="*/ 350044 h 540544"/>
                <a:gd name="connsiteX56" fmla="*/ 576262 w 1209675"/>
                <a:gd name="connsiteY56" fmla="*/ 364331 h 540544"/>
                <a:gd name="connsiteX57" fmla="*/ 578643 w 1209675"/>
                <a:gd name="connsiteY57" fmla="*/ 371475 h 540544"/>
                <a:gd name="connsiteX58" fmla="*/ 585787 w 1209675"/>
                <a:gd name="connsiteY58" fmla="*/ 376238 h 540544"/>
                <a:gd name="connsiteX59" fmla="*/ 600075 w 1209675"/>
                <a:gd name="connsiteY59" fmla="*/ 381000 h 540544"/>
                <a:gd name="connsiteX60" fmla="*/ 607218 w 1209675"/>
                <a:gd name="connsiteY60" fmla="*/ 388144 h 540544"/>
                <a:gd name="connsiteX61" fmla="*/ 616743 w 1209675"/>
                <a:gd name="connsiteY61" fmla="*/ 390525 h 540544"/>
                <a:gd name="connsiteX62" fmla="*/ 623887 w 1209675"/>
                <a:gd name="connsiteY62" fmla="*/ 392906 h 540544"/>
                <a:gd name="connsiteX63" fmla="*/ 631031 w 1209675"/>
                <a:gd name="connsiteY63" fmla="*/ 397669 h 540544"/>
                <a:gd name="connsiteX64" fmla="*/ 642937 w 1209675"/>
                <a:gd name="connsiteY64" fmla="*/ 411956 h 540544"/>
                <a:gd name="connsiteX65" fmla="*/ 650081 w 1209675"/>
                <a:gd name="connsiteY65" fmla="*/ 414338 h 540544"/>
                <a:gd name="connsiteX66" fmla="*/ 657225 w 1209675"/>
                <a:gd name="connsiteY66" fmla="*/ 421481 h 540544"/>
                <a:gd name="connsiteX67" fmla="*/ 676275 w 1209675"/>
                <a:gd name="connsiteY67" fmla="*/ 426244 h 540544"/>
                <a:gd name="connsiteX68" fmla="*/ 692943 w 1209675"/>
                <a:gd name="connsiteY68" fmla="*/ 433388 h 540544"/>
                <a:gd name="connsiteX69" fmla="*/ 700087 w 1209675"/>
                <a:gd name="connsiteY69" fmla="*/ 438150 h 540544"/>
                <a:gd name="connsiteX70" fmla="*/ 709612 w 1209675"/>
                <a:gd name="connsiteY70" fmla="*/ 452438 h 540544"/>
                <a:gd name="connsiteX71" fmla="*/ 731043 w 1209675"/>
                <a:gd name="connsiteY71" fmla="*/ 466725 h 540544"/>
                <a:gd name="connsiteX72" fmla="*/ 738187 w 1209675"/>
                <a:gd name="connsiteY72" fmla="*/ 471488 h 540544"/>
                <a:gd name="connsiteX73" fmla="*/ 750093 w 1209675"/>
                <a:gd name="connsiteY73" fmla="*/ 473869 h 540544"/>
                <a:gd name="connsiteX74" fmla="*/ 773906 w 1209675"/>
                <a:gd name="connsiteY74" fmla="*/ 492919 h 540544"/>
                <a:gd name="connsiteX75" fmla="*/ 788193 w 1209675"/>
                <a:gd name="connsiteY75" fmla="*/ 497681 h 540544"/>
                <a:gd name="connsiteX76" fmla="*/ 795337 w 1209675"/>
                <a:gd name="connsiteY76" fmla="*/ 504825 h 540544"/>
                <a:gd name="connsiteX77" fmla="*/ 802481 w 1209675"/>
                <a:gd name="connsiteY77" fmla="*/ 507206 h 540544"/>
                <a:gd name="connsiteX78" fmla="*/ 812006 w 1209675"/>
                <a:gd name="connsiteY78" fmla="*/ 514350 h 540544"/>
                <a:gd name="connsiteX79" fmla="*/ 821531 w 1209675"/>
                <a:gd name="connsiteY79" fmla="*/ 519113 h 540544"/>
                <a:gd name="connsiteX80" fmla="*/ 842962 w 1209675"/>
                <a:gd name="connsiteY80" fmla="*/ 535781 h 540544"/>
                <a:gd name="connsiteX81" fmla="*/ 881062 w 1209675"/>
                <a:gd name="connsiteY81" fmla="*/ 540544 h 540544"/>
                <a:gd name="connsiteX82" fmla="*/ 902493 w 1209675"/>
                <a:gd name="connsiteY82" fmla="*/ 538163 h 540544"/>
                <a:gd name="connsiteX83" fmla="*/ 919162 w 1209675"/>
                <a:gd name="connsiteY83" fmla="*/ 533400 h 540544"/>
                <a:gd name="connsiteX84" fmla="*/ 928687 w 1209675"/>
                <a:gd name="connsiteY84" fmla="*/ 531019 h 540544"/>
                <a:gd name="connsiteX85" fmla="*/ 952500 w 1209675"/>
                <a:gd name="connsiteY85" fmla="*/ 521494 h 540544"/>
                <a:gd name="connsiteX86" fmla="*/ 959643 w 1209675"/>
                <a:gd name="connsiteY86" fmla="*/ 519113 h 540544"/>
                <a:gd name="connsiteX87" fmla="*/ 981075 w 1209675"/>
                <a:gd name="connsiteY87" fmla="*/ 509588 h 540544"/>
                <a:gd name="connsiteX88" fmla="*/ 997743 w 1209675"/>
                <a:gd name="connsiteY88" fmla="*/ 504825 h 540544"/>
                <a:gd name="connsiteX89" fmla="*/ 1004887 w 1209675"/>
                <a:gd name="connsiteY89" fmla="*/ 500063 h 540544"/>
                <a:gd name="connsiteX90" fmla="*/ 1019175 w 1209675"/>
                <a:gd name="connsiteY90" fmla="*/ 495300 h 540544"/>
                <a:gd name="connsiteX91" fmla="*/ 1069181 w 1209675"/>
                <a:gd name="connsiteY91" fmla="*/ 497681 h 540544"/>
                <a:gd name="connsiteX92" fmla="*/ 1088231 w 1209675"/>
                <a:gd name="connsiteY92" fmla="*/ 502444 h 540544"/>
                <a:gd name="connsiteX93" fmla="*/ 1102518 w 1209675"/>
                <a:gd name="connsiteY93" fmla="*/ 504825 h 540544"/>
                <a:gd name="connsiteX94" fmla="*/ 1109662 w 1209675"/>
                <a:gd name="connsiteY94" fmla="*/ 507206 h 540544"/>
                <a:gd name="connsiteX95" fmla="*/ 1126331 w 1209675"/>
                <a:gd name="connsiteY95" fmla="*/ 509588 h 540544"/>
                <a:gd name="connsiteX96" fmla="*/ 1152525 w 1209675"/>
                <a:gd name="connsiteY96" fmla="*/ 516731 h 540544"/>
                <a:gd name="connsiteX97" fmla="*/ 1171575 w 1209675"/>
                <a:gd name="connsiteY97" fmla="*/ 521494 h 540544"/>
                <a:gd name="connsiteX98" fmla="*/ 1209675 w 1209675"/>
                <a:gd name="connsiteY98" fmla="*/ 521494 h 54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209675" h="540544">
                  <a:moveTo>
                    <a:pt x="0" y="0"/>
                  </a:moveTo>
                  <a:cubicBezTo>
                    <a:pt x="6350" y="794"/>
                    <a:pt x="12793" y="1040"/>
                    <a:pt x="19050" y="2381"/>
                  </a:cubicBezTo>
                  <a:cubicBezTo>
                    <a:pt x="23959" y="3433"/>
                    <a:pt x="33337" y="7144"/>
                    <a:pt x="33337" y="7144"/>
                  </a:cubicBezTo>
                  <a:cubicBezTo>
                    <a:pt x="49649" y="23455"/>
                    <a:pt x="42021" y="17694"/>
                    <a:pt x="54768" y="26194"/>
                  </a:cubicBezTo>
                  <a:cubicBezTo>
                    <a:pt x="56356" y="28575"/>
                    <a:pt x="57104" y="31821"/>
                    <a:pt x="59531" y="33338"/>
                  </a:cubicBezTo>
                  <a:cubicBezTo>
                    <a:pt x="63788" y="35999"/>
                    <a:pt x="73818" y="38100"/>
                    <a:pt x="73818" y="38100"/>
                  </a:cubicBezTo>
                  <a:cubicBezTo>
                    <a:pt x="76199" y="40481"/>
                    <a:pt x="79094" y="42442"/>
                    <a:pt x="80962" y="45244"/>
                  </a:cubicBezTo>
                  <a:cubicBezTo>
                    <a:pt x="82354" y="47333"/>
                    <a:pt x="82124" y="50194"/>
                    <a:pt x="83343" y="52388"/>
                  </a:cubicBezTo>
                  <a:cubicBezTo>
                    <a:pt x="91513" y="67095"/>
                    <a:pt x="89577" y="64481"/>
                    <a:pt x="100012" y="71438"/>
                  </a:cubicBezTo>
                  <a:cubicBezTo>
                    <a:pt x="108744" y="84534"/>
                    <a:pt x="100012" y="73422"/>
                    <a:pt x="111918" y="83344"/>
                  </a:cubicBezTo>
                  <a:cubicBezTo>
                    <a:pt x="114505" y="85500"/>
                    <a:pt x="116475" y="88332"/>
                    <a:pt x="119062" y="90488"/>
                  </a:cubicBezTo>
                  <a:cubicBezTo>
                    <a:pt x="138954" y="107064"/>
                    <a:pt x="112478" y="81522"/>
                    <a:pt x="133350" y="102394"/>
                  </a:cubicBezTo>
                  <a:cubicBezTo>
                    <a:pt x="134144" y="104775"/>
                    <a:pt x="134609" y="107293"/>
                    <a:pt x="135731" y="109538"/>
                  </a:cubicBezTo>
                  <a:cubicBezTo>
                    <a:pt x="140164" y="118404"/>
                    <a:pt x="141056" y="115927"/>
                    <a:pt x="147637" y="123825"/>
                  </a:cubicBezTo>
                  <a:cubicBezTo>
                    <a:pt x="149469" y="126024"/>
                    <a:pt x="150812" y="128588"/>
                    <a:pt x="152400" y="130969"/>
                  </a:cubicBezTo>
                  <a:cubicBezTo>
                    <a:pt x="153194" y="133350"/>
                    <a:pt x="153389" y="136024"/>
                    <a:pt x="154781" y="138113"/>
                  </a:cubicBezTo>
                  <a:cubicBezTo>
                    <a:pt x="162579" y="149809"/>
                    <a:pt x="160288" y="141238"/>
                    <a:pt x="169068" y="150019"/>
                  </a:cubicBezTo>
                  <a:cubicBezTo>
                    <a:pt x="182041" y="162993"/>
                    <a:pt x="169713" y="157378"/>
                    <a:pt x="183356" y="161925"/>
                  </a:cubicBezTo>
                  <a:cubicBezTo>
                    <a:pt x="184943" y="164306"/>
                    <a:pt x="185691" y="167552"/>
                    <a:pt x="188118" y="169069"/>
                  </a:cubicBezTo>
                  <a:cubicBezTo>
                    <a:pt x="192375" y="171730"/>
                    <a:pt x="197643" y="172243"/>
                    <a:pt x="202406" y="173831"/>
                  </a:cubicBezTo>
                  <a:cubicBezTo>
                    <a:pt x="204787" y="174625"/>
                    <a:pt x="207461" y="174821"/>
                    <a:pt x="209550" y="176213"/>
                  </a:cubicBezTo>
                  <a:lnTo>
                    <a:pt x="223837" y="185738"/>
                  </a:lnTo>
                  <a:cubicBezTo>
                    <a:pt x="226218" y="187325"/>
                    <a:pt x="228957" y="188476"/>
                    <a:pt x="230981" y="190500"/>
                  </a:cubicBezTo>
                  <a:lnTo>
                    <a:pt x="238125" y="197644"/>
                  </a:lnTo>
                  <a:cubicBezTo>
                    <a:pt x="242761" y="211553"/>
                    <a:pt x="236878" y="198778"/>
                    <a:pt x="247650" y="209550"/>
                  </a:cubicBezTo>
                  <a:cubicBezTo>
                    <a:pt x="258422" y="220322"/>
                    <a:pt x="245647" y="214439"/>
                    <a:pt x="259556" y="219075"/>
                  </a:cubicBezTo>
                  <a:cubicBezTo>
                    <a:pt x="261937" y="221456"/>
                    <a:pt x="263898" y="224351"/>
                    <a:pt x="266700" y="226219"/>
                  </a:cubicBezTo>
                  <a:cubicBezTo>
                    <a:pt x="268788" y="227611"/>
                    <a:pt x="271598" y="227478"/>
                    <a:pt x="273843" y="228600"/>
                  </a:cubicBezTo>
                  <a:cubicBezTo>
                    <a:pt x="276403" y="229880"/>
                    <a:pt x="278606" y="231775"/>
                    <a:pt x="280987" y="233363"/>
                  </a:cubicBezTo>
                  <a:cubicBezTo>
                    <a:pt x="283368" y="230982"/>
                    <a:pt x="285975" y="228806"/>
                    <a:pt x="288131" y="226219"/>
                  </a:cubicBezTo>
                  <a:cubicBezTo>
                    <a:pt x="289963" y="224020"/>
                    <a:pt x="290408" y="220495"/>
                    <a:pt x="292893" y="219075"/>
                  </a:cubicBezTo>
                  <a:cubicBezTo>
                    <a:pt x="296407" y="217067"/>
                    <a:pt x="300849" y="217572"/>
                    <a:pt x="304800" y="216694"/>
                  </a:cubicBezTo>
                  <a:cubicBezTo>
                    <a:pt x="321563" y="212969"/>
                    <a:pt x="307537" y="215912"/>
                    <a:pt x="321468" y="211931"/>
                  </a:cubicBezTo>
                  <a:cubicBezTo>
                    <a:pt x="324615" y="211032"/>
                    <a:pt x="327818" y="210344"/>
                    <a:pt x="330993" y="209550"/>
                  </a:cubicBezTo>
                  <a:cubicBezTo>
                    <a:pt x="332581" y="207169"/>
                    <a:pt x="333521" y="204194"/>
                    <a:pt x="335756" y="202406"/>
                  </a:cubicBezTo>
                  <a:cubicBezTo>
                    <a:pt x="347301" y="193170"/>
                    <a:pt x="340086" y="208467"/>
                    <a:pt x="345281" y="192881"/>
                  </a:cubicBezTo>
                  <a:cubicBezTo>
                    <a:pt x="345425" y="192905"/>
                    <a:pt x="363628" y="195177"/>
                    <a:pt x="366712" y="197644"/>
                  </a:cubicBezTo>
                  <a:cubicBezTo>
                    <a:pt x="368947" y="199432"/>
                    <a:pt x="369094" y="203200"/>
                    <a:pt x="371475" y="204788"/>
                  </a:cubicBezTo>
                  <a:cubicBezTo>
                    <a:pt x="374198" y="206603"/>
                    <a:pt x="377865" y="206229"/>
                    <a:pt x="381000" y="207169"/>
                  </a:cubicBezTo>
                  <a:cubicBezTo>
                    <a:pt x="394023" y="211075"/>
                    <a:pt x="402351" y="215462"/>
                    <a:pt x="416718" y="216694"/>
                  </a:cubicBezTo>
                  <a:cubicBezTo>
                    <a:pt x="437295" y="218458"/>
                    <a:pt x="457993" y="218281"/>
                    <a:pt x="478631" y="219075"/>
                  </a:cubicBezTo>
                  <a:cubicBezTo>
                    <a:pt x="479425" y="221456"/>
                    <a:pt x="480599" y="223743"/>
                    <a:pt x="481012" y="226219"/>
                  </a:cubicBezTo>
                  <a:cubicBezTo>
                    <a:pt x="482194" y="233309"/>
                    <a:pt x="481650" y="240677"/>
                    <a:pt x="483393" y="247650"/>
                  </a:cubicBezTo>
                  <a:cubicBezTo>
                    <a:pt x="484981" y="254000"/>
                    <a:pt x="490537" y="256381"/>
                    <a:pt x="495300" y="259556"/>
                  </a:cubicBezTo>
                  <a:cubicBezTo>
                    <a:pt x="496658" y="263631"/>
                    <a:pt x="498487" y="271206"/>
                    <a:pt x="502443" y="273844"/>
                  </a:cubicBezTo>
                  <a:cubicBezTo>
                    <a:pt x="505166" y="275659"/>
                    <a:pt x="508793" y="275431"/>
                    <a:pt x="511968" y="276225"/>
                  </a:cubicBezTo>
                  <a:cubicBezTo>
                    <a:pt x="514349" y="278606"/>
                    <a:pt x="516525" y="281213"/>
                    <a:pt x="519112" y="283369"/>
                  </a:cubicBezTo>
                  <a:cubicBezTo>
                    <a:pt x="521311" y="285201"/>
                    <a:pt x="524232" y="286107"/>
                    <a:pt x="526256" y="288131"/>
                  </a:cubicBezTo>
                  <a:cubicBezTo>
                    <a:pt x="528280" y="290155"/>
                    <a:pt x="529186" y="293076"/>
                    <a:pt x="531018" y="295275"/>
                  </a:cubicBezTo>
                  <a:cubicBezTo>
                    <a:pt x="533174" y="297862"/>
                    <a:pt x="535781" y="300038"/>
                    <a:pt x="538162" y="302419"/>
                  </a:cubicBezTo>
                  <a:cubicBezTo>
                    <a:pt x="540099" y="308231"/>
                    <a:pt x="540688" y="312089"/>
                    <a:pt x="545306" y="316706"/>
                  </a:cubicBezTo>
                  <a:cubicBezTo>
                    <a:pt x="547330" y="318730"/>
                    <a:pt x="550069" y="319881"/>
                    <a:pt x="552450" y="321469"/>
                  </a:cubicBezTo>
                  <a:cubicBezTo>
                    <a:pt x="554037" y="324644"/>
                    <a:pt x="554940" y="328267"/>
                    <a:pt x="557212" y="330994"/>
                  </a:cubicBezTo>
                  <a:cubicBezTo>
                    <a:pt x="559044" y="333193"/>
                    <a:pt x="562568" y="333521"/>
                    <a:pt x="564356" y="335756"/>
                  </a:cubicBezTo>
                  <a:cubicBezTo>
                    <a:pt x="565924" y="337716"/>
                    <a:pt x="565614" y="340655"/>
                    <a:pt x="566737" y="342900"/>
                  </a:cubicBezTo>
                  <a:cubicBezTo>
                    <a:pt x="568017" y="345460"/>
                    <a:pt x="569912" y="347663"/>
                    <a:pt x="571500" y="350044"/>
                  </a:cubicBezTo>
                  <a:lnTo>
                    <a:pt x="576262" y="364331"/>
                  </a:lnTo>
                  <a:cubicBezTo>
                    <a:pt x="577056" y="366712"/>
                    <a:pt x="576555" y="370083"/>
                    <a:pt x="578643" y="371475"/>
                  </a:cubicBezTo>
                  <a:cubicBezTo>
                    <a:pt x="581024" y="373063"/>
                    <a:pt x="583172" y="375076"/>
                    <a:pt x="585787" y="376238"/>
                  </a:cubicBezTo>
                  <a:cubicBezTo>
                    <a:pt x="590375" y="378277"/>
                    <a:pt x="600075" y="381000"/>
                    <a:pt x="600075" y="381000"/>
                  </a:cubicBezTo>
                  <a:cubicBezTo>
                    <a:pt x="602456" y="383381"/>
                    <a:pt x="604294" y="386473"/>
                    <a:pt x="607218" y="388144"/>
                  </a:cubicBezTo>
                  <a:cubicBezTo>
                    <a:pt x="610059" y="389768"/>
                    <a:pt x="613596" y="389626"/>
                    <a:pt x="616743" y="390525"/>
                  </a:cubicBezTo>
                  <a:cubicBezTo>
                    <a:pt x="619157" y="391215"/>
                    <a:pt x="621506" y="392112"/>
                    <a:pt x="623887" y="392906"/>
                  </a:cubicBezTo>
                  <a:cubicBezTo>
                    <a:pt x="626268" y="394494"/>
                    <a:pt x="629007" y="395645"/>
                    <a:pt x="631031" y="397669"/>
                  </a:cubicBezTo>
                  <a:cubicBezTo>
                    <a:pt x="639819" y="406457"/>
                    <a:pt x="631230" y="404152"/>
                    <a:pt x="642937" y="411956"/>
                  </a:cubicBezTo>
                  <a:cubicBezTo>
                    <a:pt x="645026" y="413348"/>
                    <a:pt x="647700" y="413544"/>
                    <a:pt x="650081" y="414338"/>
                  </a:cubicBezTo>
                  <a:cubicBezTo>
                    <a:pt x="652462" y="416719"/>
                    <a:pt x="654423" y="419613"/>
                    <a:pt x="657225" y="421481"/>
                  </a:cubicBezTo>
                  <a:cubicBezTo>
                    <a:pt x="660495" y="423661"/>
                    <a:pt x="674345" y="425762"/>
                    <a:pt x="676275" y="426244"/>
                  </a:cubicBezTo>
                  <a:cubicBezTo>
                    <a:pt x="682212" y="427728"/>
                    <a:pt x="687642" y="430359"/>
                    <a:pt x="692943" y="433388"/>
                  </a:cubicBezTo>
                  <a:cubicBezTo>
                    <a:pt x="695428" y="434808"/>
                    <a:pt x="697706" y="436563"/>
                    <a:pt x="700087" y="438150"/>
                  </a:cubicBezTo>
                  <a:cubicBezTo>
                    <a:pt x="703262" y="442913"/>
                    <a:pt x="704849" y="449263"/>
                    <a:pt x="709612" y="452438"/>
                  </a:cubicBezTo>
                  <a:lnTo>
                    <a:pt x="731043" y="466725"/>
                  </a:lnTo>
                  <a:cubicBezTo>
                    <a:pt x="733424" y="468313"/>
                    <a:pt x="735381" y="470927"/>
                    <a:pt x="738187" y="471488"/>
                  </a:cubicBezTo>
                  <a:lnTo>
                    <a:pt x="750093" y="473869"/>
                  </a:lnTo>
                  <a:cubicBezTo>
                    <a:pt x="756596" y="480372"/>
                    <a:pt x="764894" y="489915"/>
                    <a:pt x="773906" y="492919"/>
                  </a:cubicBezTo>
                  <a:lnTo>
                    <a:pt x="788193" y="497681"/>
                  </a:lnTo>
                  <a:cubicBezTo>
                    <a:pt x="790574" y="500062"/>
                    <a:pt x="792535" y="502957"/>
                    <a:pt x="795337" y="504825"/>
                  </a:cubicBezTo>
                  <a:cubicBezTo>
                    <a:pt x="797426" y="506217"/>
                    <a:pt x="800302" y="505961"/>
                    <a:pt x="802481" y="507206"/>
                  </a:cubicBezTo>
                  <a:cubicBezTo>
                    <a:pt x="805927" y="509175"/>
                    <a:pt x="808641" y="512246"/>
                    <a:pt x="812006" y="514350"/>
                  </a:cubicBezTo>
                  <a:cubicBezTo>
                    <a:pt x="815016" y="516231"/>
                    <a:pt x="818642" y="517050"/>
                    <a:pt x="821531" y="519113"/>
                  </a:cubicBezTo>
                  <a:cubicBezTo>
                    <a:pt x="828904" y="524380"/>
                    <a:pt x="832363" y="534456"/>
                    <a:pt x="842962" y="535781"/>
                  </a:cubicBezTo>
                  <a:lnTo>
                    <a:pt x="881062" y="540544"/>
                  </a:lnTo>
                  <a:cubicBezTo>
                    <a:pt x="888206" y="539750"/>
                    <a:pt x="895389" y="539256"/>
                    <a:pt x="902493" y="538163"/>
                  </a:cubicBezTo>
                  <a:cubicBezTo>
                    <a:pt x="910549" y="536923"/>
                    <a:pt x="911907" y="535473"/>
                    <a:pt x="919162" y="533400"/>
                  </a:cubicBezTo>
                  <a:cubicBezTo>
                    <a:pt x="922309" y="532501"/>
                    <a:pt x="925512" y="531813"/>
                    <a:pt x="928687" y="531019"/>
                  </a:cubicBezTo>
                  <a:cubicBezTo>
                    <a:pt x="942703" y="524010"/>
                    <a:pt x="934843" y="527379"/>
                    <a:pt x="952500" y="521494"/>
                  </a:cubicBezTo>
                  <a:lnTo>
                    <a:pt x="959643" y="519113"/>
                  </a:lnTo>
                  <a:cubicBezTo>
                    <a:pt x="969028" y="512856"/>
                    <a:pt x="967468" y="512991"/>
                    <a:pt x="981075" y="509588"/>
                  </a:cubicBezTo>
                  <a:cubicBezTo>
                    <a:pt x="984124" y="508826"/>
                    <a:pt x="994329" y="506532"/>
                    <a:pt x="997743" y="504825"/>
                  </a:cubicBezTo>
                  <a:cubicBezTo>
                    <a:pt x="1000303" y="503545"/>
                    <a:pt x="1002272" y="501225"/>
                    <a:pt x="1004887" y="500063"/>
                  </a:cubicBezTo>
                  <a:cubicBezTo>
                    <a:pt x="1009475" y="498024"/>
                    <a:pt x="1019175" y="495300"/>
                    <a:pt x="1019175" y="495300"/>
                  </a:cubicBezTo>
                  <a:cubicBezTo>
                    <a:pt x="1035844" y="496094"/>
                    <a:pt x="1052582" y="495964"/>
                    <a:pt x="1069181" y="497681"/>
                  </a:cubicBezTo>
                  <a:cubicBezTo>
                    <a:pt x="1075692" y="498355"/>
                    <a:pt x="1081775" y="501368"/>
                    <a:pt x="1088231" y="502444"/>
                  </a:cubicBezTo>
                  <a:cubicBezTo>
                    <a:pt x="1092993" y="503238"/>
                    <a:pt x="1097805" y="503778"/>
                    <a:pt x="1102518" y="504825"/>
                  </a:cubicBezTo>
                  <a:cubicBezTo>
                    <a:pt x="1104968" y="505369"/>
                    <a:pt x="1107201" y="506714"/>
                    <a:pt x="1109662" y="507206"/>
                  </a:cubicBezTo>
                  <a:cubicBezTo>
                    <a:pt x="1115166" y="508307"/>
                    <a:pt x="1120775" y="508794"/>
                    <a:pt x="1126331" y="509588"/>
                  </a:cubicBezTo>
                  <a:cubicBezTo>
                    <a:pt x="1157004" y="519812"/>
                    <a:pt x="1125580" y="509994"/>
                    <a:pt x="1152525" y="516731"/>
                  </a:cubicBezTo>
                  <a:cubicBezTo>
                    <a:pt x="1161329" y="518932"/>
                    <a:pt x="1160720" y="520977"/>
                    <a:pt x="1171575" y="521494"/>
                  </a:cubicBezTo>
                  <a:cubicBezTo>
                    <a:pt x="1184261" y="522098"/>
                    <a:pt x="1196975" y="521494"/>
                    <a:pt x="1209675" y="521494"/>
                  </a:cubicBezTo>
                </a:path>
              </a:pathLst>
            </a:cu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4576763" y="3095625"/>
              <a:ext cx="1147762" cy="505705"/>
            </a:xfrm>
            <a:custGeom>
              <a:avLst/>
              <a:gdLst>
                <a:gd name="connsiteX0" fmla="*/ 0 w 1147762"/>
                <a:gd name="connsiteY0" fmla="*/ 0 h 505705"/>
                <a:gd name="connsiteX1" fmla="*/ 21431 w 1147762"/>
                <a:gd name="connsiteY1" fmla="*/ 4763 h 505705"/>
                <a:gd name="connsiteX2" fmla="*/ 28575 w 1147762"/>
                <a:gd name="connsiteY2" fmla="*/ 9525 h 505705"/>
                <a:gd name="connsiteX3" fmla="*/ 35718 w 1147762"/>
                <a:gd name="connsiteY3" fmla="*/ 26194 h 505705"/>
                <a:gd name="connsiteX4" fmla="*/ 40481 w 1147762"/>
                <a:gd name="connsiteY4" fmla="*/ 33338 h 505705"/>
                <a:gd name="connsiteX5" fmla="*/ 47625 w 1147762"/>
                <a:gd name="connsiteY5" fmla="*/ 38100 h 505705"/>
                <a:gd name="connsiteX6" fmla="*/ 52387 w 1147762"/>
                <a:gd name="connsiteY6" fmla="*/ 45244 h 505705"/>
                <a:gd name="connsiteX7" fmla="*/ 73818 w 1147762"/>
                <a:gd name="connsiteY7" fmla="*/ 57150 h 505705"/>
                <a:gd name="connsiteX8" fmla="*/ 80962 w 1147762"/>
                <a:gd name="connsiteY8" fmla="*/ 61913 h 505705"/>
                <a:gd name="connsiteX9" fmla="*/ 97631 w 1147762"/>
                <a:gd name="connsiteY9" fmla="*/ 78581 h 505705"/>
                <a:gd name="connsiteX10" fmla="*/ 100012 w 1147762"/>
                <a:gd name="connsiteY10" fmla="*/ 85725 h 505705"/>
                <a:gd name="connsiteX11" fmla="*/ 107156 w 1147762"/>
                <a:gd name="connsiteY11" fmla="*/ 88106 h 505705"/>
                <a:gd name="connsiteX12" fmla="*/ 126206 w 1147762"/>
                <a:gd name="connsiteY12" fmla="*/ 92869 h 505705"/>
                <a:gd name="connsiteX13" fmla="*/ 140493 w 1147762"/>
                <a:gd name="connsiteY13" fmla="*/ 97631 h 505705"/>
                <a:gd name="connsiteX14" fmla="*/ 164306 w 1147762"/>
                <a:gd name="connsiteY14" fmla="*/ 104775 h 505705"/>
                <a:gd name="connsiteX15" fmla="*/ 178593 w 1147762"/>
                <a:gd name="connsiteY15" fmla="*/ 109538 h 505705"/>
                <a:gd name="connsiteX16" fmla="*/ 185737 w 1147762"/>
                <a:gd name="connsiteY16" fmla="*/ 114300 h 505705"/>
                <a:gd name="connsiteX17" fmla="*/ 207168 w 1147762"/>
                <a:gd name="connsiteY17" fmla="*/ 121444 h 505705"/>
                <a:gd name="connsiteX18" fmla="*/ 221456 w 1147762"/>
                <a:gd name="connsiteY18" fmla="*/ 126206 h 505705"/>
                <a:gd name="connsiteX19" fmla="*/ 228600 w 1147762"/>
                <a:gd name="connsiteY19" fmla="*/ 128588 h 505705"/>
                <a:gd name="connsiteX20" fmla="*/ 238125 w 1147762"/>
                <a:gd name="connsiteY20" fmla="*/ 133350 h 505705"/>
                <a:gd name="connsiteX21" fmla="*/ 245268 w 1147762"/>
                <a:gd name="connsiteY21" fmla="*/ 138113 h 505705"/>
                <a:gd name="connsiteX22" fmla="*/ 259556 w 1147762"/>
                <a:gd name="connsiteY22" fmla="*/ 142875 h 505705"/>
                <a:gd name="connsiteX23" fmla="*/ 266700 w 1147762"/>
                <a:gd name="connsiteY23" fmla="*/ 147638 h 505705"/>
                <a:gd name="connsiteX24" fmla="*/ 280987 w 1147762"/>
                <a:gd name="connsiteY24" fmla="*/ 152400 h 505705"/>
                <a:gd name="connsiteX25" fmla="*/ 295275 w 1147762"/>
                <a:gd name="connsiteY25" fmla="*/ 161925 h 505705"/>
                <a:gd name="connsiteX26" fmla="*/ 319087 w 1147762"/>
                <a:gd name="connsiteY26" fmla="*/ 166688 h 505705"/>
                <a:gd name="connsiteX27" fmla="*/ 326231 w 1147762"/>
                <a:gd name="connsiteY27" fmla="*/ 169069 h 505705"/>
                <a:gd name="connsiteX28" fmla="*/ 381000 w 1147762"/>
                <a:gd name="connsiteY28" fmla="*/ 171450 h 505705"/>
                <a:gd name="connsiteX29" fmla="*/ 407193 w 1147762"/>
                <a:gd name="connsiteY29" fmla="*/ 180975 h 505705"/>
                <a:gd name="connsiteX30" fmla="*/ 416718 w 1147762"/>
                <a:gd name="connsiteY30" fmla="*/ 188119 h 505705"/>
                <a:gd name="connsiteX31" fmla="*/ 431006 w 1147762"/>
                <a:gd name="connsiteY31" fmla="*/ 192881 h 505705"/>
                <a:gd name="connsiteX32" fmla="*/ 440531 w 1147762"/>
                <a:gd name="connsiteY32" fmla="*/ 197644 h 505705"/>
                <a:gd name="connsiteX33" fmla="*/ 454818 w 1147762"/>
                <a:gd name="connsiteY33" fmla="*/ 202406 h 505705"/>
                <a:gd name="connsiteX34" fmla="*/ 461962 w 1147762"/>
                <a:gd name="connsiteY34" fmla="*/ 204788 h 505705"/>
                <a:gd name="connsiteX35" fmla="*/ 469106 w 1147762"/>
                <a:gd name="connsiteY35" fmla="*/ 207169 h 505705"/>
                <a:gd name="connsiteX36" fmla="*/ 476250 w 1147762"/>
                <a:gd name="connsiteY36" fmla="*/ 211931 h 505705"/>
                <a:gd name="connsiteX37" fmla="*/ 481012 w 1147762"/>
                <a:gd name="connsiteY37" fmla="*/ 219075 h 505705"/>
                <a:gd name="connsiteX38" fmla="*/ 490537 w 1147762"/>
                <a:gd name="connsiteY38" fmla="*/ 223838 h 505705"/>
                <a:gd name="connsiteX39" fmla="*/ 507206 w 1147762"/>
                <a:gd name="connsiteY39" fmla="*/ 233363 h 505705"/>
                <a:gd name="connsiteX40" fmla="*/ 521493 w 1147762"/>
                <a:gd name="connsiteY40" fmla="*/ 238125 h 505705"/>
                <a:gd name="connsiteX41" fmla="*/ 528637 w 1147762"/>
                <a:gd name="connsiteY41" fmla="*/ 240506 h 505705"/>
                <a:gd name="connsiteX42" fmla="*/ 535781 w 1147762"/>
                <a:gd name="connsiteY42" fmla="*/ 247650 h 505705"/>
                <a:gd name="connsiteX43" fmla="*/ 550068 w 1147762"/>
                <a:gd name="connsiteY43" fmla="*/ 257175 h 505705"/>
                <a:gd name="connsiteX44" fmla="*/ 561975 w 1147762"/>
                <a:gd name="connsiteY44" fmla="*/ 266700 h 505705"/>
                <a:gd name="connsiteX45" fmla="*/ 576262 w 1147762"/>
                <a:gd name="connsiteY45" fmla="*/ 276225 h 505705"/>
                <a:gd name="connsiteX46" fmla="*/ 592931 w 1147762"/>
                <a:gd name="connsiteY46" fmla="*/ 280988 h 505705"/>
                <a:gd name="connsiteX47" fmla="*/ 609600 w 1147762"/>
                <a:gd name="connsiteY47" fmla="*/ 292894 h 505705"/>
                <a:gd name="connsiteX48" fmla="*/ 626268 w 1147762"/>
                <a:gd name="connsiteY48" fmla="*/ 304800 h 505705"/>
                <a:gd name="connsiteX49" fmla="*/ 633412 w 1147762"/>
                <a:gd name="connsiteY49" fmla="*/ 307181 h 505705"/>
                <a:gd name="connsiteX50" fmla="*/ 640556 w 1147762"/>
                <a:gd name="connsiteY50" fmla="*/ 311944 h 505705"/>
                <a:gd name="connsiteX51" fmla="*/ 666750 w 1147762"/>
                <a:gd name="connsiteY51" fmla="*/ 319088 h 505705"/>
                <a:gd name="connsiteX52" fmla="*/ 681037 w 1147762"/>
                <a:gd name="connsiteY52" fmla="*/ 323850 h 505705"/>
                <a:gd name="connsiteX53" fmla="*/ 688181 w 1147762"/>
                <a:gd name="connsiteY53" fmla="*/ 326231 h 505705"/>
                <a:gd name="connsiteX54" fmla="*/ 695325 w 1147762"/>
                <a:gd name="connsiteY54" fmla="*/ 328613 h 505705"/>
                <a:gd name="connsiteX55" fmla="*/ 714375 w 1147762"/>
                <a:gd name="connsiteY55" fmla="*/ 333375 h 505705"/>
                <a:gd name="connsiteX56" fmla="*/ 721518 w 1147762"/>
                <a:gd name="connsiteY56" fmla="*/ 338138 h 505705"/>
                <a:gd name="connsiteX57" fmla="*/ 735806 w 1147762"/>
                <a:gd name="connsiteY57" fmla="*/ 342900 h 505705"/>
                <a:gd name="connsiteX58" fmla="*/ 747712 w 1147762"/>
                <a:gd name="connsiteY58" fmla="*/ 352425 h 505705"/>
                <a:gd name="connsiteX59" fmla="*/ 754856 w 1147762"/>
                <a:gd name="connsiteY59" fmla="*/ 359569 h 505705"/>
                <a:gd name="connsiteX60" fmla="*/ 762000 w 1147762"/>
                <a:gd name="connsiteY60" fmla="*/ 364331 h 505705"/>
                <a:gd name="connsiteX61" fmla="*/ 783431 w 1147762"/>
                <a:gd name="connsiteY61" fmla="*/ 383381 h 505705"/>
                <a:gd name="connsiteX62" fmla="*/ 790575 w 1147762"/>
                <a:gd name="connsiteY62" fmla="*/ 385763 h 505705"/>
                <a:gd name="connsiteX63" fmla="*/ 802481 w 1147762"/>
                <a:gd name="connsiteY63" fmla="*/ 388144 h 505705"/>
                <a:gd name="connsiteX64" fmla="*/ 816768 w 1147762"/>
                <a:gd name="connsiteY64" fmla="*/ 392906 h 505705"/>
                <a:gd name="connsiteX65" fmla="*/ 840581 w 1147762"/>
                <a:gd name="connsiteY65" fmla="*/ 397669 h 505705"/>
                <a:gd name="connsiteX66" fmla="*/ 854868 w 1147762"/>
                <a:gd name="connsiteY66" fmla="*/ 402431 h 505705"/>
                <a:gd name="connsiteX67" fmla="*/ 862012 w 1147762"/>
                <a:gd name="connsiteY67" fmla="*/ 404813 h 505705"/>
                <a:gd name="connsiteX68" fmla="*/ 876300 w 1147762"/>
                <a:gd name="connsiteY68" fmla="*/ 414338 h 505705"/>
                <a:gd name="connsiteX69" fmla="*/ 890587 w 1147762"/>
                <a:gd name="connsiteY69" fmla="*/ 423863 h 505705"/>
                <a:gd name="connsiteX70" fmla="*/ 909637 w 1147762"/>
                <a:gd name="connsiteY70" fmla="*/ 433388 h 505705"/>
                <a:gd name="connsiteX71" fmla="*/ 916781 w 1147762"/>
                <a:gd name="connsiteY71" fmla="*/ 438150 h 505705"/>
                <a:gd name="connsiteX72" fmla="*/ 931068 w 1147762"/>
                <a:gd name="connsiteY72" fmla="*/ 452438 h 505705"/>
                <a:gd name="connsiteX73" fmla="*/ 938212 w 1147762"/>
                <a:gd name="connsiteY73" fmla="*/ 454819 h 505705"/>
                <a:gd name="connsiteX74" fmla="*/ 1023937 w 1147762"/>
                <a:gd name="connsiteY74" fmla="*/ 452438 h 505705"/>
                <a:gd name="connsiteX75" fmla="*/ 1052512 w 1147762"/>
                <a:gd name="connsiteY75" fmla="*/ 464344 h 505705"/>
                <a:gd name="connsiteX76" fmla="*/ 1071562 w 1147762"/>
                <a:gd name="connsiteY76" fmla="*/ 469106 h 505705"/>
                <a:gd name="connsiteX77" fmla="*/ 1078706 w 1147762"/>
                <a:gd name="connsiteY77" fmla="*/ 473869 h 505705"/>
                <a:gd name="connsiteX78" fmla="*/ 1085850 w 1147762"/>
                <a:gd name="connsiteY78" fmla="*/ 476250 h 505705"/>
                <a:gd name="connsiteX79" fmla="*/ 1102518 w 1147762"/>
                <a:gd name="connsiteY79" fmla="*/ 488156 h 505705"/>
                <a:gd name="connsiteX80" fmla="*/ 1109662 w 1147762"/>
                <a:gd name="connsiteY80" fmla="*/ 490538 h 505705"/>
                <a:gd name="connsiteX81" fmla="*/ 1116806 w 1147762"/>
                <a:gd name="connsiteY81" fmla="*/ 495300 h 505705"/>
                <a:gd name="connsiteX82" fmla="*/ 1135856 w 1147762"/>
                <a:gd name="connsiteY82" fmla="*/ 500063 h 505705"/>
                <a:gd name="connsiteX83" fmla="*/ 1147762 w 1147762"/>
                <a:gd name="connsiteY83" fmla="*/ 504825 h 50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47762" h="505705">
                  <a:moveTo>
                    <a:pt x="0" y="0"/>
                  </a:moveTo>
                  <a:cubicBezTo>
                    <a:pt x="5495" y="916"/>
                    <a:pt x="15565" y="1830"/>
                    <a:pt x="21431" y="4763"/>
                  </a:cubicBezTo>
                  <a:cubicBezTo>
                    <a:pt x="23991" y="6043"/>
                    <a:pt x="26194" y="7938"/>
                    <a:pt x="28575" y="9525"/>
                  </a:cubicBezTo>
                  <a:cubicBezTo>
                    <a:pt x="31246" y="17539"/>
                    <a:pt x="31011" y="17956"/>
                    <a:pt x="35718" y="26194"/>
                  </a:cubicBezTo>
                  <a:cubicBezTo>
                    <a:pt x="37138" y="28679"/>
                    <a:pt x="38457" y="31314"/>
                    <a:pt x="40481" y="33338"/>
                  </a:cubicBezTo>
                  <a:cubicBezTo>
                    <a:pt x="42505" y="35362"/>
                    <a:pt x="45244" y="36513"/>
                    <a:pt x="47625" y="38100"/>
                  </a:cubicBezTo>
                  <a:cubicBezTo>
                    <a:pt x="49212" y="40481"/>
                    <a:pt x="50233" y="43359"/>
                    <a:pt x="52387" y="45244"/>
                  </a:cubicBezTo>
                  <a:cubicBezTo>
                    <a:pt x="62464" y="54061"/>
                    <a:pt x="64007" y="53880"/>
                    <a:pt x="73818" y="57150"/>
                  </a:cubicBezTo>
                  <a:cubicBezTo>
                    <a:pt x="76199" y="58738"/>
                    <a:pt x="78835" y="59998"/>
                    <a:pt x="80962" y="61913"/>
                  </a:cubicBezTo>
                  <a:cubicBezTo>
                    <a:pt x="86803" y="67169"/>
                    <a:pt x="97631" y="78581"/>
                    <a:pt x="97631" y="78581"/>
                  </a:cubicBezTo>
                  <a:cubicBezTo>
                    <a:pt x="98425" y="80962"/>
                    <a:pt x="98237" y="83950"/>
                    <a:pt x="100012" y="85725"/>
                  </a:cubicBezTo>
                  <a:cubicBezTo>
                    <a:pt x="101787" y="87500"/>
                    <a:pt x="104734" y="87446"/>
                    <a:pt x="107156" y="88106"/>
                  </a:cubicBezTo>
                  <a:cubicBezTo>
                    <a:pt x="113471" y="89828"/>
                    <a:pt x="119996" y="90799"/>
                    <a:pt x="126206" y="92869"/>
                  </a:cubicBezTo>
                  <a:cubicBezTo>
                    <a:pt x="130968" y="94456"/>
                    <a:pt x="135623" y="96413"/>
                    <a:pt x="140493" y="97631"/>
                  </a:cubicBezTo>
                  <a:cubicBezTo>
                    <a:pt x="154888" y="101231"/>
                    <a:pt x="146913" y="98978"/>
                    <a:pt x="164306" y="104775"/>
                  </a:cubicBezTo>
                  <a:cubicBezTo>
                    <a:pt x="164311" y="104777"/>
                    <a:pt x="178588" y="109534"/>
                    <a:pt x="178593" y="109538"/>
                  </a:cubicBezTo>
                  <a:cubicBezTo>
                    <a:pt x="180974" y="111125"/>
                    <a:pt x="183122" y="113138"/>
                    <a:pt x="185737" y="114300"/>
                  </a:cubicBezTo>
                  <a:cubicBezTo>
                    <a:pt x="185739" y="114301"/>
                    <a:pt x="203595" y="120253"/>
                    <a:pt x="207168" y="121444"/>
                  </a:cubicBezTo>
                  <a:lnTo>
                    <a:pt x="221456" y="126206"/>
                  </a:lnTo>
                  <a:cubicBezTo>
                    <a:pt x="223837" y="127000"/>
                    <a:pt x="226355" y="127465"/>
                    <a:pt x="228600" y="128588"/>
                  </a:cubicBezTo>
                  <a:cubicBezTo>
                    <a:pt x="231775" y="130175"/>
                    <a:pt x="235043" y="131589"/>
                    <a:pt x="238125" y="133350"/>
                  </a:cubicBezTo>
                  <a:cubicBezTo>
                    <a:pt x="240610" y="134770"/>
                    <a:pt x="242653" y="136951"/>
                    <a:pt x="245268" y="138113"/>
                  </a:cubicBezTo>
                  <a:cubicBezTo>
                    <a:pt x="249856" y="140152"/>
                    <a:pt x="259556" y="142875"/>
                    <a:pt x="259556" y="142875"/>
                  </a:cubicBezTo>
                  <a:cubicBezTo>
                    <a:pt x="261937" y="144463"/>
                    <a:pt x="264085" y="146476"/>
                    <a:pt x="266700" y="147638"/>
                  </a:cubicBezTo>
                  <a:cubicBezTo>
                    <a:pt x="271287" y="149677"/>
                    <a:pt x="280987" y="152400"/>
                    <a:pt x="280987" y="152400"/>
                  </a:cubicBezTo>
                  <a:cubicBezTo>
                    <a:pt x="285750" y="155575"/>
                    <a:pt x="289629" y="160984"/>
                    <a:pt x="295275" y="161925"/>
                  </a:cubicBezTo>
                  <a:cubicBezTo>
                    <a:pt x="306513" y="163798"/>
                    <a:pt x="309133" y="163844"/>
                    <a:pt x="319087" y="166688"/>
                  </a:cubicBezTo>
                  <a:cubicBezTo>
                    <a:pt x="321501" y="167378"/>
                    <a:pt x="323728" y="168877"/>
                    <a:pt x="326231" y="169069"/>
                  </a:cubicBezTo>
                  <a:cubicBezTo>
                    <a:pt x="344451" y="170470"/>
                    <a:pt x="362744" y="170656"/>
                    <a:pt x="381000" y="171450"/>
                  </a:cubicBezTo>
                  <a:cubicBezTo>
                    <a:pt x="390521" y="173830"/>
                    <a:pt x="398697" y="175665"/>
                    <a:pt x="407193" y="180975"/>
                  </a:cubicBezTo>
                  <a:cubicBezTo>
                    <a:pt x="410559" y="183078"/>
                    <a:pt x="413168" y="186344"/>
                    <a:pt x="416718" y="188119"/>
                  </a:cubicBezTo>
                  <a:cubicBezTo>
                    <a:pt x="421208" y="190364"/>
                    <a:pt x="426516" y="190636"/>
                    <a:pt x="431006" y="192881"/>
                  </a:cubicBezTo>
                  <a:cubicBezTo>
                    <a:pt x="434181" y="194469"/>
                    <a:pt x="437235" y="196326"/>
                    <a:pt x="440531" y="197644"/>
                  </a:cubicBezTo>
                  <a:cubicBezTo>
                    <a:pt x="445192" y="199508"/>
                    <a:pt x="450056" y="200819"/>
                    <a:pt x="454818" y="202406"/>
                  </a:cubicBezTo>
                  <a:lnTo>
                    <a:pt x="461962" y="204788"/>
                  </a:lnTo>
                  <a:cubicBezTo>
                    <a:pt x="464343" y="205582"/>
                    <a:pt x="467017" y="205777"/>
                    <a:pt x="469106" y="207169"/>
                  </a:cubicBezTo>
                  <a:lnTo>
                    <a:pt x="476250" y="211931"/>
                  </a:lnTo>
                  <a:cubicBezTo>
                    <a:pt x="477837" y="214312"/>
                    <a:pt x="478814" y="217243"/>
                    <a:pt x="481012" y="219075"/>
                  </a:cubicBezTo>
                  <a:cubicBezTo>
                    <a:pt x="483739" y="221348"/>
                    <a:pt x="487455" y="222077"/>
                    <a:pt x="490537" y="223838"/>
                  </a:cubicBezTo>
                  <a:cubicBezTo>
                    <a:pt x="500554" y="229562"/>
                    <a:pt x="495222" y="228569"/>
                    <a:pt x="507206" y="233363"/>
                  </a:cubicBezTo>
                  <a:cubicBezTo>
                    <a:pt x="511867" y="235227"/>
                    <a:pt x="516731" y="236538"/>
                    <a:pt x="521493" y="238125"/>
                  </a:cubicBezTo>
                  <a:lnTo>
                    <a:pt x="528637" y="240506"/>
                  </a:lnTo>
                  <a:cubicBezTo>
                    <a:pt x="531018" y="242887"/>
                    <a:pt x="533123" y="245582"/>
                    <a:pt x="535781" y="247650"/>
                  </a:cubicBezTo>
                  <a:cubicBezTo>
                    <a:pt x="540299" y="251164"/>
                    <a:pt x="550068" y="257175"/>
                    <a:pt x="550068" y="257175"/>
                  </a:cubicBezTo>
                  <a:cubicBezTo>
                    <a:pt x="558869" y="270376"/>
                    <a:pt x="549795" y="259934"/>
                    <a:pt x="561975" y="266700"/>
                  </a:cubicBezTo>
                  <a:cubicBezTo>
                    <a:pt x="566978" y="269480"/>
                    <a:pt x="570709" y="274837"/>
                    <a:pt x="576262" y="276225"/>
                  </a:cubicBezTo>
                  <a:cubicBezTo>
                    <a:pt x="588222" y="279215"/>
                    <a:pt x="582682" y="277571"/>
                    <a:pt x="592931" y="280988"/>
                  </a:cubicBezTo>
                  <a:cubicBezTo>
                    <a:pt x="606551" y="294606"/>
                    <a:pt x="592883" y="282445"/>
                    <a:pt x="609600" y="292894"/>
                  </a:cubicBezTo>
                  <a:cubicBezTo>
                    <a:pt x="613912" y="295589"/>
                    <a:pt x="621232" y="302282"/>
                    <a:pt x="626268" y="304800"/>
                  </a:cubicBezTo>
                  <a:cubicBezTo>
                    <a:pt x="628513" y="305922"/>
                    <a:pt x="631031" y="306387"/>
                    <a:pt x="633412" y="307181"/>
                  </a:cubicBezTo>
                  <a:cubicBezTo>
                    <a:pt x="635793" y="308769"/>
                    <a:pt x="637941" y="310782"/>
                    <a:pt x="640556" y="311944"/>
                  </a:cubicBezTo>
                  <a:cubicBezTo>
                    <a:pt x="655785" y="318713"/>
                    <a:pt x="652257" y="315135"/>
                    <a:pt x="666750" y="319088"/>
                  </a:cubicBezTo>
                  <a:cubicBezTo>
                    <a:pt x="671593" y="320409"/>
                    <a:pt x="676275" y="322263"/>
                    <a:pt x="681037" y="323850"/>
                  </a:cubicBezTo>
                  <a:lnTo>
                    <a:pt x="688181" y="326231"/>
                  </a:lnTo>
                  <a:cubicBezTo>
                    <a:pt x="690562" y="327025"/>
                    <a:pt x="692890" y="328004"/>
                    <a:pt x="695325" y="328613"/>
                  </a:cubicBezTo>
                  <a:lnTo>
                    <a:pt x="714375" y="333375"/>
                  </a:lnTo>
                  <a:cubicBezTo>
                    <a:pt x="716756" y="334963"/>
                    <a:pt x="718903" y="336976"/>
                    <a:pt x="721518" y="338138"/>
                  </a:cubicBezTo>
                  <a:cubicBezTo>
                    <a:pt x="726106" y="340177"/>
                    <a:pt x="735806" y="342900"/>
                    <a:pt x="735806" y="342900"/>
                  </a:cubicBezTo>
                  <a:cubicBezTo>
                    <a:pt x="746456" y="358877"/>
                    <a:pt x="733910" y="343224"/>
                    <a:pt x="747712" y="352425"/>
                  </a:cubicBezTo>
                  <a:cubicBezTo>
                    <a:pt x="750514" y="354293"/>
                    <a:pt x="752269" y="357413"/>
                    <a:pt x="754856" y="359569"/>
                  </a:cubicBezTo>
                  <a:cubicBezTo>
                    <a:pt x="757055" y="361401"/>
                    <a:pt x="759861" y="362430"/>
                    <a:pt x="762000" y="364331"/>
                  </a:cubicBezTo>
                  <a:cubicBezTo>
                    <a:pt x="770123" y="371551"/>
                    <a:pt x="774162" y="378746"/>
                    <a:pt x="783431" y="383381"/>
                  </a:cubicBezTo>
                  <a:cubicBezTo>
                    <a:pt x="785676" y="384504"/>
                    <a:pt x="788140" y="385154"/>
                    <a:pt x="790575" y="385763"/>
                  </a:cubicBezTo>
                  <a:cubicBezTo>
                    <a:pt x="794501" y="386745"/>
                    <a:pt x="798576" y="387079"/>
                    <a:pt x="802481" y="388144"/>
                  </a:cubicBezTo>
                  <a:cubicBezTo>
                    <a:pt x="807324" y="389465"/>
                    <a:pt x="811816" y="392081"/>
                    <a:pt x="816768" y="392906"/>
                  </a:cubicBezTo>
                  <a:cubicBezTo>
                    <a:pt x="826418" y="394515"/>
                    <a:pt x="831703" y="395006"/>
                    <a:pt x="840581" y="397669"/>
                  </a:cubicBezTo>
                  <a:cubicBezTo>
                    <a:pt x="845389" y="399111"/>
                    <a:pt x="850106" y="400844"/>
                    <a:pt x="854868" y="402431"/>
                  </a:cubicBezTo>
                  <a:lnTo>
                    <a:pt x="862012" y="404813"/>
                  </a:lnTo>
                  <a:cubicBezTo>
                    <a:pt x="877867" y="420666"/>
                    <a:pt x="860791" y="405721"/>
                    <a:pt x="876300" y="414338"/>
                  </a:cubicBezTo>
                  <a:cubicBezTo>
                    <a:pt x="881303" y="417118"/>
                    <a:pt x="885468" y="421303"/>
                    <a:pt x="890587" y="423863"/>
                  </a:cubicBezTo>
                  <a:cubicBezTo>
                    <a:pt x="896937" y="427038"/>
                    <a:pt x="903730" y="429450"/>
                    <a:pt x="909637" y="433388"/>
                  </a:cubicBezTo>
                  <a:cubicBezTo>
                    <a:pt x="912018" y="434975"/>
                    <a:pt x="914642" y="436249"/>
                    <a:pt x="916781" y="438150"/>
                  </a:cubicBezTo>
                  <a:cubicBezTo>
                    <a:pt x="921815" y="442625"/>
                    <a:pt x="924678" y="450308"/>
                    <a:pt x="931068" y="452438"/>
                  </a:cubicBezTo>
                  <a:lnTo>
                    <a:pt x="938212" y="454819"/>
                  </a:lnTo>
                  <a:cubicBezTo>
                    <a:pt x="966787" y="454025"/>
                    <a:pt x="995351" y="452438"/>
                    <a:pt x="1023937" y="452438"/>
                  </a:cubicBezTo>
                  <a:cubicBezTo>
                    <a:pt x="1049350" y="452438"/>
                    <a:pt x="1027712" y="456078"/>
                    <a:pt x="1052512" y="464344"/>
                  </a:cubicBezTo>
                  <a:cubicBezTo>
                    <a:pt x="1063496" y="468005"/>
                    <a:pt x="1057195" y="466233"/>
                    <a:pt x="1071562" y="469106"/>
                  </a:cubicBezTo>
                  <a:cubicBezTo>
                    <a:pt x="1073943" y="470694"/>
                    <a:pt x="1076146" y="472589"/>
                    <a:pt x="1078706" y="473869"/>
                  </a:cubicBezTo>
                  <a:cubicBezTo>
                    <a:pt x="1080951" y="474992"/>
                    <a:pt x="1083671" y="475005"/>
                    <a:pt x="1085850" y="476250"/>
                  </a:cubicBezTo>
                  <a:cubicBezTo>
                    <a:pt x="1093408" y="480569"/>
                    <a:pt x="1095142" y="484468"/>
                    <a:pt x="1102518" y="488156"/>
                  </a:cubicBezTo>
                  <a:cubicBezTo>
                    <a:pt x="1104763" y="489279"/>
                    <a:pt x="1107417" y="489415"/>
                    <a:pt x="1109662" y="490538"/>
                  </a:cubicBezTo>
                  <a:cubicBezTo>
                    <a:pt x="1112222" y="491818"/>
                    <a:pt x="1114116" y="494322"/>
                    <a:pt x="1116806" y="495300"/>
                  </a:cubicBezTo>
                  <a:cubicBezTo>
                    <a:pt x="1122957" y="497537"/>
                    <a:pt x="1135856" y="500063"/>
                    <a:pt x="1135856" y="500063"/>
                  </a:cubicBezTo>
                  <a:cubicBezTo>
                    <a:pt x="1144321" y="505705"/>
                    <a:pt x="1140138" y="504825"/>
                    <a:pt x="1147762" y="504825"/>
                  </a:cubicBezTo>
                </a:path>
              </a:pathLst>
            </a:cu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5719763" y="3600450"/>
              <a:ext cx="854868" cy="607219"/>
            </a:xfrm>
            <a:custGeom>
              <a:avLst/>
              <a:gdLst>
                <a:gd name="connsiteX0" fmla="*/ 0 w 854868"/>
                <a:gd name="connsiteY0" fmla="*/ 0 h 607219"/>
                <a:gd name="connsiteX1" fmla="*/ 14287 w 854868"/>
                <a:gd name="connsiteY1" fmla="*/ 14288 h 607219"/>
                <a:gd name="connsiteX2" fmla="*/ 23812 w 854868"/>
                <a:gd name="connsiteY2" fmla="*/ 28575 h 607219"/>
                <a:gd name="connsiteX3" fmla="*/ 38100 w 854868"/>
                <a:gd name="connsiteY3" fmla="*/ 40481 h 607219"/>
                <a:gd name="connsiteX4" fmla="*/ 40481 w 854868"/>
                <a:gd name="connsiteY4" fmla="*/ 47625 h 607219"/>
                <a:gd name="connsiteX5" fmla="*/ 54768 w 854868"/>
                <a:gd name="connsiteY5" fmla="*/ 57150 h 607219"/>
                <a:gd name="connsiteX6" fmla="*/ 66675 w 854868"/>
                <a:gd name="connsiteY6" fmla="*/ 80963 h 607219"/>
                <a:gd name="connsiteX7" fmla="*/ 83343 w 854868"/>
                <a:gd name="connsiteY7" fmla="*/ 78581 h 607219"/>
                <a:gd name="connsiteX8" fmla="*/ 97631 w 854868"/>
                <a:gd name="connsiteY8" fmla="*/ 76200 h 607219"/>
                <a:gd name="connsiteX9" fmla="*/ 119062 w 854868"/>
                <a:gd name="connsiteY9" fmla="*/ 73819 h 607219"/>
                <a:gd name="connsiteX10" fmla="*/ 140493 w 854868"/>
                <a:gd name="connsiteY10" fmla="*/ 66675 h 607219"/>
                <a:gd name="connsiteX11" fmla="*/ 147637 w 854868"/>
                <a:gd name="connsiteY11" fmla="*/ 64294 h 607219"/>
                <a:gd name="connsiteX12" fmla="*/ 169068 w 854868"/>
                <a:gd name="connsiteY12" fmla="*/ 66675 h 607219"/>
                <a:gd name="connsiteX13" fmla="*/ 176212 w 854868"/>
                <a:gd name="connsiteY13" fmla="*/ 71438 h 607219"/>
                <a:gd name="connsiteX14" fmla="*/ 183356 w 854868"/>
                <a:gd name="connsiteY14" fmla="*/ 73819 h 607219"/>
                <a:gd name="connsiteX15" fmla="*/ 204787 w 854868"/>
                <a:gd name="connsiteY15" fmla="*/ 78581 h 607219"/>
                <a:gd name="connsiteX16" fmla="*/ 221456 w 854868"/>
                <a:gd name="connsiteY16" fmla="*/ 83344 h 607219"/>
                <a:gd name="connsiteX17" fmla="*/ 233362 w 854868"/>
                <a:gd name="connsiteY17" fmla="*/ 92869 h 607219"/>
                <a:gd name="connsiteX18" fmla="*/ 247650 w 854868"/>
                <a:gd name="connsiteY18" fmla="*/ 102394 h 607219"/>
                <a:gd name="connsiteX19" fmla="*/ 269081 w 854868"/>
                <a:gd name="connsiteY19" fmla="*/ 119063 h 607219"/>
                <a:gd name="connsiteX20" fmla="*/ 276225 w 854868"/>
                <a:gd name="connsiteY20" fmla="*/ 121444 h 607219"/>
                <a:gd name="connsiteX21" fmla="*/ 280987 w 854868"/>
                <a:gd name="connsiteY21" fmla="*/ 128588 h 607219"/>
                <a:gd name="connsiteX22" fmla="*/ 302418 w 854868"/>
                <a:gd name="connsiteY22" fmla="*/ 135731 h 607219"/>
                <a:gd name="connsiteX23" fmla="*/ 319087 w 854868"/>
                <a:gd name="connsiteY23" fmla="*/ 145256 h 607219"/>
                <a:gd name="connsiteX24" fmla="*/ 323850 w 854868"/>
                <a:gd name="connsiteY24" fmla="*/ 152400 h 607219"/>
                <a:gd name="connsiteX25" fmla="*/ 330993 w 854868"/>
                <a:gd name="connsiteY25" fmla="*/ 157163 h 607219"/>
                <a:gd name="connsiteX26" fmla="*/ 338137 w 854868"/>
                <a:gd name="connsiteY26" fmla="*/ 164306 h 607219"/>
                <a:gd name="connsiteX27" fmla="*/ 347662 w 854868"/>
                <a:gd name="connsiteY27" fmla="*/ 188119 h 607219"/>
                <a:gd name="connsiteX28" fmla="*/ 354806 w 854868"/>
                <a:gd name="connsiteY28" fmla="*/ 192881 h 607219"/>
                <a:gd name="connsiteX29" fmla="*/ 371475 w 854868"/>
                <a:gd name="connsiteY29" fmla="*/ 214313 h 607219"/>
                <a:gd name="connsiteX30" fmla="*/ 385762 w 854868"/>
                <a:gd name="connsiteY30" fmla="*/ 223838 h 607219"/>
                <a:gd name="connsiteX31" fmla="*/ 392906 w 854868"/>
                <a:gd name="connsiteY31" fmla="*/ 226219 h 607219"/>
                <a:gd name="connsiteX32" fmla="*/ 435768 w 854868"/>
                <a:gd name="connsiteY32" fmla="*/ 228600 h 607219"/>
                <a:gd name="connsiteX33" fmla="*/ 454818 w 854868"/>
                <a:gd name="connsiteY33" fmla="*/ 230981 h 607219"/>
                <a:gd name="connsiteX34" fmla="*/ 461962 w 854868"/>
                <a:gd name="connsiteY34" fmla="*/ 233363 h 607219"/>
                <a:gd name="connsiteX35" fmla="*/ 471487 w 854868"/>
                <a:gd name="connsiteY35" fmla="*/ 242888 h 607219"/>
                <a:gd name="connsiteX36" fmla="*/ 485775 w 854868"/>
                <a:gd name="connsiteY36" fmla="*/ 250031 h 607219"/>
                <a:gd name="connsiteX37" fmla="*/ 492918 w 854868"/>
                <a:gd name="connsiteY37" fmla="*/ 254794 h 607219"/>
                <a:gd name="connsiteX38" fmla="*/ 500062 w 854868"/>
                <a:gd name="connsiteY38" fmla="*/ 261938 h 607219"/>
                <a:gd name="connsiteX39" fmla="*/ 521493 w 854868"/>
                <a:gd name="connsiteY39" fmla="*/ 266700 h 607219"/>
                <a:gd name="connsiteX40" fmla="*/ 535781 w 854868"/>
                <a:gd name="connsiteY40" fmla="*/ 271463 h 607219"/>
                <a:gd name="connsiteX41" fmla="*/ 542925 w 854868"/>
                <a:gd name="connsiteY41" fmla="*/ 273844 h 607219"/>
                <a:gd name="connsiteX42" fmla="*/ 550068 w 854868"/>
                <a:gd name="connsiteY42" fmla="*/ 276225 h 607219"/>
                <a:gd name="connsiteX43" fmla="*/ 557212 w 854868"/>
                <a:gd name="connsiteY43" fmla="*/ 283369 h 607219"/>
                <a:gd name="connsiteX44" fmla="*/ 564356 w 854868"/>
                <a:gd name="connsiteY44" fmla="*/ 288131 h 607219"/>
                <a:gd name="connsiteX45" fmla="*/ 566737 w 854868"/>
                <a:gd name="connsiteY45" fmla="*/ 295275 h 607219"/>
                <a:gd name="connsiteX46" fmla="*/ 571500 w 854868"/>
                <a:gd name="connsiteY46" fmla="*/ 302419 h 607219"/>
                <a:gd name="connsiteX47" fmla="*/ 578643 w 854868"/>
                <a:gd name="connsiteY47" fmla="*/ 309563 h 607219"/>
                <a:gd name="connsiteX48" fmla="*/ 588168 w 854868"/>
                <a:gd name="connsiteY48" fmla="*/ 323850 h 607219"/>
                <a:gd name="connsiteX49" fmla="*/ 592931 w 854868"/>
                <a:gd name="connsiteY49" fmla="*/ 330994 h 607219"/>
                <a:gd name="connsiteX50" fmla="*/ 600075 w 854868"/>
                <a:gd name="connsiteY50" fmla="*/ 338138 h 607219"/>
                <a:gd name="connsiteX51" fmla="*/ 609600 w 854868"/>
                <a:gd name="connsiteY51" fmla="*/ 352425 h 607219"/>
                <a:gd name="connsiteX52" fmla="*/ 614362 w 854868"/>
                <a:gd name="connsiteY52" fmla="*/ 361950 h 607219"/>
                <a:gd name="connsiteX53" fmla="*/ 621506 w 854868"/>
                <a:gd name="connsiteY53" fmla="*/ 366713 h 607219"/>
                <a:gd name="connsiteX54" fmla="*/ 628650 w 854868"/>
                <a:gd name="connsiteY54" fmla="*/ 373856 h 607219"/>
                <a:gd name="connsiteX55" fmla="*/ 642937 w 854868"/>
                <a:gd name="connsiteY55" fmla="*/ 383381 h 607219"/>
                <a:gd name="connsiteX56" fmla="*/ 645318 w 854868"/>
                <a:gd name="connsiteY56" fmla="*/ 390525 h 607219"/>
                <a:gd name="connsiteX57" fmla="*/ 657225 w 854868"/>
                <a:gd name="connsiteY57" fmla="*/ 404813 h 607219"/>
                <a:gd name="connsiteX58" fmla="*/ 666750 w 854868"/>
                <a:gd name="connsiteY58" fmla="*/ 416719 h 607219"/>
                <a:gd name="connsiteX59" fmla="*/ 673893 w 854868"/>
                <a:gd name="connsiteY59" fmla="*/ 423863 h 607219"/>
                <a:gd name="connsiteX60" fmla="*/ 678656 w 854868"/>
                <a:gd name="connsiteY60" fmla="*/ 431006 h 607219"/>
                <a:gd name="connsiteX61" fmla="*/ 685800 w 854868"/>
                <a:gd name="connsiteY61" fmla="*/ 433388 h 607219"/>
                <a:gd name="connsiteX62" fmla="*/ 692943 w 854868"/>
                <a:gd name="connsiteY62" fmla="*/ 438150 h 607219"/>
                <a:gd name="connsiteX63" fmla="*/ 707231 w 854868"/>
                <a:gd name="connsiteY63" fmla="*/ 442913 h 607219"/>
                <a:gd name="connsiteX64" fmla="*/ 714375 w 854868"/>
                <a:gd name="connsiteY64" fmla="*/ 445294 h 607219"/>
                <a:gd name="connsiteX65" fmla="*/ 719137 w 854868"/>
                <a:gd name="connsiteY65" fmla="*/ 452438 h 607219"/>
                <a:gd name="connsiteX66" fmla="*/ 735806 w 854868"/>
                <a:gd name="connsiteY66" fmla="*/ 457200 h 607219"/>
                <a:gd name="connsiteX67" fmla="*/ 750093 w 854868"/>
                <a:gd name="connsiteY67" fmla="*/ 471488 h 607219"/>
                <a:gd name="connsiteX68" fmla="*/ 757237 w 854868"/>
                <a:gd name="connsiteY68" fmla="*/ 478631 h 607219"/>
                <a:gd name="connsiteX69" fmla="*/ 762000 w 854868"/>
                <a:gd name="connsiteY69" fmla="*/ 485775 h 607219"/>
                <a:gd name="connsiteX70" fmla="*/ 769143 w 854868"/>
                <a:gd name="connsiteY70" fmla="*/ 490538 h 607219"/>
                <a:gd name="connsiteX71" fmla="*/ 778668 w 854868"/>
                <a:gd name="connsiteY71" fmla="*/ 500063 h 607219"/>
                <a:gd name="connsiteX72" fmla="*/ 795337 w 854868"/>
                <a:gd name="connsiteY72" fmla="*/ 511969 h 607219"/>
                <a:gd name="connsiteX73" fmla="*/ 800100 w 854868"/>
                <a:gd name="connsiteY73" fmla="*/ 519113 h 607219"/>
                <a:gd name="connsiteX74" fmla="*/ 802481 w 854868"/>
                <a:gd name="connsiteY74" fmla="*/ 535781 h 607219"/>
                <a:gd name="connsiteX75" fmla="*/ 804862 w 854868"/>
                <a:gd name="connsiteY75" fmla="*/ 547688 h 607219"/>
                <a:gd name="connsiteX76" fmla="*/ 812006 w 854868"/>
                <a:gd name="connsiteY76" fmla="*/ 561975 h 607219"/>
                <a:gd name="connsiteX77" fmla="*/ 821531 w 854868"/>
                <a:gd name="connsiteY77" fmla="*/ 571500 h 607219"/>
                <a:gd name="connsiteX78" fmla="*/ 838200 w 854868"/>
                <a:gd name="connsiteY78" fmla="*/ 588169 h 607219"/>
                <a:gd name="connsiteX79" fmla="*/ 847725 w 854868"/>
                <a:gd name="connsiteY79" fmla="*/ 602456 h 607219"/>
                <a:gd name="connsiteX80" fmla="*/ 854868 w 854868"/>
                <a:gd name="connsiteY80" fmla="*/ 607219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54868" h="607219">
                  <a:moveTo>
                    <a:pt x="0" y="0"/>
                  </a:moveTo>
                  <a:cubicBezTo>
                    <a:pt x="4762" y="4763"/>
                    <a:pt x="10551" y="8684"/>
                    <a:pt x="14287" y="14288"/>
                  </a:cubicBezTo>
                  <a:cubicBezTo>
                    <a:pt x="17462" y="19050"/>
                    <a:pt x="19050" y="25400"/>
                    <a:pt x="23812" y="28575"/>
                  </a:cubicBezTo>
                  <a:cubicBezTo>
                    <a:pt x="33758" y="35206"/>
                    <a:pt x="28932" y="31314"/>
                    <a:pt x="38100" y="40481"/>
                  </a:cubicBezTo>
                  <a:cubicBezTo>
                    <a:pt x="38894" y="42862"/>
                    <a:pt x="38706" y="45850"/>
                    <a:pt x="40481" y="47625"/>
                  </a:cubicBezTo>
                  <a:cubicBezTo>
                    <a:pt x="44528" y="51672"/>
                    <a:pt x="54768" y="57150"/>
                    <a:pt x="54768" y="57150"/>
                  </a:cubicBezTo>
                  <a:cubicBezTo>
                    <a:pt x="66108" y="74161"/>
                    <a:pt x="62904" y="65885"/>
                    <a:pt x="66675" y="80963"/>
                  </a:cubicBezTo>
                  <a:lnTo>
                    <a:pt x="83343" y="78581"/>
                  </a:lnTo>
                  <a:cubicBezTo>
                    <a:pt x="88115" y="77847"/>
                    <a:pt x="92845" y="76838"/>
                    <a:pt x="97631" y="76200"/>
                  </a:cubicBezTo>
                  <a:cubicBezTo>
                    <a:pt x="104756" y="75250"/>
                    <a:pt x="111918" y="74613"/>
                    <a:pt x="119062" y="73819"/>
                  </a:cubicBezTo>
                  <a:lnTo>
                    <a:pt x="140493" y="66675"/>
                  </a:lnTo>
                  <a:lnTo>
                    <a:pt x="147637" y="64294"/>
                  </a:lnTo>
                  <a:cubicBezTo>
                    <a:pt x="154781" y="65088"/>
                    <a:pt x="162095" y="64932"/>
                    <a:pt x="169068" y="66675"/>
                  </a:cubicBezTo>
                  <a:cubicBezTo>
                    <a:pt x="171845" y="67369"/>
                    <a:pt x="173652" y="70158"/>
                    <a:pt x="176212" y="71438"/>
                  </a:cubicBezTo>
                  <a:cubicBezTo>
                    <a:pt x="178457" y="72561"/>
                    <a:pt x="180942" y="73129"/>
                    <a:pt x="183356" y="73819"/>
                  </a:cubicBezTo>
                  <a:cubicBezTo>
                    <a:pt x="193526" y="76724"/>
                    <a:pt x="193730" y="76124"/>
                    <a:pt x="204787" y="78581"/>
                  </a:cubicBezTo>
                  <a:cubicBezTo>
                    <a:pt x="213749" y="80573"/>
                    <a:pt x="213506" y="80694"/>
                    <a:pt x="221456" y="83344"/>
                  </a:cubicBezTo>
                  <a:cubicBezTo>
                    <a:pt x="226086" y="97235"/>
                    <a:pt x="219819" y="85130"/>
                    <a:pt x="233362" y="92869"/>
                  </a:cubicBezTo>
                  <a:cubicBezTo>
                    <a:pt x="258333" y="107138"/>
                    <a:pt x="225347" y="94961"/>
                    <a:pt x="247650" y="102394"/>
                  </a:cubicBezTo>
                  <a:cubicBezTo>
                    <a:pt x="253814" y="108559"/>
                    <a:pt x="260534" y="116214"/>
                    <a:pt x="269081" y="119063"/>
                  </a:cubicBezTo>
                  <a:lnTo>
                    <a:pt x="276225" y="121444"/>
                  </a:lnTo>
                  <a:cubicBezTo>
                    <a:pt x="277812" y="123825"/>
                    <a:pt x="278560" y="127071"/>
                    <a:pt x="280987" y="128588"/>
                  </a:cubicBezTo>
                  <a:cubicBezTo>
                    <a:pt x="290516" y="134543"/>
                    <a:pt x="294082" y="131563"/>
                    <a:pt x="302418" y="135731"/>
                  </a:cubicBezTo>
                  <a:cubicBezTo>
                    <a:pt x="314503" y="141774"/>
                    <a:pt x="308989" y="138525"/>
                    <a:pt x="319087" y="145256"/>
                  </a:cubicBezTo>
                  <a:cubicBezTo>
                    <a:pt x="320675" y="147637"/>
                    <a:pt x="321826" y="150376"/>
                    <a:pt x="323850" y="152400"/>
                  </a:cubicBezTo>
                  <a:cubicBezTo>
                    <a:pt x="325874" y="154424"/>
                    <a:pt x="328795" y="155331"/>
                    <a:pt x="330993" y="157163"/>
                  </a:cubicBezTo>
                  <a:cubicBezTo>
                    <a:pt x="333580" y="159319"/>
                    <a:pt x="335756" y="161925"/>
                    <a:pt x="338137" y="164306"/>
                  </a:cubicBezTo>
                  <a:cubicBezTo>
                    <a:pt x="339616" y="168744"/>
                    <a:pt x="343770" y="183449"/>
                    <a:pt x="347662" y="188119"/>
                  </a:cubicBezTo>
                  <a:cubicBezTo>
                    <a:pt x="349494" y="190318"/>
                    <a:pt x="352425" y="191294"/>
                    <a:pt x="354806" y="192881"/>
                  </a:cubicBezTo>
                  <a:cubicBezTo>
                    <a:pt x="360347" y="201193"/>
                    <a:pt x="363727" y="208286"/>
                    <a:pt x="371475" y="214313"/>
                  </a:cubicBezTo>
                  <a:cubicBezTo>
                    <a:pt x="375993" y="217827"/>
                    <a:pt x="380332" y="222028"/>
                    <a:pt x="385762" y="223838"/>
                  </a:cubicBezTo>
                  <a:cubicBezTo>
                    <a:pt x="388143" y="224632"/>
                    <a:pt x="390407" y="225981"/>
                    <a:pt x="392906" y="226219"/>
                  </a:cubicBezTo>
                  <a:cubicBezTo>
                    <a:pt x="407151" y="227576"/>
                    <a:pt x="421481" y="227806"/>
                    <a:pt x="435768" y="228600"/>
                  </a:cubicBezTo>
                  <a:cubicBezTo>
                    <a:pt x="442118" y="229394"/>
                    <a:pt x="448522" y="229836"/>
                    <a:pt x="454818" y="230981"/>
                  </a:cubicBezTo>
                  <a:cubicBezTo>
                    <a:pt x="457288" y="231430"/>
                    <a:pt x="459919" y="231904"/>
                    <a:pt x="461962" y="233363"/>
                  </a:cubicBezTo>
                  <a:cubicBezTo>
                    <a:pt x="465616" y="235973"/>
                    <a:pt x="468078" y="239966"/>
                    <a:pt x="471487" y="242888"/>
                  </a:cubicBezTo>
                  <a:cubicBezTo>
                    <a:pt x="477361" y="247923"/>
                    <a:pt x="478861" y="247727"/>
                    <a:pt x="485775" y="250031"/>
                  </a:cubicBezTo>
                  <a:cubicBezTo>
                    <a:pt x="488156" y="251619"/>
                    <a:pt x="490720" y="252962"/>
                    <a:pt x="492918" y="254794"/>
                  </a:cubicBezTo>
                  <a:cubicBezTo>
                    <a:pt x="495505" y="256950"/>
                    <a:pt x="497260" y="260070"/>
                    <a:pt x="500062" y="261938"/>
                  </a:cubicBezTo>
                  <a:cubicBezTo>
                    <a:pt x="504149" y="264663"/>
                    <a:pt x="519420" y="266182"/>
                    <a:pt x="521493" y="266700"/>
                  </a:cubicBezTo>
                  <a:cubicBezTo>
                    <a:pt x="526363" y="267918"/>
                    <a:pt x="531018" y="269875"/>
                    <a:pt x="535781" y="271463"/>
                  </a:cubicBezTo>
                  <a:lnTo>
                    <a:pt x="542925" y="273844"/>
                  </a:lnTo>
                  <a:lnTo>
                    <a:pt x="550068" y="276225"/>
                  </a:lnTo>
                  <a:cubicBezTo>
                    <a:pt x="552449" y="278606"/>
                    <a:pt x="554625" y="281213"/>
                    <a:pt x="557212" y="283369"/>
                  </a:cubicBezTo>
                  <a:cubicBezTo>
                    <a:pt x="559411" y="285201"/>
                    <a:pt x="562568" y="285896"/>
                    <a:pt x="564356" y="288131"/>
                  </a:cubicBezTo>
                  <a:cubicBezTo>
                    <a:pt x="565924" y="290091"/>
                    <a:pt x="565614" y="293030"/>
                    <a:pt x="566737" y="295275"/>
                  </a:cubicBezTo>
                  <a:cubicBezTo>
                    <a:pt x="568017" y="297835"/>
                    <a:pt x="569668" y="300220"/>
                    <a:pt x="571500" y="302419"/>
                  </a:cubicBezTo>
                  <a:cubicBezTo>
                    <a:pt x="573656" y="305006"/>
                    <a:pt x="576576" y="306905"/>
                    <a:pt x="578643" y="309563"/>
                  </a:cubicBezTo>
                  <a:cubicBezTo>
                    <a:pt x="582157" y="314081"/>
                    <a:pt x="584993" y="319088"/>
                    <a:pt x="588168" y="323850"/>
                  </a:cubicBezTo>
                  <a:cubicBezTo>
                    <a:pt x="589756" y="326231"/>
                    <a:pt x="590907" y="328970"/>
                    <a:pt x="592931" y="330994"/>
                  </a:cubicBezTo>
                  <a:lnTo>
                    <a:pt x="600075" y="338138"/>
                  </a:lnTo>
                  <a:cubicBezTo>
                    <a:pt x="605183" y="353462"/>
                    <a:pt x="598451" y="336816"/>
                    <a:pt x="609600" y="352425"/>
                  </a:cubicBezTo>
                  <a:cubicBezTo>
                    <a:pt x="611663" y="355314"/>
                    <a:pt x="612090" y="359223"/>
                    <a:pt x="614362" y="361950"/>
                  </a:cubicBezTo>
                  <a:cubicBezTo>
                    <a:pt x="616194" y="364149"/>
                    <a:pt x="619307" y="364881"/>
                    <a:pt x="621506" y="366713"/>
                  </a:cubicBezTo>
                  <a:cubicBezTo>
                    <a:pt x="624093" y="368869"/>
                    <a:pt x="625992" y="371789"/>
                    <a:pt x="628650" y="373856"/>
                  </a:cubicBezTo>
                  <a:cubicBezTo>
                    <a:pt x="633168" y="377370"/>
                    <a:pt x="642937" y="383381"/>
                    <a:pt x="642937" y="383381"/>
                  </a:cubicBezTo>
                  <a:cubicBezTo>
                    <a:pt x="643731" y="385762"/>
                    <a:pt x="644195" y="388280"/>
                    <a:pt x="645318" y="390525"/>
                  </a:cubicBezTo>
                  <a:cubicBezTo>
                    <a:pt x="648633" y="397155"/>
                    <a:pt x="651959" y="399547"/>
                    <a:pt x="657225" y="404813"/>
                  </a:cubicBezTo>
                  <a:cubicBezTo>
                    <a:pt x="661134" y="416540"/>
                    <a:pt x="656807" y="408433"/>
                    <a:pt x="666750" y="416719"/>
                  </a:cubicBezTo>
                  <a:cubicBezTo>
                    <a:pt x="669337" y="418875"/>
                    <a:pt x="671737" y="421276"/>
                    <a:pt x="673893" y="423863"/>
                  </a:cubicBezTo>
                  <a:cubicBezTo>
                    <a:pt x="675725" y="426061"/>
                    <a:pt x="676421" y="429218"/>
                    <a:pt x="678656" y="431006"/>
                  </a:cubicBezTo>
                  <a:cubicBezTo>
                    <a:pt x="680616" y="432574"/>
                    <a:pt x="683555" y="432265"/>
                    <a:pt x="685800" y="433388"/>
                  </a:cubicBezTo>
                  <a:cubicBezTo>
                    <a:pt x="688359" y="434668"/>
                    <a:pt x="690328" y="436988"/>
                    <a:pt x="692943" y="438150"/>
                  </a:cubicBezTo>
                  <a:cubicBezTo>
                    <a:pt x="697531" y="440189"/>
                    <a:pt x="702468" y="441325"/>
                    <a:pt x="707231" y="442913"/>
                  </a:cubicBezTo>
                  <a:lnTo>
                    <a:pt x="714375" y="445294"/>
                  </a:lnTo>
                  <a:cubicBezTo>
                    <a:pt x="715962" y="447675"/>
                    <a:pt x="716902" y="450650"/>
                    <a:pt x="719137" y="452438"/>
                  </a:cubicBezTo>
                  <a:cubicBezTo>
                    <a:pt x="720689" y="453680"/>
                    <a:pt x="735184" y="457045"/>
                    <a:pt x="735806" y="457200"/>
                  </a:cubicBezTo>
                  <a:cubicBezTo>
                    <a:pt x="748384" y="465586"/>
                    <a:pt x="738276" y="457702"/>
                    <a:pt x="750093" y="471488"/>
                  </a:cubicBezTo>
                  <a:cubicBezTo>
                    <a:pt x="752285" y="474045"/>
                    <a:pt x="755081" y="476044"/>
                    <a:pt x="757237" y="478631"/>
                  </a:cubicBezTo>
                  <a:cubicBezTo>
                    <a:pt x="759069" y="480830"/>
                    <a:pt x="759976" y="483751"/>
                    <a:pt x="762000" y="485775"/>
                  </a:cubicBezTo>
                  <a:cubicBezTo>
                    <a:pt x="764024" y="487799"/>
                    <a:pt x="766970" y="488675"/>
                    <a:pt x="769143" y="490538"/>
                  </a:cubicBezTo>
                  <a:cubicBezTo>
                    <a:pt x="772552" y="493460"/>
                    <a:pt x="775289" y="497106"/>
                    <a:pt x="778668" y="500063"/>
                  </a:cubicBezTo>
                  <a:cubicBezTo>
                    <a:pt x="783389" y="504193"/>
                    <a:pt x="790007" y="508415"/>
                    <a:pt x="795337" y="511969"/>
                  </a:cubicBezTo>
                  <a:cubicBezTo>
                    <a:pt x="796925" y="514350"/>
                    <a:pt x="799278" y="516372"/>
                    <a:pt x="800100" y="519113"/>
                  </a:cubicBezTo>
                  <a:cubicBezTo>
                    <a:pt x="801713" y="524489"/>
                    <a:pt x="801558" y="530245"/>
                    <a:pt x="802481" y="535781"/>
                  </a:cubicBezTo>
                  <a:cubicBezTo>
                    <a:pt x="803146" y="539774"/>
                    <a:pt x="803880" y="543761"/>
                    <a:pt x="804862" y="547688"/>
                  </a:cubicBezTo>
                  <a:cubicBezTo>
                    <a:pt x="806833" y="555574"/>
                    <a:pt x="807350" y="554991"/>
                    <a:pt x="812006" y="561975"/>
                  </a:cubicBezTo>
                  <a:cubicBezTo>
                    <a:pt x="818355" y="581026"/>
                    <a:pt x="808831" y="558800"/>
                    <a:pt x="821531" y="571500"/>
                  </a:cubicBezTo>
                  <a:cubicBezTo>
                    <a:pt x="840637" y="590606"/>
                    <a:pt x="822035" y="582781"/>
                    <a:pt x="838200" y="588169"/>
                  </a:cubicBezTo>
                  <a:cubicBezTo>
                    <a:pt x="841375" y="592931"/>
                    <a:pt x="842963" y="599281"/>
                    <a:pt x="847725" y="602456"/>
                  </a:cubicBezTo>
                  <a:lnTo>
                    <a:pt x="854868" y="607219"/>
                  </a:lnTo>
                </a:path>
              </a:pathLst>
            </a:cu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49"/>
            <p:cNvSpPr/>
            <p:nvPr/>
          </p:nvSpPr>
          <p:spPr>
            <a:xfrm>
              <a:off x="6574631" y="4205288"/>
              <a:ext cx="545307" cy="540543"/>
            </a:xfrm>
            <a:custGeom>
              <a:avLst/>
              <a:gdLst>
                <a:gd name="connsiteX0" fmla="*/ 0 w 545307"/>
                <a:gd name="connsiteY0" fmla="*/ 0 h 540543"/>
                <a:gd name="connsiteX1" fmla="*/ 14288 w 545307"/>
                <a:gd name="connsiteY1" fmla="*/ 7143 h 540543"/>
                <a:gd name="connsiteX2" fmla="*/ 23813 w 545307"/>
                <a:gd name="connsiteY2" fmla="*/ 21431 h 540543"/>
                <a:gd name="connsiteX3" fmla="*/ 38100 w 545307"/>
                <a:gd name="connsiteY3" fmla="*/ 33337 h 540543"/>
                <a:gd name="connsiteX4" fmla="*/ 47625 w 545307"/>
                <a:gd name="connsiteY4" fmla="*/ 42862 h 540543"/>
                <a:gd name="connsiteX5" fmla="*/ 50007 w 545307"/>
                <a:gd name="connsiteY5" fmla="*/ 50006 h 540543"/>
                <a:gd name="connsiteX6" fmla="*/ 64294 w 545307"/>
                <a:gd name="connsiteY6" fmla="*/ 64293 h 540543"/>
                <a:gd name="connsiteX7" fmla="*/ 73819 w 545307"/>
                <a:gd name="connsiteY7" fmla="*/ 78581 h 540543"/>
                <a:gd name="connsiteX8" fmla="*/ 85725 w 545307"/>
                <a:gd name="connsiteY8" fmla="*/ 92868 h 540543"/>
                <a:gd name="connsiteX9" fmla="*/ 92869 w 545307"/>
                <a:gd name="connsiteY9" fmla="*/ 95250 h 540543"/>
                <a:gd name="connsiteX10" fmla="*/ 100013 w 545307"/>
                <a:gd name="connsiteY10" fmla="*/ 100012 h 540543"/>
                <a:gd name="connsiteX11" fmla="*/ 114300 w 545307"/>
                <a:gd name="connsiteY11" fmla="*/ 104775 h 540543"/>
                <a:gd name="connsiteX12" fmla="*/ 121444 w 545307"/>
                <a:gd name="connsiteY12" fmla="*/ 107156 h 540543"/>
                <a:gd name="connsiteX13" fmla="*/ 140494 w 545307"/>
                <a:gd name="connsiteY13" fmla="*/ 109537 h 540543"/>
                <a:gd name="connsiteX14" fmla="*/ 147638 w 545307"/>
                <a:gd name="connsiteY14" fmla="*/ 114300 h 540543"/>
                <a:gd name="connsiteX15" fmla="*/ 169069 w 545307"/>
                <a:gd name="connsiteY15" fmla="*/ 121443 h 540543"/>
                <a:gd name="connsiteX16" fmla="*/ 176213 w 545307"/>
                <a:gd name="connsiteY16" fmla="*/ 123825 h 540543"/>
                <a:gd name="connsiteX17" fmla="*/ 190500 w 545307"/>
                <a:gd name="connsiteY17" fmla="*/ 133350 h 540543"/>
                <a:gd name="connsiteX18" fmla="*/ 204788 w 545307"/>
                <a:gd name="connsiteY18" fmla="*/ 147637 h 540543"/>
                <a:gd name="connsiteX19" fmla="*/ 211932 w 545307"/>
                <a:gd name="connsiteY19" fmla="*/ 154781 h 540543"/>
                <a:gd name="connsiteX20" fmla="*/ 226219 w 545307"/>
                <a:gd name="connsiteY20" fmla="*/ 164306 h 540543"/>
                <a:gd name="connsiteX21" fmla="*/ 233363 w 545307"/>
                <a:gd name="connsiteY21" fmla="*/ 169068 h 540543"/>
                <a:gd name="connsiteX22" fmla="*/ 247650 w 545307"/>
                <a:gd name="connsiteY22" fmla="*/ 178593 h 540543"/>
                <a:gd name="connsiteX23" fmla="*/ 261938 w 545307"/>
                <a:gd name="connsiteY23" fmla="*/ 188118 h 540543"/>
                <a:gd name="connsiteX24" fmla="*/ 276225 w 545307"/>
                <a:gd name="connsiteY24" fmla="*/ 192881 h 540543"/>
                <a:gd name="connsiteX25" fmla="*/ 292894 w 545307"/>
                <a:gd name="connsiteY25" fmla="*/ 211931 h 540543"/>
                <a:gd name="connsiteX26" fmla="*/ 297657 w 545307"/>
                <a:gd name="connsiteY26" fmla="*/ 219075 h 540543"/>
                <a:gd name="connsiteX27" fmla="*/ 311944 w 545307"/>
                <a:gd name="connsiteY27" fmla="*/ 233362 h 540543"/>
                <a:gd name="connsiteX28" fmla="*/ 316707 w 545307"/>
                <a:gd name="connsiteY28" fmla="*/ 240506 h 540543"/>
                <a:gd name="connsiteX29" fmla="*/ 319088 w 545307"/>
                <a:gd name="connsiteY29" fmla="*/ 247650 h 540543"/>
                <a:gd name="connsiteX30" fmla="*/ 340519 w 545307"/>
                <a:gd name="connsiteY30" fmla="*/ 264318 h 540543"/>
                <a:gd name="connsiteX31" fmla="*/ 354807 w 545307"/>
                <a:gd name="connsiteY31" fmla="*/ 278606 h 540543"/>
                <a:gd name="connsiteX32" fmla="*/ 357188 w 545307"/>
                <a:gd name="connsiteY32" fmla="*/ 285750 h 540543"/>
                <a:gd name="connsiteX33" fmla="*/ 381000 w 545307"/>
                <a:gd name="connsiteY33" fmla="*/ 314325 h 540543"/>
                <a:gd name="connsiteX34" fmla="*/ 388144 w 545307"/>
                <a:gd name="connsiteY34" fmla="*/ 319087 h 540543"/>
                <a:gd name="connsiteX35" fmla="*/ 392907 w 545307"/>
                <a:gd name="connsiteY35" fmla="*/ 326231 h 540543"/>
                <a:gd name="connsiteX36" fmla="*/ 400050 w 545307"/>
                <a:gd name="connsiteY36" fmla="*/ 333375 h 540543"/>
                <a:gd name="connsiteX37" fmla="*/ 404813 w 545307"/>
                <a:gd name="connsiteY37" fmla="*/ 347662 h 540543"/>
                <a:gd name="connsiteX38" fmla="*/ 419100 w 545307"/>
                <a:gd name="connsiteY38" fmla="*/ 357187 h 540543"/>
                <a:gd name="connsiteX39" fmla="*/ 431007 w 545307"/>
                <a:gd name="connsiteY39" fmla="*/ 378618 h 540543"/>
                <a:gd name="connsiteX40" fmla="*/ 438150 w 545307"/>
                <a:gd name="connsiteY40" fmla="*/ 381000 h 540543"/>
                <a:gd name="connsiteX41" fmla="*/ 452438 w 545307"/>
                <a:gd name="connsiteY41" fmla="*/ 402431 h 540543"/>
                <a:gd name="connsiteX42" fmla="*/ 457200 w 545307"/>
                <a:gd name="connsiteY42" fmla="*/ 409575 h 540543"/>
                <a:gd name="connsiteX43" fmla="*/ 464344 w 545307"/>
                <a:gd name="connsiteY43" fmla="*/ 426243 h 540543"/>
                <a:gd name="connsiteX44" fmla="*/ 473869 w 545307"/>
                <a:gd name="connsiteY44" fmla="*/ 440531 h 540543"/>
                <a:gd name="connsiteX45" fmla="*/ 481013 w 545307"/>
                <a:gd name="connsiteY45" fmla="*/ 442912 h 540543"/>
                <a:gd name="connsiteX46" fmla="*/ 490538 w 545307"/>
                <a:gd name="connsiteY46" fmla="*/ 459581 h 540543"/>
                <a:gd name="connsiteX47" fmla="*/ 497682 w 545307"/>
                <a:gd name="connsiteY47" fmla="*/ 461962 h 540543"/>
                <a:gd name="connsiteX48" fmla="*/ 500063 w 545307"/>
                <a:gd name="connsiteY48" fmla="*/ 469106 h 540543"/>
                <a:gd name="connsiteX49" fmla="*/ 507207 w 545307"/>
                <a:gd name="connsiteY49" fmla="*/ 476250 h 540543"/>
                <a:gd name="connsiteX50" fmla="*/ 514350 w 545307"/>
                <a:gd name="connsiteY50" fmla="*/ 485775 h 540543"/>
                <a:gd name="connsiteX51" fmla="*/ 523875 w 545307"/>
                <a:gd name="connsiteY51" fmla="*/ 497681 h 540543"/>
                <a:gd name="connsiteX52" fmla="*/ 538163 w 545307"/>
                <a:gd name="connsiteY52" fmla="*/ 511968 h 540543"/>
                <a:gd name="connsiteX53" fmla="*/ 542925 w 545307"/>
                <a:gd name="connsiteY53" fmla="*/ 526256 h 540543"/>
                <a:gd name="connsiteX54" fmla="*/ 545307 w 545307"/>
                <a:gd name="connsiteY54" fmla="*/ 533400 h 540543"/>
                <a:gd name="connsiteX55" fmla="*/ 545307 w 545307"/>
                <a:gd name="connsiteY55" fmla="*/ 540543 h 54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45307" h="540543">
                  <a:moveTo>
                    <a:pt x="0" y="0"/>
                  </a:moveTo>
                  <a:cubicBezTo>
                    <a:pt x="5095" y="1698"/>
                    <a:pt x="10487" y="2799"/>
                    <a:pt x="14288" y="7143"/>
                  </a:cubicBezTo>
                  <a:cubicBezTo>
                    <a:pt x="18057" y="11451"/>
                    <a:pt x="19050" y="18256"/>
                    <a:pt x="23813" y="21431"/>
                  </a:cubicBezTo>
                  <a:cubicBezTo>
                    <a:pt x="33759" y="28061"/>
                    <a:pt x="28933" y="24169"/>
                    <a:pt x="38100" y="33337"/>
                  </a:cubicBezTo>
                  <a:cubicBezTo>
                    <a:pt x="44453" y="52389"/>
                    <a:pt x="34924" y="30161"/>
                    <a:pt x="47625" y="42862"/>
                  </a:cubicBezTo>
                  <a:cubicBezTo>
                    <a:pt x="49400" y="44637"/>
                    <a:pt x="48466" y="48025"/>
                    <a:pt x="50007" y="50006"/>
                  </a:cubicBezTo>
                  <a:cubicBezTo>
                    <a:pt x="54142" y="55322"/>
                    <a:pt x="60558" y="58689"/>
                    <a:pt x="64294" y="64293"/>
                  </a:cubicBezTo>
                  <a:lnTo>
                    <a:pt x="73819" y="78581"/>
                  </a:lnTo>
                  <a:cubicBezTo>
                    <a:pt x="77333" y="83851"/>
                    <a:pt x="80226" y="89202"/>
                    <a:pt x="85725" y="92868"/>
                  </a:cubicBezTo>
                  <a:cubicBezTo>
                    <a:pt x="87814" y="94260"/>
                    <a:pt x="90624" y="94127"/>
                    <a:pt x="92869" y="95250"/>
                  </a:cubicBezTo>
                  <a:cubicBezTo>
                    <a:pt x="95429" y="96530"/>
                    <a:pt x="97398" y="98850"/>
                    <a:pt x="100013" y="100012"/>
                  </a:cubicBezTo>
                  <a:cubicBezTo>
                    <a:pt x="104600" y="102051"/>
                    <a:pt x="109538" y="103187"/>
                    <a:pt x="114300" y="104775"/>
                  </a:cubicBezTo>
                  <a:cubicBezTo>
                    <a:pt x="116681" y="105569"/>
                    <a:pt x="118953" y="106845"/>
                    <a:pt x="121444" y="107156"/>
                  </a:cubicBezTo>
                  <a:lnTo>
                    <a:pt x="140494" y="109537"/>
                  </a:lnTo>
                  <a:cubicBezTo>
                    <a:pt x="142875" y="111125"/>
                    <a:pt x="145023" y="113138"/>
                    <a:pt x="147638" y="114300"/>
                  </a:cubicBezTo>
                  <a:cubicBezTo>
                    <a:pt x="147646" y="114304"/>
                    <a:pt x="165493" y="120251"/>
                    <a:pt x="169069" y="121443"/>
                  </a:cubicBezTo>
                  <a:cubicBezTo>
                    <a:pt x="171450" y="122237"/>
                    <a:pt x="174124" y="122433"/>
                    <a:pt x="176213" y="123825"/>
                  </a:cubicBezTo>
                  <a:cubicBezTo>
                    <a:pt x="180975" y="127000"/>
                    <a:pt x="186453" y="129303"/>
                    <a:pt x="190500" y="133350"/>
                  </a:cubicBezTo>
                  <a:lnTo>
                    <a:pt x="204788" y="147637"/>
                  </a:lnTo>
                  <a:cubicBezTo>
                    <a:pt x="207169" y="150018"/>
                    <a:pt x="209130" y="152913"/>
                    <a:pt x="211932" y="154781"/>
                  </a:cubicBezTo>
                  <a:lnTo>
                    <a:pt x="226219" y="164306"/>
                  </a:lnTo>
                  <a:cubicBezTo>
                    <a:pt x="228600" y="165893"/>
                    <a:pt x="231339" y="167044"/>
                    <a:pt x="233363" y="169068"/>
                  </a:cubicBezTo>
                  <a:cubicBezTo>
                    <a:pt x="242282" y="177987"/>
                    <a:pt x="237312" y="175147"/>
                    <a:pt x="247650" y="178593"/>
                  </a:cubicBezTo>
                  <a:cubicBezTo>
                    <a:pt x="252413" y="181768"/>
                    <a:pt x="256508" y="186308"/>
                    <a:pt x="261938" y="188118"/>
                  </a:cubicBezTo>
                  <a:lnTo>
                    <a:pt x="276225" y="192881"/>
                  </a:lnTo>
                  <a:cubicBezTo>
                    <a:pt x="287338" y="209549"/>
                    <a:pt x="280988" y="203993"/>
                    <a:pt x="292894" y="211931"/>
                  </a:cubicBezTo>
                  <a:cubicBezTo>
                    <a:pt x="294482" y="214312"/>
                    <a:pt x="295756" y="216936"/>
                    <a:pt x="297657" y="219075"/>
                  </a:cubicBezTo>
                  <a:cubicBezTo>
                    <a:pt x="302131" y="224109"/>
                    <a:pt x="308208" y="227758"/>
                    <a:pt x="311944" y="233362"/>
                  </a:cubicBezTo>
                  <a:lnTo>
                    <a:pt x="316707" y="240506"/>
                  </a:lnTo>
                  <a:cubicBezTo>
                    <a:pt x="317501" y="242887"/>
                    <a:pt x="317696" y="245561"/>
                    <a:pt x="319088" y="247650"/>
                  </a:cubicBezTo>
                  <a:cubicBezTo>
                    <a:pt x="325788" y="257699"/>
                    <a:pt x="331065" y="254864"/>
                    <a:pt x="340519" y="264318"/>
                  </a:cubicBezTo>
                  <a:lnTo>
                    <a:pt x="354807" y="278606"/>
                  </a:lnTo>
                  <a:cubicBezTo>
                    <a:pt x="355601" y="280987"/>
                    <a:pt x="355969" y="283556"/>
                    <a:pt x="357188" y="285750"/>
                  </a:cubicBezTo>
                  <a:cubicBezTo>
                    <a:pt x="362354" y="295049"/>
                    <a:pt x="372192" y="308454"/>
                    <a:pt x="381000" y="314325"/>
                  </a:cubicBezTo>
                  <a:lnTo>
                    <a:pt x="388144" y="319087"/>
                  </a:lnTo>
                  <a:cubicBezTo>
                    <a:pt x="389732" y="321468"/>
                    <a:pt x="391075" y="324032"/>
                    <a:pt x="392907" y="326231"/>
                  </a:cubicBezTo>
                  <a:cubicBezTo>
                    <a:pt x="395063" y="328818"/>
                    <a:pt x="398415" y="330431"/>
                    <a:pt x="400050" y="333375"/>
                  </a:cubicBezTo>
                  <a:cubicBezTo>
                    <a:pt x="402488" y="337763"/>
                    <a:pt x="400636" y="344877"/>
                    <a:pt x="404813" y="347662"/>
                  </a:cubicBezTo>
                  <a:lnTo>
                    <a:pt x="419100" y="357187"/>
                  </a:lnTo>
                  <a:cubicBezTo>
                    <a:pt x="421197" y="363477"/>
                    <a:pt x="424867" y="376570"/>
                    <a:pt x="431007" y="378618"/>
                  </a:cubicBezTo>
                  <a:lnTo>
                    <a:pt x="438150" y="381000"/>
                  </a:lnTo>
                  <a:lnTo>
                    <a:pt x="452438" y="402431"/>
                  </a:lnTo>
                  <a:cubicBezTo>
                    <a:pt x="454025" y="404812"/>
                    <a:pt x="456295" y="406860"/>
                    <a:pt x="457200" y="409575"/>
                  </a:cubicBezTo>
                  <a:cubicBezTo>
                    <a:pt x="462791" y="426340"/>
                    <a:pt x="455510" y="405628"/>
                    <a:pt x="464344" y="426243"/>
                  </a:cubicBezTo>
                  <a:cubicBezTo>
                    <a:pt x="467839" y="434399"/>
                    <a:pt x="464884" y="434541"/>
                    <a:pt x="473869" y="440531"/>
                  </a:cubicBezTo>
                  <a:cubicBezTo>
                    <a:pt x="475958" y="441923"/>
                    <a:pt x="478632" y="442118"/>
                    <a:pt x="481013" y="442912"/>
                  </a:cubicBezTo>
                  <a:cubicBezTo>
                    <a:pt x="483387" y="450034"/>
                    <a:pt x="483884" y="454036"/>
                    <a:pt x="490538" y="459581"/>
                  </a:cubicBezTo>
                  <a:cubicBezTo>
                    <a:pt x="492466" y="461188"/>
                    <a:pt x="495301" y="461168"/>
                    <a:pt x="497682" y="461962"/>
                  </a:cubicBezTo>
                  <a:cubicBezTo>
                    <a:pt x="498476" y="464343"/>
                    <a:pt x="498671" y="467017"/>
                    <a:pt x="500063" y="469106"/>
                  </a:cubicBezTo>
                  <a:cubicBezTo>
                    <a:pt x="501931" y="471908"/>
                    <a:pt x="505015" y="473693"/>
                    <a:pt x="507207" y="476250"/>
                  </a:cubicBezTo>
                  <a:cubicBezTo>
                    <a:pt x="509790" y="479263"/>
                    <a:pt x="511969" y="482600"/>
                    <a:pt x="514350" y="485775"/>
                  </a:cubicBezTo>
                  <a:cubicBezTo>
                    <a:pt x="518490" y="498188"/>
                    <a:pt x="513672" y="488612"/>
                    <a:pt x="523875" y="497681"/>
                  </a:cubicBezTo>
                  <a:cubicBezTo>
                    <a:pt x="528909" y="502156"/>
                    <a:pt x="538163" y="511968"/>
                    <a:pt x="538163" y="511968"/>
                  </a:cubicBezTo>
                  <a:lnTo>
                    <a:pt x="542925" y="526256"/>
                  </a:lnTo>
                  <a:cubicBezTo>
                    <a:pt x="543719" y="528637"/>
                    <a:pt x="545307" y="530890"/>
                    <a:pt x="545307" y="533400"/>
                  </a:cubicBezTo>
                  <a:lnTo>
                    <a:pt x="545307" y="540543"/>
                  </a:lnTo>
                </a:path>
              </a:pathLst>
            </a:cu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Forme libre 50"/>
            <p:cNvSpPr/>
            <p:nvPr/>
          </p:nvSpPr>
          <p:spPr>
            <a:xfrm>
              <a:off x="7124700" y="4745831"/>
              <a:ext cx="862013" cy="1252538"/>
            </a:xfrm>
            <a:custGeom>
              <a:avLst/>
              <a:gdLst>
                <a:gd name="connsiteX0" fmla="*/ 0 w 862013"/>
                <a:gd name="connsiteY0" fmla="*/ 0 h 1252538"/>
                <a:gd name="connsiteX1" fmla="*/ 11906 w 862013"/>
                <a:gd name="connsiteY1" fmla="*/ 11907 h 1252538"/>
                <a:gd name="connsiteX2" fmla="*/ 14288 w 862013"/>
                <a:gd name="connsiteY2" fmla="*/ 19050 h 1252538"/>
                <a:gd name="connsiteX3" fmla="*/ 21431 w 862013"/>
                <a:gd name="connsiteY3" fmla="*/ 23813 h 1252538"/>
                <a:gd name="connsiteX4" fmla="*/ 33338 w 862013"/>
                <a:gd name="connsiteY4" fmla="*/ 45244 h 1252538"/>
                <a:gd name="connsiteX5" fmla="*/ 42863 w 862013"/>
                <a:gd name="connsiteY5" fmla="*/ 59532 h 1252538"/>
                <a:gd name="connsiteX6" fmla="*/ 50006 w 862013"/>
                <a:gd name="connsiteY6" fmla="*/ 64294 h 1252538"/>
                <a:gd name="connsiteX7" fmla="*/ 54769 w 862013"/>
                <a:gd name="connsiteY7" fmla="*/ 71438 h 1252538"/>
                <a:gd name="connsiteX8" fmla="*/ 57150 w 862013"/>
                <a:gd name="connsiteY8" fmla="*/ 78582 h 1252538"/>
                <a:gd name="connsiteX9" fmla="*/ 78581 w 862013"/>
                <a:gd name="connsiteY9" fmla="*/ 97632 h 1252538"/>
                <a:gd name="connsiteX10" fmla="*/ 90488 w 862013"/>
                <a:gd name="connsiteY10" fmla="*/ 100013 h 1252538"/>
                <a:gd name="connsiteX11" fmla="*/ 119063 w 862013"/>
                <a:gd name="connsiteY11" fmla="*/ 104775 h 1252538"/>
                <a:gd name="connsiteX12" fmla="*/ 128588 w 862013"/>
                <a:gd name="connsiteY12" fmla="*/ 116682 h 1252538"/>
                <a:gd name="connsiteX13" fmla="*/ 135731 w 862013"/>
                <a:gd name="connsiteY13" fmla="*/ 121444 h 1252538"/>
                <a:gd name="connsiteX14" fmla="*/ 145256 w 862013"/>
                <a:gd name="connsiteY14" fmla="*/ 138113 h 1252538"/>
                <a:gd name="connsiteX15" fmla="*/ 159544 w 862013"/>
                <a:gd name="connsiteY15" fmla="*/ 142875 h 1252538"/>
                <a:gd name="connsiteX16" fmla="*/ 166688 w 862013"/>
                <a:gd name="connsiteY16" fmla="*/ 145257 h 1252538"/>
                <a:gd name="connsiteX17" fmla="*/ 171450 w 862013"/>
                <a:gd name="connsiteY17" fmla="*/ 152400 h 1252538"/>
                <a:gd name="connsiteX18" fmla="*/ 185738 w 862013"/>
                <a:gd name="connsiteY18" fmla="*/ 161925 h 1252538"/>
                <a:gd name="connsiteX19" fmla="*/ 197644 w 862013"/>
                <a:gd name="connsiteY19" fmla="*/ 173832 h 1252538"/>
                <a:gd name="connsiteX20" fmla="*/ 202406 w 862013"/>
                <a:gd name="connsiteY20" fmla="*/ 180975 h 1252538"/>
                <a:gd name="connsiteX21" fmla="*/ 214313 w 862013"/>
                <a:gd name="connsiteY21" fmla="*/ 195263 h 1252538"/>
                <a:gd name="connsiteX22" fmla="*/ 216694 w 862013"/>
                <a:gd name="connsiteY22" fmla="*/ 202407 h 1252538"/>
                <a:gd name="connsiteX23" fmla="*/ 226219 w 862013"/>
                <a:gd name="connsiteY23" fmla="*/ 216694 h 1252538"/>
                <a:gd name="connsiteX24" fmla="*/ 228600 w 862013"/>
                <a:gd name="connsiteY24" fmla="*/ 223838 h 1252538"/>
                <a:gd name="connsiteX25" fmla="*/ 230981 w 862013"/>
                <a:gd name="connsiteY25" fmla="*/ 233363 h 1252538"/>
                <a:gd name="connsiteX26" fmla="*/ 235744 w 862013"/>
                <a:gd name="connsiteY26" fmla="*/ 240507 h 1252538"/>
                <a:gd name="connsiteX27" fmla="*/ 247650 w 862013"/>
                <a:gd name="connsiteY27" fmla="*/ 257175 h 1252538"/>
                <a:gd name="connsiteX28" fmla="*/ 250031 w 862013"/>
                <a:gd name="connsiteY28" fmla="*/ 264319 h 1252538"/>
                <a:gd name="connsiteX29" fmla="*/ 259556 w 862013"/>
                <a:gd name="connsiteY29" fmla="*/ 278607 h 1252538"/>
                <a:gd name="connsiteX30" fmla="*/ 261938 w 862013"/>
                <a:gd name="connsiteY30" fmla="*/ 285750 h 1252538"/>
                <a:gd name="connsiteX31" fmla="*/ 269081 w 862013"/>
                <a:gd name="connsiteY31" fmla="*/ 290513 h 1252538"/>
                <a:gd name="connsiteX32" fmla="*/ 273844 w 862013"/>
                <a:gd name="connsiteY32" fmla="*/ 297657 h 1252538"/>
                <a:gd name="connsiteX33" fmla="*/ 280988 w 862013"/>
                <a:gd name="connsiteY33" fmla="*/ 304800 h 1252538"/>
                <a:gd name="connsiteX34" fmla="*/ 290513 w 862013"/>
                <a:gd name="connsiteY34" fmla="*/ 321469 h 1252538"/>
                <a:gd name="connsiteX35" fmla="*/ 304800 w 862013"/>
                <a:gd name="connsiteY35" fmla="*/ 335757 h 1252538"/>
                <a:gd name="connsiteX36" fmla="*/ 311944 w 862013"/>
                <a:gd name="connsiteY36" fmla="*/ 350044 h 1252538"/>
                <a:gd name="connsiteX37" fmla="*/ 316706 w 862013"/>
                <a:gd name="connsiteY37" fmla="*/ 364332 h 1252538"/>
                <a:gd name="connsiteX38" fmla="*/ 319088 w 862013"/>
                <a:gd name="connsiteY38" fmla="*/ 371475 h 1252538"/>
                <a:gd name="connsiteX39" fmla="*/ 333375 w 862013"/>
                <a:gd name="connsiteY39" fmla="*/ 392907 h 1252538"/>
                <a:gd name="connsiteX40" fmla="*/ 338138 w 862013"/>
                <a:gd name="connsiteY40" fmla="*/ 400050 h 1252538"/>
                <a:gd name="connsiteX41" fmla="*/ 345281 w 862013"/>
                <a:gd name="connsiteY41" fmla="*/ 404813 h 1252538"/>
                <a:gd name="connsiteX42" fmla="*/ 352425 w 862013"/>
                <a:gd name="connsiteY42" fmla="*/ 419100 h 1252538"/>
                <a:gd name="connsiteX43" fmla="*/ 357188 w 862013"/>
                <a:gd name="connsiteY43" fmla="*/ 433388 h 1252538"/>
                <a:gd name="connsiteX44" fmla="*/ 371475 w 862013"/>
                <a:gd name="connsiteY44" fmla="*/ 447675 h 1252538"/>
                <a:gd name="connsiteX45" fmla="*/ 383381 w 862013"/>
                <a:gd name="connsiteY45" fmla="*/ 469107 h 1252538"/>
                <a:gd name="connsiteX46" fmla="*/ 388144 w 862013"/>
                <a:gd name="connsiteY46" fmla="*/ 476250 h 1252538"/>
                <a:gd name="connsiteX47" fmla="*/ 395288 w 862013"/>
                <a:gd name="connsiteY47" fmla="*/ 483394 h 1252538"/>
                <a:gd name="connsiteX48" fmla="*/ 400050 w 862013"/>
                <a:gd name="connsiteY48" fmla="*/ 490538 h 1252538"/>
                <a:gd name="connsiteX49" fmla="*/ 407194 w 862013"/>
                <a:gd name="connsiteY49" fmla="*/ 500063 h 1252538"/>
                <a:gd name="connsiteX50" fmla="*/ 414338 w 862013"/>
                <a:gd name="connsiteY50" fmla="*/ 514350 h 1252538"/>
                <a:gd name="connsiteX51" fmla="*/ 416719 w 862013"/>
                <a:gd name="connsiteY51" fmla="*/ 521494 h 1252538"/>
                <a:gd name="connsiteX52" fmla="*/ 423863 w 862013"/>
                <a:gd name="connsiteY52" fmla="*/ 528638 h 1252538"/>
                <a:gd name="connsiteX53" fmla="*/ 433388 w 862013"/>
                <a:gd name="connsiteY53" fmla="*/ 542925 h 1252538"/>
                <a:gd name="connsiteX54" fmla="*/ 447675 w 862013"/>
                <a:gd name="connsiteY54" fmla="*/ 557213 h 1252538"/>
                <a:gd name="connsiteX55" fmla="*/ 461963 w 862013"/>
                <a:gd name="connsiteY55" fmla="*/ 585788 h 1252538"/>
                <a:gd name="connsiteX56" fmla="*/ 481013 w 862013"/>
                <a:gd name="connsiteY56" fmla="*/ 607219 h 1252538"/>
                <a:gd name="connsiteX57" fmla="*/ 483394 w 862013"/>
                <a:gd name="connsiteY57" fmla="*/ 614363 h 1252538"/>
                <a:gd name="connsiteX58" fmla="*/ 492919 w 862013"/>
                <a:gd name="connsiteY58" fmla="*/ 628650 h 1252538"/>
                <a:gd name="connsiteX59" fmla="*/ 497681 w 862013"/>
                <a:gd name="connsiteY59" fmla="*/ 635794 h 1252538"/>
                <a:gd name="connsiteX60" fmla="*/ 507206 w 862013"/>
                <a:gd name="connsiteY60" fmla="*/ 654844 h 1252538"/>
                <a:gd name="connsiteX61" fmla="*/ 519113 w 862013"/>
                <a:gd name="connsiteY61" fmla="*/ 671513 h 1252538"/>
                <a:gd name="connsiteX62" fmla="*/ 521494 w 862013"/>
                <a:gd name="connsiteY62" fmla="*/ 678657 h 1252538"/>
                <a:gd name="connsiteX63" fmla="*/ 531019 w 862013"/>
                <a:gd name="connsiteY63" fmla="*/ 692944 h 1252538"/>
                <a:gd name="connsiteX64" fmla="*/ 535781 w 862013"/>
                <a:gd name="connsiteY64" fmla="*/ 709613 h 1252538"/>
                <a:gd name="connsiteX65" fmla="*/ 540544 w 862013"/>
                <a:gd name="connsiteY65" fmla="*/ 716757 h 1252538"/>
                <a:gd name="connsiteX66" fmla="*/ 545306 w 862013"/>
                <a:gd name="connsiteY66" fmla="*/ 726282 h 1252538"/>
                <a:gd name="connsiteX67" fmla="*/ 552450 w 862013"/>
                <a:gd name="connsiteY67" fmla="*/ 733425 h 1252538"/>
                <a:gd name="connsiteX68" fmla="*/ 561975 w 862013"/>
                <a:gd name="connsiteY68" fmla="*/ 747713 h 1252538"/>
                <a:gd name="connsiteX69" fmla="*/ 566738 w 862013"/>
                <a:gd name="connsiteY69" fmla="*/ 754857 h 1252538"/>
                <a:gd name="connsiteX70" fmla="*/ 573881 w 862013"/>
                <a:gd name="connsiteY70" fmla="*/ 762000 h 1252538"/>
                <a:gd name="connsiteX71" fmla="*/ 581025 w 862013"/>
                <a:gd name="connsiteY71" fmla="*/ 783432 h 1252538"/>
                <a:gd name="connsiteX72" fmla="*/ 583406 w 862013"/>
                <a:gd name="connsiteY72" fmla="*/ 790575 h 1252538"/>
                <a:gd name="connsiteX73" fmla="*/ 588169 w 862013"/>
                <a:gd name="connsiteY73" fmla="*/ 797719 h 1252538"/>
                <a:gd name="connsiteX74" fmla="*/ 595313 w 862013"/>
                <a:gd name="connsiteY74" fmla="*/ 812007 h 1252538"/>
                <a:gd name="connsiteX75" fmla="*/ 597694 w 862013"/>
                <a:gd name="connsiteY75" fmla="*/ 819150 h 1252538"/>
                <a:gd name="connsiteX76" fmla="*/ 602456 w 862013"/>
                <a:gd name="connsiteY76" fmla="*/ 826294 h 1252538"/>
                <a:gd name="connsiteX77" fmla="*/ 607219 w 862013"/>
                <a:gd name="connsiteY77" fmla="*/ 840582 h 1252538"/>
                <a:gd name="connsiteX78" fmla="*/ 616744 w 862013"/>
                <a:gd name="connsiteY78" fmla="*/ 854869 h 1252538"/>
                <a:gd name="connsiteX79" fmla="*/ 628650 w 862013"/>
                <a:gd name="connsiteY79" fmla="*/ 876300 h 1252538"/>
                <a:gd name="connsiteX80" fmla="*/ 635794 w 862013"/>
                <a:gd name="connsiteY80" fmla="*/ 883444 h 1252538"/>
                <a:gd name="connsiteX81" fmla="*/ 652463 w 862013"/>
                <a:gd name="connsiteY81" fmla="*/ 904875 h 1252538"/>
                <a:gd name="connsiteX82" fmla="*/ 657225 w 862013"/>
                <a:gd name="connsiteY82" fmla="*/ 914400 h 1252538"/>
                <a:gd name="connsiteX83" fmla="*/ 666750 w 862013"/>
                <a:gd name="connsiteY83" fmla="*/ 928688 h 1252538"/>
                <a:gd name="connsiteX84" fmla="*/ 676275 w 862013"/>
                <a:gd name="connsiteY84" fmla="*/ 950119 h 1252538"/>
                <a:gd name="connsiteX85" fmla="*/ 683419 w 862013"/>
                <a:gd name="connsiteY85" fmla="*/ 954882 h 1252538"/>
                <a:gd name="connsiteX86" fmla="*/ 685800 w 862013"/>
                <a:gd name="connsiteY86" fmla="*/ 962025 h 1252538"/>
                <a:gd name="connsiteX87" fmla="*/ 697706 w 862013"/>
                <a:gd name="connsiteY87" fmla="*/ 976313 h 1252538"/>
                <a:gd name="connsiteX88" fmla="*/ 704850 w 862013"/>
                <a:gd name="connsiteY88" fmla="*/ 997744 h 1252538"/>
                <a:gd name="connsiteX89" fmla="*/ 707231 w 862013"/>
                <a:gd name="connsiteY89" fmla="*/ 1004888 h 1252538"/>
                <a:gd name="connsiteX90" fmla="*/ 714375 w 862013"/>
                <a:gd name="connsiteY90" fmla="*/ 1012032 h 1252538"/>
                <a:gd name="connsiteX91" fmla="*/ 723900 w 862013"/>
                <a:gd name="connsiteY91" fmla="*/ 1028700 h 1252538"/>
                <a:gd name="connsiteX92" fmla="*/ 728663 w 862013"/>
                <a:gd name="connsiteY92" fmla="*/ 1035844 h 1252538"/>
                <a:gd name="connsiteX93" fmla="*/ 738188 w 862013"/>
                <a:gd name="connsiteY93" fmla="*/ 1052513 h 1252538"/>
                <a:gd name="connsiteX94" fmla="*/ 752475 w 862013"/>
                <a:gd name="connsiteY94" fmla="*/ 1081088 h 1252538"/>
                <a:gd name="connsiteX95" fmla="*/ 759619 w 862013"/>
                <a:gd name="connsiteY95" fmla="*/ 1085850 h 1252538"/>
                <a:gd name="connsiteX96" fmla="*/ 764381 w 862013"/>
                <a:gd name="connsiteY96" fmla="*/ 1092994 h 1252538"/>
                <a:gd name="connsiteX97" fmla="*/ 766763 w 862013"/>
                <a:gd name="connsiteY97" fmla="*/ 1100138 h 1252538"/>
                <a:gd name="connsiteX98" fmla="*/ 773906 w 862013"/>
                <a:gd name="connsiteY98" fmla="*/ 1107282 h 1252538"/>
                <a:gd name="connsiteX99" fmla="*/ 776288 w 862013"/>
                <a:gd name="connsiteY99" fmla="*/ 1114425 h 1252538"/>
                <a:gd name="connsiteX100" fmla="*/ 785813 w 862013"/>
                <a:gd name="connsiteY100" fmla="*/ 1128713 h 1252538"/>
                <a:gd name="connsiteX101" fmla="*/ 788194 w 862013"/>
                <a:gd name="connsiteY101" fmla="*/ 1138238 h 1252538"/>
                <a:gd name="connsiteX102" fmla="*/ 790575 w 862013"/>
                <a:gd name="connsiteY102" fmla="*/ 1150144 h 1252538"/>
                <a:gd name="connsiteX103" fmla="*/ 800100 w 862013"/>
                <a:gd name="connsiteY103" fmla="*/ 1164432 h 1252538"/>
                <a:gd name="connsiteX104" fmla="*/ 804863 w 862013"/>
                <a:gd name="connsiteY104" fmla="*/ 1171575 h 1252538"/>
                <a:gd name="connsiteX105" fmla="*/ 812006 w 862013"/>
                <a:gd name="connsiteY105" fmla="*/ 1188244 h 1252538"/>
                <a:gd name="connsiteX106" fmla="*/ 816769 w 862013"/>
                <a:gd name="connsiteY106" fmla="*/ 1195388 h 1252538"/>
                <a:gd name="connsiteX107" fmla="*/ 833438 w 862013"/>
                <a:gd name="connsiteY107" fmla="*/ 1204913 h 1252538"/>
                <a:gd name="connsiteX108" fmla="*/ 838200 w 862013"/>
                <a:gd name="connsiteY108" fmla="*/ 1212057 h 1252538"/>
                <a:gd name="connsiteX109" fmla="*/ 840581 w 862013"/>
                <a:gd name="connsiteY109" fmla="*/ 1219200 h 1252538"/>
                <a:gd name="connsiteX110" fmla="*/ 847725 w 862013"/>
                <a:gd name="connsiteY110" fmla="*/ 1226344 h 1252538"/>
                <a:gd name="connsiteX111" fmla="*/ 850106 w 862013"/>
                <a:gd name="connsiteY111" fmla="*/ 1233488 h 1252538"/>
                <a:gd name="connsiteX112" fmla="*/ 857250 w 862013"/>
                <a:gd name="connsiteY112" fmla="*/ 1238250 h 1252538"/>
                <a:gd name="connsiteX113" fmla="*/ 862013 w 862013"/>
                <a:gd name="connsiteY113" fmla="*/ 1252538 h 125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862013" h="1252538">
                  <a:moveTo>
                    <a:pt x="0" y="0"/>
                  </a:moveTo>
                  <a:cubicBezTo>
                    <a:pt x="7145" y="4764"/>
                    <a:pt x="7936" y="3968"/>
                    <a:pt x="11906" y="11907"/>
                  </a:cubicBezTo>
                  <a:cubicBezTo>
                    <a:pt x="13029" y="14152"/>
                    <a:pt x="12720" y="17090"/>
                    <a:pt x="14288" y="19050"/>
                  </a:cubicBezTo>
                  <a:cubicBezTo>
                    <a:pt x="16076" y="21285"/>
                    <a:pt x="19050" y="22225"/>
                    <a:pt x="21431" y="23813"/>
                  </a:cubicBezTo>
                  <a:cubicBezTo>
                    <a:pt x="25624" y="36388"/>
                    <a:pt x="22420" y="28866"/>
                    <a:pt x="33338" y="45244"/>
                  </a:cubicBezTo>
                  <a:lnTo>
                    <a:pt x="42863" y="59532"/>
                  </a:lnTo>
                  <a:lnTo>
                    <a:pt x="50006" y="64294"/>
                  </a:lnTo>
                  <a:cubicBezTo>
                    <a:pt x="51594" y="66675"/>
                    <a:pt x="53489" y="68878"/>
                    <a:pt x="54769" y="71438"/>
                  </a:cubicBezTo>
                  <a:cubicBezTo>
                    <a:pt x="55892" y="73683"/>
                    <a:pt x="55609" y="76601"/>
                    <a:pt x="57150" y="78582"/>
                  </a:cubicBezTo>
                  <a:cubicBezTo>
                    <a:pt x="58731" y="80615"/>
                    <a:pt x="72093" y="95199"/>
                    <a:pt x="78581" y="97632"/>
                  </a:cubicBezTo>
                  <a:cubicBezTo>
                    <a:pt x="82371" y="99053"/>
                    <a:pt x="86537" y="99135"/>
                    <a:pt x="90488" y="100013"/>
                  </a:cubicBezTo>
                  <a:cubicBezTo>
                    <a:pt x="110718" y="104508"/>
                    <a:pt x="87972" y="100889"/>
                    <a:pt x="119063" y="104775"/>
                  </a:cubicBezTo>
                  <a:cubicBezTo>
                    <a:pt x="139535" y="118426"/>
                    <a:pt x="115441" y="100249"/>
                    <a:pt x="128588" y="116682"/>
                  </a:cubicBezTo>
                  <a:cubicBezTo>
                    <a:pt x="130376" y="118917"/>
                    <a:pt x="133350" y="119857"/>
                    <a:pt x="135731" y="121444"/>
                  </a:cubicBezTo>
                  <a:cubicBezTo>
                    <a:pt x="137804" y="127662"/>
                    <a:pt x="139080" y="133995"/>
                    <a:pt x="145256" y="138113"/>
                  </a:cubicBezTo>
                  <a:cubicBezTo>
                    <a:pt x="149433" y="140898"/>
                    <a:pt x="154781" y="141287"/>
                    <a:pt x="159544" y="142875"/>
                  </a:cubicBezTo>
                  <a:lnTo>
                    <a:pt x="166688" y="145257"/>
                  </a:lnTo>
                  <a:cubicBezTo>
                    <a:pt x="168275" y="147638"/>
                    <a:pt x="169296" y="150516"/>
                    <a:pt x="171450" y="152400"/>
                  </a:cubicBezTo>
                  <a:cubicBezTo>
                    <a:pt x="175758" y="156169"/>
                    <a:pt x="185738" y="161925"/>
                    <a:pt x="185738" y="161925"/>
                  </a:cubicBezTo>
                  <a:cubicBezTo>
                    <a:pt x="198434" y="180971"/>
                    <a:pt x="181772" y="157960"/>
                    <a:pt x="197644" y="173832"/>
                  </a:cubicBezTo>
                  <a:cubicBezTo>
                    <a:pt x="199667" y="175855"/>
                    <a:pt x="200574" y="178777"/>
                    <a:pt x="202406" y="180975"/>
                  </a:cubicBezTo>
                  <a:cubicBezTo>
                    <a:pt x="217687" y="199312"/>
                    <a:pt x="202487" y="177525"/>
                    <a:pt x="214313" y="195263"/>
                  </a:cubicBezTo>
                  <a:cubicBezTo>
                    <a:pt x="215107" y="197644"/>
                    <a:pt x="215475" y="200213"/>
                    <a:pt x="216694" y="202407"/>
                  </a:cubicBezTo>
                  <a:cubicBezTo>
                    <a:pt x="219474" y="207410"/>
                    <a:pt x="226219" y="216694"/>
                    <a:pt x="226219" y="216694"/>
                  </a:cubicBezTo>
                  <a:cubicBezTo>
                    <a:pt x="227013" y="219075"/>
                    <a:pt x="227910" y="221424"/>
                    <a:pt x="228600" y="223838"/>
                  </a:cubicBezTo>
                  <a:cubicBezTo>
                    <a:pt x="229499" y="226985"/>
                    <a:pt x="229692" y="230355"/>
                    <a:pt x="230981" y="233363"/>
                  </a:cubicBezTo>
                  <a:cubicBezTo>
                    <a:pt x="232108" y="235994"/>
                    <a:pt x="234080" y="238178"/>
                    <a:pt x="235744" y="240507"/>
                  </a:cubicBezTo>
                  <a:cubicBezTo>
                    <a:pt x="250507" y="261174"/>
                    <a:pt x="236431" y="240347"/>
                    <a:pt x="247650" y="257175"/>
                  </a:cubicBezTo>
                  <a:cubicBezTo>
                    <a:pt x="248444" y="259556"/>
                    <a:pt x="248812" y="262125"/>
                    <a:pt x="250031" y="264319"/>
                  </a:cubicBezTo>
                  <a:cubicBezTo>
                    <a:pt x="252811" y="269323"/>
                    <a:pt x="257745" y="273177"/>
                    <a:pt x="259556" y="278607"/>
                  </a:cubicBezTo>
                  <a:cubicBezTo>
                    <a:pt x="260350" y="280988"/>
                    <a:pt x="260370" y="283790"/>
                    <a:pt x="261938" y="285750"/>
                  </a:cubicBezTo>
                  <a:cubicBezTo>
                    <a:pt x="263726" y="287985"/>
                    <a:pt x="266700" y="288925"/>
                    <a:pt x="269081" y="290513"/>
                  </a:cubicBezTo>
                  <a:cubicBezTo>
                    <a:pt x="270669" y="292894"/>
                    <a:pt x="272012" y="295458"/>
                    <a:pt x="273844" y="297657"/>
                  </a:cubicBezTo>
                  <a:cubicBezTo>
                    <a:pt x="276000" y="300244"/>
                    <a:pt x="279120" y="301998"/>
                    <a:pt x="280988" y="304800"/>
                  </a:cubicBezTo>
                  <a:cubicBezTo>
                    <a:pt x="295530" y="326612"/>
                    <a:pt x="264619" y="292697"/>
                    <a:pt x="290513" y="321469"/>
                  </a:cubicBezTo>
                  <a:cubicBezTo>
                    <a:pt x="295019" y="326475"/>
                    <a:pt x="304800" y="335757"/>
                    <a:pt x="304800" y="335757"/>
                  </a:cubicBezTo>
                  <a:cubicBezTo>
                    <a:pt x="313486" y="361814"/>
                    <a:pt x="299631" y="322340"/>
                    <a:pt x="311944" y="350044"/>
                  </a:cubicBezTo>
                  <a:cubicBezTo>
                    <a:pt x="313983" y="354632"/>
                    <a:pt x="315118" y="359569"/>
                    <a:pt x="316706" y="364332"/>
                  </a:cubicBezTo>
                  <a:cubicBezTo>
                    <a:pt x="317500" y="366713"/>
                    <a:pt x="317696" y="369387"/>
                    <a:pt x="319088" y="371475"/>
                  </a:cubicBezTo>
                  <a:lnTo>
                    <a:pt x="333375" y="392907"/>
                  </a:lnTo>
                  <a:cubicBezTo>
                    <a:pt x="334962" y="395288"/>
                    <a:pt x="335757" y="398462"/>
                    <a:pt x="338138" y="400050"/>
                  </a:cubicBezTo>
                  <a:lnTo>
                    <a:pt x="345281" y="404813"/>
                  </a:lnTo>
                  <a:cubicBezTo>
                    <a:pt x="353973" y="430880"/>
                    <a:pt x="340110" y="391391"/>
                    <a:pt x="352425" y="419100"/>
                  </a:cubicBezTo>
                  <a:cubicBezTo>
                    <a:pt x="354464" y="423688"/>
                    <a:pt x="353638" y="429838"/>
                    <a:pt x="357188" y="433388"/>
                  </a:cubicBezTo>
                  <a:lnTo>
                    <a:pt x="371475" y="447675"/>
                  </a:lnTo>
                  <a:cubicBezTo>
                    <a:pt x="375665" y="460248"/>
                    <a:pt x="372465" y="452733"/>
                    <a:pt x="383381" y="469107"/>
                  </a:cubicBezTo>
                  <a:cubicBezTo>
                    <a:pt x="384968" y="471488"/>
                    <a:pt x="386120" y="474226"/>
                    <a:pt x="388144" y="476250"/>
                  </a:cubicBezTo>
                  <a:cubicBezTo>
                    <a:pt x="390525" y="478631"/>
                    <a:pt x="393132" y="480807"/>
                    <a:pt x="395288" y="483394"/>
                  </a:cubicBezTo>
                  <a:cubicBezTo>
                    <a:pt x="397120" y="485593"/>
                    <a:pt x="398387" y="488209"/>
                    <a:pt x="400050" y="490538"/>
                  </a:cubicBezTo>
                  <a:cubicBezTo>
                    <a:pt x="402357" y="493768"/>
                    <a:pt x="404813" y="496888"/>
                    <a:pt x="407194" y="500063"/>
                  </a:cubicBezTo>
                  <a:cubicBezTo>
                    <a:pt x="413179" y="518020"/>
                    <a:pt x="405105" y="495886"/>
                    <a:pt x="414338" y="514350"/>
                  </a:cubicBezTo>
                  <a:cubicBezTo>
                    <a:pt x="415461" y="516595"/>
                    <a:pt x="415327" y="519405"/>
                    <a:pt x="416719" y="521494"/>
                  </a:cubicBezTo>
                  <a:cubicBezTo>
                    <a:pt x="418587" y="524296"/>
                    <a:pt x="421795" y="525980"/>
                    <a:pt x="423863" y="528638"/>
                  </a:cubicBezTo>
                  <a:cubicBezTo>
                    <a:pt x="427377" y="533156"/>
                    <a:pt x="429341" y="538878"/>
                    <a:pt x="433388" y="542925"/>
                  </a:cubicBezTo>
                  <a:lnTo>
                    <a:pt x="447675" y="557213"/>
                  </a:lnTo>
                  <a:cubicBezTo>
                    <a:pt x="451549" y="568832"/>
                    <a:pt x="452732" y="576557"/>
                    <a:pt x="461963" y="585788"/>
                  </a:cubicBezTo>
                  <a:cubicBezTo>
                    <a:pt x="478274" y="602099"/>
                    <a:pt x="472514" y="594471"/>
                    <a:pt x="481013" y="607219"/>
                  </a:cubicBezTo>
                  <a:cubicBezTo>
                    <a:pt x="481807" y="609600"/>
                    <a:pt x="482175" y="612169"/>
                    <a:pt x="483394" y="614363"/>
                  </a:cubicBezTo>
                  <a:cubicBezTo>
                    <a:pt x="486174" y="619366"/>
                    <a:pt x="489744" y="623888"/>
                    <a:pt x="492919" y="628650"/>
                  </a:cubicBezTo>
                  <a:cubicBezTo>
                    <a:pt x="494506" y="631031"/>
                    <a:pt x="496401" y="633234"/>
                    <a:pt x="497681" y="635794"/>
                  </a:cubicBezTo>
                  <a:cubicBezTo>
                    <a:pt x="500856" y="642144"/>
                    <a:pt x="502946" y="649164"/>
                    <a:pt x="507206" y="654844"/>
                  </a:cubicBezTo>
                  <a:cubicBezTo>
                    <a:pt x="516067" y="666659"/>
                    <a:pt x="512148" y="661067"/>
                    <a:pt x="519113" y="671513"/>
                  </a:cubicBezTo>
                  <a:cubicBezTo>
                    <a:pt x="519907" y="673894"/>
                    <a:pt x="520275" y="676463"/>
                    <a:pt x="521494" y="678657"/>
                  </a:cubicBezTo>
                  <a:cubicBezTo>
                    <a:pt x="524274" y="683660"/>
                    <a:pt x="531019" y="692944"/>
                    <a:pt x="531019" y="692944"/>
                  </a:cubicBezTo>
                  <a:cubicBezTo>
                    <a:pt x="531782" y="695994"/>
                    <a:pt x="534073" y="706198"/>
                    <a:pt x="535781" y="709613"/>
                  </a:cubicBezTo>
                  <a:cubicBezTo>
                    <a:pt x="537061" y="712173"/>
                    <a:pt x="539124" y="714272"/>
                    <a:pt x="540544" y="716757"/>
                  </a:cubicBezTo>
                  <a:cubicBezTo>
                    <a:pt x="542305" y="719839"/>
                    <a:pt x="543243" y="723394"/>
                    <a:pt x="545306" y="726282"/>
                  </a:cubicBezTo>
                  <a:cubicBezTo>
                    <a:pt x="547263" y="729022"/>
                    <a:pt x="550383" y="730767"/>
                    <a:pt x="552450" y="733425"/>
                  </a:cubicBezTo>
                  <a:cubicBezTo>
                    <a:pt x="555964" y="737943"/>
                    <a:pt x="558800" y="742950"/>
                    <a:pt x="561975" y="747713"/>
                  </a:cubicBezTo>
                  <a:cubicBezTo>
                    <a:pt x="563563" y="750094"/>
                    <a:pt x="564714" y="752833"/>
                    <a:pt x="566738" y="754857"/>
                  </a:cubicBezTo>
                  <a:lnTo>
                    <a:pt x="573881" y="762000"/>
                  </a:lnTo>
                  <a:lnTo>
                    <a:pt x="581025" y="783432"/>
                  </a:lnTo>
                  <a:cubicBezTo>
                    <a:pt x="581819" y="785813"/>
                    <a:pt x="582014" y="788487"/>
                    <a:pt x="583406" y="790575"/>
                  </a:cubicBezTo>
                  <a:lnTo>
                    <a:pt x="588169" y="797719"/>
                  </a:lnTo>
                  <a:cubicBezTo>
                    <a:pt x="594152" y="815672"/>
                    <a:pt x="586082" y="793546"/>
                    <a:pt x="595313" y="812007"/>
                  </a:cubicBezTo>
                  <a:cubicBezTo>
                    <a:pt x="596435" y="814252"/>
                    <a:pt x="596572" y="816905"/>
                    <a:pt x="597694" y="819150"/>
                  </a:cubicBezTo>
                  <a:cubicBezTo>
                    <a:pt x="598974" y="821710"/>
                    <a:pt x="601294" y="823679"/>
                    <a:pt x="602456" y="826294"/>
                  </a:cubicBezTo>
                  <a:cubicBezTo>
                    <a:pt x="604495" y="830882"/>
                    <a:pt x="604434" y="836405"/>
                    <a:pt x="607219" y="840582"/>
                  </a:cubicBezTo>
                  <a:lnTo>
                    <a:pt x="616744" y="854869"/>
                  </a:lnTo>
                  <a:cubicBezTo>
                    <a:pt x="619738" y="863853"/>
                    <a:pt x="620461" y="868111"/>
                    <a:pt x="628650" y="876300"/>
                  </a:cubicBezTo>
                  <a:cubicBezTo>
                    <a:pt x="631031" y="878681"/>
                    <a:pt x="633726" y="880786"/>
                    <a:pt x="635794" y="883444"/>
                  </a:cubicBezTo>
                  <a:cubicBezTo>
                    <a:pt x="655728" y="909074"/>
                    <a:pt x="636247" y="888661"/>
                    <a:pt x="652463" y="904875"/>
                  </a:cubicBezTo>
                  <a:cubicBezTo>
                    <a:pt x="654050" y="908050"/>
                    <a:pt x="655399" y="911356"/>
                    <a:pt x="657225" y="914400"/>
                  </a:cubicBezTo>
                  <a:cubicBezTo>
                    <a:pt x="660170" y="919308"/>
                    <a:pt x="664940" y="923258"/>
                    <a:pt x="666750" y="928688"/>
                  </a:cubicBezTo>
                  <a:cubicBezTo>
                    <a:pt x="669107" y="935759"/>
                    <a:pt x="670616" y="944460"/>
                    <a:pt x="676275" y="950119"/>
                  </a:cubicBezTo>
                  <a:cubicBezTo>
                    <a:pt x="678299" y="952143"/>
                    <a:pt x="681038" y="953294"/>
                    <a:pt x="683419" y="954882"/>
                  </a:cubicBezTo>
                  <a:cubicBezTo>
                    <a:pt x="684213" y="957263"/>
                    <a:pt x="684408" y="959937"/>
                    <a:pt x="685800" y="962025"/>
                  </a:cubicBezTo>
                  <a:cubicBezTo>
                    <a:pt x="693280" y="973244"/>
                    <a:pt x="692511" y="964624"/>
                    <a:pt x="697706" y="976313"/>
                  </a:cubicBezTo>
                  <a:cubicBezTo>
                    <a:pt x="697712" y="976327"/>
                    <a:pt x="703657" y="994165"/>
                    <a:pt x="704850" y="997744"/>
                  </a:cubicBezTo>
                  <a:cubicBezTo>
                    <a:pt x="705644" y="1000125"/>
                    <a:pt x="705456" y="1003113"/>
                    <a:pt x="707231" y="1004888"/>
                  </a:cubicBezTo>
                  <a:cubicBezTo>
                    <a:pt x="709612" y="1007269"/>
                    <a:pt x="712219" y="1009445"/>
                    <a:pt x="714375" y="1012032"/>
                  </a:cubicBezTo>
                  <a:cubicBezTo>
                    <a:pt x="719654" y="1018366"/>
                    <a:pt x="719661" y="1021282"/>
                    <a:pt x="723900" y="1028700"/>
                  </a:cubicBezTo>
                  <a:cubicBezTo>
                    <a:pt x="725320" y="1031185"/>
                    <a:pt x="727243" y="1033359"/>
                    <a:pt x="728663" y="1035844"/>
                  </a:cubicBezTo>
                  <a:cubicBezTo>
                    <a:pt x="740748" y="1056993"/>
                    <a:pt x="726583" y="1035107"/>
                    <a:pt x="738188" y="1052513"/>
                  </a:cubicBezTo>
                  <a:cubicBezTo>
                    <a:pt x="740904" y="1060662"/>
                    <a:pt x="744562" y="1075813"/>
                    <a:pt x="752475" y="1081088"/>
                  </a:cubicBezTo>
                  <a:lnTo>
                    <a:pt x="759619" y="1085850"/>
                  </a:lnTo>
                  <a:cubicBezTo>
                    <a:pt x="761206" y="1088231"/>
                    <a:pt x="763101" y="1090434"/>
                    <a:pt x="764381" y="1092994"/>
                  </a:cubicBezTo>
                  <a:cubicBezTo>
                    <a:pt x="765504" y="1095239"/>
                    <a:pt x="765371" y="1098049"/>
                    <a:pt x="766763" y="1100138"/>
                  </a:cubicBezTo>
                  <a:cubicBezTo>
                    <a:pt x="768631" y="1102940"/>
                    <a:pt x="771525" y="1104901"/>
                    <a:pt x="773906" y="1107282"/>
                  </a:cubicBezTo>
                  <a:cubicBezTo>
                    <a:pt x="774700" y="1109663"/>
                    <a:pt x="775069" y="1112231"/>
                    <a:pt x="776288" y="1114425"/>
                  </a:cubicBezTo>
                  <a:cubicBezTo>
                    <a:pt x="779068" y="1119429"/>
                    <a:pt x="785813" y="1128713"/>
                    <a:pt x="785813" y="1128713"/>
                  </a:cubicBezTo>
                  <a:cubicBezTo>
                    <a:pt x="786607" y="1131888"/>
                    <a:pt x="787484" y="1135043"/>
                    <a:pt x="788194" y="1138238"/>
                  </a:cubicBezTo>
                  <a:cubicBezTo>
                    <a:pt x="789072" y="1142189"/>
                    <a:pt x="788900" y="1146460"/>
                    <a:pt x="790575" y="1150144"/>
                  </a:cubicBezTo>
                  <a:cubicBezTo>
                    <a:pt x="792944" y="1155355"/>
                    <a:pt x="796925" y="1159669"/>
                    <a:pt x="800100" y="1164432"/>
                  </a:cubicBezTo>
                  <a:lnTo>
                    <a:pt x="804863" y="1171575"/>
                  </a:lnTo>
                  <a:cubicBezTo>
                    <a:pt x="807534" y="1179589"/>
                    <a:pt x="807299" y="1180006"/>
                    <a:pt x="812006" y="1188244"/>
                  </a:cubicBezTo>
                  <a:cubicBezTo>
                    <a:pt x="813426" y="1190729"/>
                    <a:pt x="814745" y="1193364"/>
                    <a:pt x="816769" y="1195388"/>
                  </a:cubicBezTo>
                  <a:cubicBezTo>
                    <a:pt x="820133" y="1198752"/>
                    <a:pt x="829706" y="1203047"/>
                    <a:pt x="833438" y="1204913"/>
                  </a:cubicBezTo>
                  <a:cubicBezTo>
                    <a:pt x="835025" y="1207294"/>
                    <a:pt x="836920" y="1209497"/>
                    <a:pt x="838200" y="1212057"/>
                  </a:cubicBezTo>
                  <a:cubicBezTo>
                    <a:pt x="839322" y="1214302"/>
                    <a:pt x="839189" y="1217112"/>
                    <a:pt x="840581" y="1219200"/>
                  </a:cubicBezTo>
                  <a:cubicBezTo>
                    <a:pt x="842449" y="1222002"/>
                    <a:pt x="845344" y="1223963"/>
                    <a:pt x="847725" y="1226344"/>
                  </a:cubicBezTo>
                  <a:cubicBezTo>
                    <a:pt x="848519" y="1228725"/>
                    <a:pt x="848538" y="1231528"/>
                    <a:pt x="850106" y="1233488"/>
                  </a:cubicBezTo>
                  <a:cubicBezTo>
                    <a:pt x="851894" y="1235723"/>
                    <a:pt x="855733" y="1235823"/>
                    <a:pt x="857250" y="1238250"/>
                  </a:cubicBezTo>
                  <a:cubicBezTo>
                    <a:pt x="859911" y="1242507"/>
                    <a:pt x="862013" y="1252538"/>
                    <a:pt x="862013" y="1252538"/>
                  </a:cubicBezTo>
                </a:path>
              </a:pathLst>
            </a:cu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355601" y="2571750"/>
            <a:ext cx="240536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Connecteur droit 54"/>
          <p:cNvCxnSpPr>
            <a:endCxn id="49" idx="36"/>
          </p:cNvCxnSpPr>
          <p:nvPr/>
        </p:nvCxnSpPr>
        <p:spPr>
          <a:xfrm>
            <a:off x="3376613" y="2571750"/>
            <a:ext cx="2828925" cy="127873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6752380" y="4205288"/>
            <a:ext cx="1305213" cy="18464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 rot="1477941">
            <a:off x="4770520" y="3473318"/>
            <a:ext cx="1343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FF00"/>
                </a:solidFill>
                <a:latin typeface="Montserrat-Bold"/>
              </a:rPr>
              <a:t>1950-1990 trend</a:t>
            </a:r>
          </a:p>
        </p:txBody>
      </p:sp>
      <p:sp>
        <p:nvSpPr>
          <p:cNvPr id="63" name="ZoneTexte 62"/>
          <p:cNvSpPr txBox="1"/>
          <p:nvPr/>
        </p:nvSpPr>
        <p:spPr>
          <a:xfrm rot="3304408">
            <a:off x="6720515" y="4766683"/>
            <a:ext cx="1343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B050"/>
                </a:solidFill>
                <a:latin typeface="Montserrat-Bold"/>
              </a:rPr>
              <a:t>2000-2019 trend</a:t>
            </a:r>
          </a:p>
        </p:txBody>
      </p:sp>
    </p:spTree>
    <p:extLst>
      <p:ext uri="{BB962C8B-B14F-4D97-AF65-F5344CB8AC3E}">
        <p14:creationId xmlns:p14="http://schemas.microsoft.com/office/powerpoint/2010/main" val="316412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186" y="2083965"/>
            <a:ext cx="6496915" cy="426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1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2" name="Image 21" descr="K:\IGE\cyme\RABATEL_DATA\1_Recherche\1_LABO\1_Administratif_LABO\Page_Web_perso\logoUGA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6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92828" y="1511515"/>
            <a:ext cx="7382371" cy="47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Regional glacier mass change, 1961-2016. </a:t>
            </a:r>
            <a:r>
              <a:rPr lang="en-US" alt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Combination of </a:t>
            </a:r>
            <a:r>
              <a:rPr lang="en-US" altLang="fr-FR" sz="1200" i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in situ </a:t>
            </a:r>
            <a:r>
              <a:rPr lang="en-US" alt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monitoring and geodetic mass balance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64373" y="6226395"/>
            <a:ext cx="201612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Zemp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Nature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2019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0" y="2505075"/>
            <a:ext cx="2743197" cy="151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  <a:buClrTx/>
              <a:buFontTx/>
              <a:buNone/>
            </a:pPr>
            <a:r>
              <a:rPr lang="en-US" alt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Limitations</a:t>
            </a:r>
          </a:p>
          <a:p>
            <a:pPr marL="0" indent="1588">
              <a:lnSpc>
                <a:spcPct val="90000"/>
              </a:lnSpc>
              <a:spcAft>
                <a:spcPct val="30000"/>
              </a:spcAft>
              <a:buClrTx/>
            </a:pPr>
            <a:r>
              <a:rPr lang="en-US" altLang="fr-FR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The inter-annual variability, constrained by </a:t>
            </a:r>
            <a:r>
              <a:rPr lang="en-US" altLang="fr-FR" sz="1400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</a:t>
            </a:r>
            <a:r>
              <a:rPr lang="en-US" altLang="fr-FR" sz="14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monitoring, is poorly documented in many regions due to the scarcity of long-term SMB monitoring.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I.	Overview of current glaciers evolution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0735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3052059"/>
            <a:ext cx="4446988" cy="28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24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5" name="Image 24" descr="K:\IGE\cyme\RABATEL_DATA\1_Recherche\1_LABO\1_Administratif_LABO\Page_Web_perso\logoUGA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7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028" y="5807491"/>
            <a:ext cx="37723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                    </a:t>
            </a:r>
            <a:r>
              <a:rPr 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Dussaillant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al., Nat. </a:t>
            </a:r>
            <a:r>
              <a:rPr lang="fr-FR" sz="1200" b="1" i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Geosc</a:t>
            </a:r>
            <a:r>
              <a:rPr 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.</a:t>
            </a:r>
            <a:r>
              <a:rPr 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2019</a:t>
            </a:r>
          </a:p>
          <a:p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32,000 km² of glaciers </a:t>
            </a:r>
          </a:p>
          <a:p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Loss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22.9± 5.9 Gt/</a:t>
            </a:r>
            <a:r>
              <a:rPr lang="fr-FR" sz="10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yr</a:t>
            </a:r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[2000-2018]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89002" y="5788441"/>
            <a:ext cx="311689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Shean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 Earth Sci.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87914" y="6031210"/>
            <a:ext cx="273367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50,000 km² of glaciers</a:t>
            </a:r>
          </a:p>
          <a:p>
            <a:pPr algn="r"/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Loss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19.0 ± 2.5 Gt/</a:t>
            </a:r>
            <a:r>
              <a:rPr 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yr</a:t>
            </a:r>
            <a:r>
              <a:rPr 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[2000-2018]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257676" y="2119686"/>
            <a:ext cx="4705350" cy="8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  <a:buClrTx/>
              <a:buFontTx/>
              <a:buNone/>
            </a:pP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ASTER optical stereo images recorded since 2000</a:t>
            </a:r>
          </a:p>
          <a:p>
            <a:pPr marL="180975" indent="-161925">
              <a:lnSpc>
                <a:spcPct val="90000"/>
              </a:lnSpc>
              <a:spcAft>
                <a:spcPct val="30000"/>
              </a:spcAft>
              <a:buClrTx/>
              <a:buFont typeface="Arial" pitchFamily="34" charset="0"/>
              <a:buChar char="•"/>
            </a:pPr>
            <a:r>
              <a:rPr lang="en-US" alt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Average annual mass loss for individual glaciers (&gt; 0.5 km²) at a decadal time scale</a:t>
            </a:r>
          </a:p>
          <a:p>
            <a:pPr marL="180975" indent="-161925">
              <a:lnSpc>
                <a:spcPct val="90000"/>
              </a:lnSpc>
              <a:spcAft>
                <a:spcPct val="30000"/>
              </a:spcAft>
              <a:buFont typeface="Arial" pitchFamily="34" charset="0"/>
              <a:buChar char="•"/>
            </a:pPr>
            <a:r>
              <a:rPr lang="en-US" altLang="fr-FR" sz="1200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Interannual</a:t>
            </a:r>
            <a:r>
              <a:rPr lang="en-US" altLang="fr-FR" sz="1200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variability is not resolved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I.	Overview of current glaciers evolution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992828" y="1519808"/>
            <a:ext cx="7382371" cy="47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Multi-decadal mass balance estimates </a:t>
            </a:r>
            <a:r>
              <a:rPr lang="en-US" altLang="fr-FR" sz="16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are now widely accessible from DEMs differencing of multi-DEMs trends (</a:t>
            </a:r>
            <a:r>
              <a:rPr lang="en-US" altLang="fr-FR" sz="1600" i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e.g. </a:t>
            </a:r>
            <a:r>
              <a:rPr lang="en-US" altLang="fr-FR" sz="1600" dirty="0" err="1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ASTERiX</a:t>
            </a:r>
            <a:r>
              <a:rPr lang="en-US" altLang="fr-FR" sz="16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 method)</a:t>
            </a:r>
            <a:endParaRPr lang="en-US" altLang="fr-FR" sz="1200" dirty="0">
              <a:solidFill>
                <a:schemeClr val="tx2">
                  <a:lumMod val="50000"/>
                </a:schemeClr>
              </a:solidFill>
              <a:latin typeface="Montserrat-Bold"/>
              <a:ea typeface="Microsoft YaHei" panose="020B0503020204020204" pitchFamily="34" charset="-122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23" y="2276476"/>
            <a:ext cx="3543646" cy="351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714875" y="3056472"/>
            <a:ext cx="216411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High-</a:t>
            </a:r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Mountain</a:t>
            </a:r>
            <a:r>
              <a:rPr lang="fr-FR" sz="14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of Asia</a:t>
            </a:r>
          </a:p>
        </p:txBody>
      </p:sp>
    </p:spTree>
    <p:extLst>
      <p:ext uri="{BB962C8B-B14F-4D97-AF65-F5344CB8AC3E}">
        <p14:creationId xmlns:p14="http://schemas.microsoft.com/office/powerpoint/2010/main" val="58698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30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31" name="Image 30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8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380504" y="1005841"/>
            <a:ext cx="8763496" cy="462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I.	Overview of current glaciers evolution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Montserrat-Bold"/>
              <a:cs typeface="Montserrat-Bold"/>
            </a:endParaRPr>
          </a:p>
        </p:txBody>
      </p:sp>
      <p:pic>
        <p:nvPicPr>
          <p:cNvPr id="1027" name="Picture 3" descr="D:\Users\arabatel\Desktop\2020-02-26_Figuras-20200226\bm_and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59" y="1886761"/>
            <a:ext cx="4006501" cy="4623887"/>
          </a:xfrm>
          <a:prstGeom prst="rect">
            <a:avLst/>
          </a:prstGeom>
          <a:noFill/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992828" y="1389595"/>
            <a:ext cx="7382371" cy="47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Long term </a:t>
            </a:r>
            <a:r>
              <a:rPr lang="en-US" altLang="fr-FR" sz="1600" b="1" i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in situ </a:t>
            </a:r>
            <a:r>
              <a:rPr lang="en-US" altLang="fr-FR" sz="1600" b="1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surface mass balance </a:t>
            </a:r>
            <a:r>
              <a:rPr lang="en-US" altLang="fr-FR" sz="1600" dirty="0">
                <a:solidFill>
                  <a:schemeClr val="tx2">
                    <a:lumMod val="50000"/>
                  </a:schemeClr>
                </a:solidFill>
                <a:latin typeface="Montserrat-Bold"/>
                <a:ea typeface="Microsoft YaHei" panose="020B0503020204020204" pitchFamily="34" charset="-122"/>
              </a:rPr>
              <a:t>are limited.</a:t>
            </a:r>
            <a:endParaRPr lang="en-US" altLang="fr-FR" sz="1200" dirty="0">
              <a:solidFill>
                <a:schemeClr val="tx2">
                  <a:lumMod val="50000"/>
                </a:schemeClr>
              </a:solidFill>
              <a:latin typeface="Montserrat-Bold"/>
              <a:ea typeface="Microsoft YaHei" panose="020B0503020204020204" pitchFamily="34" charset="-122"/>
            </a:endParaRPr>
          </a:p>
        </p:txBody>
      </p:sp>
      <p:pic>
        <p:nvPicPr>
          <p:cNvPr id="1028" name="Picture 4" descr="D:\Users\arabatel\Desktop\2020-02-26_Figuras-20200226\glacier types - southern Andes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409" y="2202895"/>
            <a:ext cx="4320540" cy="3855816"/>
          </a:xfrm>
          <a:prstGeom prst="rect">
            <a:avLst/>
          </a:prstGeom>
          <a:noFill/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633408" y="6160355"/>
            <a:ext cx="390099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b="1" dirty="0" err="1">
                <a:solidFill>
                  <a:schemeClr val="tx2">
                    <a:lumMod val="50000"/>
                  </a:schemeClr>
                </a:solidFill>
                <a:latin typeface="Montserrat-Bold"/>
              </a:rPr>
              <a:t>Masiokas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et al.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</a:t>
            </a:r>
            <a:r>
              <a:rPr lang="en-US" altLang="fr-FR" sz="12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Frontiers Earth Sci.</a:t>
            </a: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, in press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789935" y="1905509"/>
            <a:ext cx="3872864" cy="2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  <a:buClrTx/>
              <a:buFontTx/>
              <a:buNone/>
            </a:pPr>
            <a:r>
              <a:rPr lang="en-US" altLang="fr-FR" sz="12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Whereas the state of the glaciers is highly diverse</a:t>
            </a:r>
          </a:p>
        </p:txBody>
      </p:sp>
    </p:spTree>
    <p:extLst>
      <p:ext uri="{BB962C8B-B14F-4D97-AF65-F5344CB8AC3E}">
        <p14:creationId xmlns:p14="http://schemas.microsoft.com/office/powerpoint/2010/main" val="3687676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9671" y="6512734"/>
            <a:ext cx="7019925" cy="34526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380504" y="0"/>
            <a:ext cx="8153896" cy="6857999"/>
            <a:chOff x="380504" y="0"/>
            <a:chExt cx="8153896" cy="6857999"/>
          </a:xfrm>
        </p:grpSpPr>
        <p:grpSp>
          <p:nvGrpSpPr>
            <p:cNvPr id="19" name="Groupe 5"/>
            <p:cNvGrpSpPr/>
            <p:nvPr/>
          </p:nvGrpSpPr>
          <p:grpSpPr>
            <a:xfrm>
              <a:off x="380504" y="0"/>
              <a:ext cx="1628944" cy="6857999"/>
              <a:chOff x="380504" y="0"/>
              <a:chExt cx="1628944" cy="68579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80504" y="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0504" y="6510640"/>
                <a:ext cx="1628944" cy="34735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latin typeface="Montserrat-Bold"/>
                  </a:rPr>
                  <a:t>A. Rabatel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0504" y="1586216"/>
                <a:ext cx="457200" cy="76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Montserrat-Bold"/>
                </a:endParaRPr>
              </a:p>
            </p:txBody>
          </p:sp>
        </p:grpSp>
        <p:pic>
          <p:nvPicPr>
            <p:cNvPr id="20" name="Image 19" descr="K:\IGE\cyme\RABATEL_DATA\1_Recherche\1_LABO\1_Administratif_LABO\Page_Web_perso\logoUGA.pn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2521" y="0"/>
              <a:ext cx="1301879" cy="8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626660" y="6492875"/>
            <a:ext cx="6494929" cy="36512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Montserrat-Bold"/>
              </a:rPr>
              <a:t>State and fate of glaciers: what do we know? How do we measure and model it?		</a:t>
            </a:r>
            <a:r>
              <a:rPr lang="fr-FR" dirty="0">
                <a:solidFill>
                  <a:schemeClr val="bg1"/>
                </a:solidFill>
                <a:latin typeface="Montserrat-Bold"/>
              </a:rPr>
              <a:t> - </a:t>
            </a:r>
            <a:fld id="{282AAA50-1E89-B34C-8477-5F736D4F2309}" type="slidenum">
              <a:rPr lang="fr-FR" smtClean="0">
                <a:solidFill>
                  <a:schemeClr val="bg1"/>
                </a:solidFill>
                <a:latin typeface="Montserrat-Bold"/>
              </a:rPr>
              <a:pPr algn="just"/>
              <a:t>9</a:t>
            </a:fld>
            <a:endParaRPr lang="fr-FR" dirty="0">
              <a:solidFill>
                <a:schemeClr val="bg1"/>
              </a:solidFill>
              <a:latin typeface="Montserrat-Bold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69342" y="2792894"/>
            <a:ext cx="7772400" cy="1815882"/>
          </a:xfr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I.	Overview of glaciers temporal evolution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II.	A glimpse on glacier monitoring: from </a:t>
            </a:r>
            <a:r>
              <a:rPr lang="en-US" sz="1600" b="1" i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in situ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Montserrat-Bold"/>
              </a:rPr>
              <a:t>to remote sensing methods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III.	A glimpse on glacier modeling: one question, one model!</a:t>
            </a:r>
            <a:br>
              <a:rPr lang="en-US" sz="1600" b="1" dirty="0">
                <a:latin typeface="Montserrat-Bold"/>
              </a:rPr>
            </a:br>
            <a:br>
              <a:rPr lang="en-US" sz="1600" b="1" dirty="0">
                <a:latin typeface="Montserrat-Bold"/>
              </a:rPr>
            </a:b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Montserrat-Bold"/>
              </a:rPr>
              <a:t>IV.	Future glacier changes and impacts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Montserrat-Bold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80504" y="1023208"/>
            <a:ext cx="8763496" cy="435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Montserrat-Bold"/>
                <a:cs typeface="Montserrat-Bold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597264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6650</TotalTime>
  <Words>4719</Words>
  <Application>Microsoft Macintosh PowerPoint</Application>
  <PresentationFormat>Affichage à l'écran (4:3)</PresentationFormat>
  <Paragraphs>470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Microsoft YaHei</vt:lpstr>
      <vt:lpstr>Arial</vt:lpstr>
      <vt:lpstr>Calibri</vt:lpstr>
      <vt:lpstr>Century Gothic</vt:lpstr>
      <vt:lpstr>Montserrat-Bold</vt:lpstr>
      <vt:lpstr>Questrial</vt:lpstr>
      <vt:lpstr>Symbol</vt:lpstr>
      <vt:lpstr>Times New Roman</vt:lpstr>
      <vt:lpstr>Wingdings</vt:lpstr>
      <vt:lpstr>Wingdings 3</vt:lpstr>
      <vt:lpstr>Thème Office</vt:lpstr>
      <vt:lpstr>Présentation PowerPoint</vt:lpstr>
      <vt:lpstr>I. Overview of current glaciers evolution  II. A glimpse on glacier monitoring: from in situ to remote sensing methods  III. A glimpse on glacier modeling: one question, one model!  IV. Future glacier changes and impacts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I. Overview of glaciers temporal evolution  II. A glimpse on glacier monitoring: from in situ to remote sensing methods  III. A glimpse on glacier modeling: one question, one model!  IV. Future glacier changes and impacts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I. Overview of glaciers temporal evolution  II. A glimpse on glacier monitoring: from in situ to remote sensing methods  III. A glimpse on glacier modeling: one question, one model!  IV. Future glacier changes and impacts</vt:lpstr>
      <vt:lpstr>Présentation PowerPoint</vt:lpstr>
      <vt:lpstr>Présentation PowerPoint</vt:lpstr>
      <vt:lpstr>Présentation PowerPoint</vt:lpstr>
      <vt:lpstr>Présentation PowerPoint</vt:lpstr>
      <vt:lpstr>I. Overview of glaciers temporal evolution  II. A glimpse on glacier monitoring: from in situ to remote sensing methods  III. A glimpse on glacier modeling: one question, one model!  IV. Future glacier changes and impacts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Jacques Vabre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couverture</dc:title>
  <dc:creator>Martin Lutherking</dc:creator>
  <cp:lastModifiedBy>Antoine Rabatel</cp:lastModifiedBy>
  <cp:revision>107</cp:revision>
  <dcterms:created xsi:type="dcterms:W3CDTF">2015-12-17T17:02:16Z</dcterms:created>
  <dcterms:modified xsi:type="dcterms:W3CDTF">2020-04-16T18:42:27Z</dcterms:modified>
</cp:coreProperties>
</file>