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264" r:id="rId3"/>
    <p:sldId id="256" r:id="rId4"/>
    <p:sldId id="257" r:id="rId5"/>
    <p:sldId id="273" r:id="rId6"/>
    <p:sldId id="258" r:id="rId7"/>
    <p:sldId id="259" r:id="rId8"/>
    <p:sldId id="274" r:id="rId9"/>
    <p:sldId id="270" r:id="rId10"/>
    <p:sldId id="271" r:id="rId11"/>
    <p:sldId id="272" r:id="rId12"/>
    <p:sldId id="260" r:id="rId13"/>
    <p:sldId id="263" r:id="rId14"/>
    <p:sldId id="265" r:id="rId15"/>
    <p:sldId id="267" r:id="rId16"/>
    <p:sldId id="266" r:id="rId17"/>
    <p:sldId id="268" r:id="rId18"/>
    <p:sldId id="269" r:id="rId19"/>
    <p:sldId id="275" r:id="rId20"/>
    <p:sldId id="280" r:id="rId21"/>
    <p:sldId id="276" r:id="rId22"/>
    <p:sldId id="277" r:id="rId23"/>
    <p:sldId id="278" r:id="rId24"/>
    <p:sldId id="279" r:id="rId25"/>
    <p:sldId id="281"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2688">
          <p15:clr>
            <a:srgbClr val="A4A3A4"/>
          </p15:clr>
        </p15:guide>
        <p15:guide id="3" orient="horz" pos="4032">
          <p15:clr>
            <a:srgbClr val="A4A3A4"/>
          </p15:clr>
        </p15:guide>
        <p15:guide id="4" pos="480">
          <p15:clr>
            <a:srgbClr val="A4A3A4"/>
          </p15:clr>
        </p15:guide>
        <p15:guide id="5" pos="47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8" autoAdjust="0"/>
    <p:restoredTop sz="94624" autoAdjust="0"/>
  </p:normalViewPr>
  <p:slideViewPr>
    <p:cSldViewPr>
      <p:cViewPr varScale="1">
        <p:scale>
          <a:sx n="86" d="100"/>
          <a:sy n="86" d="100"/>
        </p:scale>
        <p:origin x="1435" y="67"/>
      </p:cViewPr>
      <p:guideLst>
        <p:guide orient="horz" pos="2160"/>
        <p:guide orient="horz" pos="2688"/>
        <p:guide orient="horz" pos="4032"/>
        <p:guide pos="480"/>
        <p:guide pos="47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10B2-49DC-134F-8F45-C2B786654A6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5D55EF-DCC0-6143-819A-66D4E6D1547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4091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43946-849B-FF47-A43D-CFECC672C0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FDBBD-E55D-D64D-93CA-300912BC99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658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97DA11-3CE1-CA4B-ACF8-A63DD9090528}"/>
              </a:ext>
            </a:extLst>
          </p:cNvPr>
          <p:cNvSpPr>
            <a:spLocks noGrp="1"/>
          </p:cNvSpPr>
          <p:nvPr>
            <p:ph type="title" orient="vert"/>
          </p:nvPr>
        </p:nvSpPr>
        <p:spPr>
          <a:xfrm>
            <a:off x="6594475" y="457200"/>
            <a:ext cx="1981200" cy="6096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B49DE8-269D-CF4F-BC66-31C6D7A970B2}"/>
              </a:ext>
            </a:extLst>
          </p:cNvPr>
          <p:cNvSpPr>
            <a:spLocks noGrp="1"/>
          </p:cNvSpPr>
          <p:nvPr>
            <p:ph type="body" orient="vert" idx="1"/>
          </p:nvPr>
        </p:nvSpPr>
        <p:spPr>
          <a:xfrm>
            <a:off x="650875" y="457200"/>
            <a:ext cx="5791200" cy="6096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107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F874A-52A6-C143-82BD-78F12AAA7177}"/>
              </a:ext>
            </a:extLst>
          </p:cNvPr>
          <p:cNvSpPr>
            <a:spLocks noGrp="1"/>
          </p:cNvSpPr>
          <p:nvPr>
            <p:ph type="title"/>
          </p:nvPr>
        </p:nvSpPr>
        <p:spPr>
          <a:xfrm>
            <a:off x="650875" y="457200"/>
            <a:ext cx="7924800" cy="6858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16538A98-F529-9F43-A0B7-639180304D77}"/>
              </a:ext>
            </a:extLst>
          </p:cNvPr>
          <p:cNvSpPr>
            <a:spLocks noGrp="1"/>
          </p:cNvSpPr>
          <p:nvPr>
            <p:ph type="tbl" idx="1"/>
          </p:nvPr>
        </p:nvSpPr>
        <p:spPr>
          <a:xfrm>
            <a:off x="650875" y="1828800"/>
            <a:ext cx="7924800" cy="4724400"/>
          </a:xfrm>
        </p:spPr>
        <p:txBody>
          <a:bodyPr/>
          <a:lstStyle/>
          <a:p>
            <a:pPr lvl="0"/>
            <a:endParaRPr lang="en-US" noProof="0"/>
          </a:p>
        </p:txBody>
      </p:sp>
    </p:spTree>
    <p:extLst>
      <p:ext uri="{BB962C8B-B14F-4D97-AF65-F5344CB8AC3E}">
        <p14:creationId xmlns:p14="http://schemas.microsoft.com/office/powerpoint/2010/main" val="3230587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A67E-0082-314B-A249-0D4E376BCA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4009D6-8D6E-D24C-9094-E378595D2D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264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11932-34BA-C847-94E7-908403A3F80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1EAEEE-3837-D642-94AD-83FBE372582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275557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B22E-1423-DD4A-A865-02A9A6A78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FE453-EA90-E545-881D-9C3974D5D44A}"/>
              </a:ext>
            </a:extLst>
          </p:cNvPr>
          <p:cNvSpPr>
            <a:spLocks noGrp="1"/>
          </p:cNvSpPr>
          <p:nvPr>
            <p:ph sz="half" idx="1"/>
          </p:nvPr>
        </p:nvSpPr>
        <p:spPr>
          <a:xfrm>
            <a:off x="650875" y="1828800"/>
            <a:ext cx="38862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D1460-CB2A-9240-B074-A23AC59580F5}"/>
              </a:ext>
            </a:extLst>
          </p:cNvPr>
          <p:cNvSpPr>
            <a:spLocks noGrp="1"/>
          </p:cNvSpPr>
          <p:nvPr>
            <p:ph sz="half" idx="2"/>
          </p:nvPr>
        </p:nvSpPr>
        <p:spPr>
          <a:xfrm>
            <a:off x="4689475" y="1828800"/>
            <a:ext cx="38862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48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48162-B4C1-6B46-B4A7-FF96EC061D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DD00F-B56C-4343-A29E-725A4B878F8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7E5526-06E5-D943-A491-2353DD508647}"/>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FEFCEB-0635-B841-9F1B-15B36C67A19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56A392-57E3-0E4E-B305-CB261955C2F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900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03F69-EF3C-F549-A985-E2EA513C3A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7700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43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5FC31-7F7C-FB48-B027-6D54C9BD55F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077A46-0D28-1F43-8EA6-38D82296998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255E73-EF18-CD48-ACEA-C8402E3882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1563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90EF7-B1CC-3F4C-BEF2-64BB1A256DE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88304A-7354-0D4E-B455-D68C4E6B0D1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1552B2D1-E4FB-C440-ADAC-3C73D761D31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5282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F67518-066D-42A7-962D-78A856532B96}"/>
              </a:ext>
            </a:extLst>
          </p:cNvPr>
          <p:cNvSpPr>
            <a:spLocks noGrp="1" noChangeArrowheads="1"/>
          </p:cNvSpPr>
          <p:nvPr>
            <p:ph type="title"/>
          </p:nvPr>
        </p:nvSpPr>
        <p:spPr bwMode="auto">
          <a:xfrm>
            <a:off x="650875" y="457200"/>
            <a:ext cx="792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3E9B841-53A0-4020-8544-1307B29CC63B}"/>
              </a:ext>
            </a:extLst>
          </p:cNvPr>
          <p:cNvSpPr>
            <a:spLocks noGrp="1" noChangeArrowheads="1"/>
          </p:cNvSpPr>
          <p:nvPr>
            <p:ph type="body" idx="1"/>
          </p:nvPr>
        </p:nvSpPr>
        <p:spPr bwMode="auto">
          <a:xfrm>
            <a:off x="650875" y="1828800"/>
            <a:ext cx="7924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10">
            <a:extLst>
              <a:ext uri="{FF2B5EF4-FFF2-40B4-BE49-F238E27FC236}">
                <a16:creationId xmlns:a16="http://schemas.microsoft.com/office/drawing/2014/main" id="{116A2DB4-9642-40ED-B781-9734E3DABD6D}"/>
              </a:ext>
            </a:extLst>
          </p:cNvPr>
          <p:cNvSpPr>
            <a:spLocks noChangeShapeType="1"/>
          </p:cNvSpPr>
          <p:nvPr/>
        </p:nvSpPr>
        <p:spPr bwMode="auto">
          <a:xfrm>
            <a:off x="950913" y="2290763"/>
            <a:ext cx="71628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029" name="Line 11">
            <a:extLst>
              <a:ext uri="{FF2B5EF4-FFF2-40B4-BE49-F238E27FC236}">
                <a16:creationId xmlns:a16="http://schemas.microsoft.com/office/drawing/2014/main" id="{01950CD6-BEED-4A3F-A114-1D14C76B8473}"/>
              </a:ext>
            </a:extLst>
          </p:cNvPr>
          <p:cNvSpPr>
            <a:spLocks noChangeShapeType="1"/>
          </p:cNvSpPr>
          <p:nvPr/>
        </p:nvSpPr>
        <p:spPr bwMode="auto">
          <a:xfrm>
            <a:off x="0" y="1447800"/>
            <a:ext cx="8686800" cy="0"/>
          </a:xfrm>
          <a:prstGeom prst="line">
            <a:avLst/>
          </a:prstGeom>
          <a:noFill/>
          <a:ln w="127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pic>
        <p:nvPicPr>
          <p:cNvPr id="1030" name="Picture 14" descr="SYMPOSIUMdecor">
            <a:extLst>
              <a:ext uri="{FF2B5EF4-FFF2-40B4-BE49-F238E27FC236}">
                <a16:creationId xmlns:a16="http://schemas.microsoft.com/office/drawing/2014/main" id="{C653E487-09E5-4A6E-9622-0C58135109F8}"/>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t="15921" b="44278"/>
          <a:stretch>
            <a:fillRect/>
          </a:stretch>
        </p:blipFill>
        <p:spPr bwMode="auto">
          <a:xfrm>
            <a:off x="0" y="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5">
            <a:extLst>
              <a:ext uri="{FF2B5EF4-FFF2-40B4-BE49-F238E27FC236}">
                <a16:creationId xmlns:a16="http://schemas.microsoft.com/office/drawing/2014/main" id="{127E7CBC-C2EB-6A44-9136-79418EC5A01C}"/>
              </a:ext>
            </a:extLst>
          </p:cNvPr>
          <p:cNvSpPr>
            <a:spLocks noChangeArrowheads="1"/>
          </p:cNvSpPr>
          <p:nvPr userDrawn="1"/>
        </p:nvSpPr>
        <p:spPr bwMode="auto">
          <a:xfrm>
            <a:off x="0" y="381000"/>
            <a:ext cx="76200" cy="6477000"/>
          </a:xfrm>
          <a:prstGeom prst="rect">
            <a:avLst/>
          </a:prstGeom>
          <a:solidFill>
            <a:srgbClr val="FF99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spcBef>
          <a:spcPct val="0"/>
        </a:spcBef>
        <a:spcAft>
          <a:spcPct val="0"/>
        </a:spcAft>
        <a:defRPr sz="3000" kern="1200">
          <a:solidFill>
            <a:srgbClr val="FF9900"/>
          </a:solidFill>
          <a:latin typeface="+mj-lt"/>
          <a:ea typeface="+mj-ea"/>
          <a:cs typeface="+mj-cs"/>
        </a:defRPr>
      </a:lvl1pPr>
      <a:lvl2pPr algn="l" rtl="0" eaLnBrk="0" fontAlgn="base" hangingPunct="0">
        <a:spcBef>
          <a:spcPct val="0"/>
        </a:spcBef>
        <a:spcAft>
          <a:spcPct val="0"/>
        </a:spcAft>
        <a:defRPr sz="3000">
          <a:solidFill>
            <a:srgbClr val="FF9900"/>
          </a:solidFill>
          <a:latin typeface="Arial Black" panose="020B0604020202020204" pitchFamily="34" charset="0"/>
        </a:defRPr>
      </a:lvl2pPr>
      <a:lvl3pPr algn="l" rtl="0" eaLnBrk="0" fontAlgn="base" hangingPunct="0">
        <a:spcBef>
          <a:spcPct val="0"/>
        </a:spcBef>
        <a:spcAft>
          <a:spcPct val="0"/>
        </a:spcAft>
        <a:defRPr sz="3000">
          <a:solidFill>
            <a:srgbClr val="FF9900"/>
          </a:solidFill>
          <a:latin typeface="Arial Black" panose="020B0604020202020204" pitchFamily="34" charset="0"/>
        </a:defRPr>
      </a:lvl3pPr>
      <a:lvl4pPr algn="l" rtl="0" eaLnBrk="0" fontAlgn="base" hangingPunct="0">
        <a:spcBef>
          <a:spcPct val="0"/>
        </a:spcBef>
        <a:spcAft>
          <a:spcPct val="0"/>
        </a:spcAft>
        <a:defRPr sz="3000">
          <a:solidFill>
            <a:srgbClr val="FF9900"/>
          </a:solidFill>
          <a:latin typeface="Arial Black" panose="020B0604020202020204" pitchFamily="34" charset="0"/>
        </a:defRPr>
      </a:lvl4pPr>
      <a:lvl5pPr algn="l" rtl="0" eaLnBrk="0" fontAlgn="base" hangingPunct="0">
        <a:spcBef>
          <a:spcPct val="0"/>
        </a:spcBef>
        <a:spcAft>
          <a:spcPct val="0"/>
        </a:spcAft>
        <a:defRPr sz="3000">
          <a:solidFill>
            <a:srgbClr val="FF9900"/>
          </a:solidFill>
          <a:latin typeface="Arial Black" panose="020B0604020202020204" pitchFamily="34" charset="0"/>
        </a:defRPr>
      </a:lvl5pPr>
      <a:lvl6pPr marL="457200" algn="l" rtl="0" fontAlgn="base">
        <a:spcBef>
          <a:spcPct val="0"/>
        </a:spcBef>
        <a:spcAft>
          <a:spcPct val="0"/>
        </a:spcAft>
        <a:defRPr sz="3000">
          <a:solidFill>
            <a:srgbClr val="FF9900"/>
          </a:solidFill>
          <a:latin typeface="Arial Black" panose="020B0604020202020204" pitchFamily="34" charset="0"/>
        </a:defRPr>
      </a:lvl6pPr>
      <a:lvl7pPr marL="914400" algn="l" rtl="0" fontAlgn="base">
        <a:spcBef>
          <a:spcPct val="0"/>
        </a:spcBef>
        <a:spcAft>
          <a:spcPct val="0"/>
        </a:spcAft>
        <a:defRPr sz="3000">
          <a:solidFill>
            <a:srgbClr val="FF9900"/>
          </a:solidFill>
          <a:latin typeface="Arial Black" panose="020B0604020202020204" pitchFamily="34" charset="0"/>
        </a:defRPr>
      </a:lvl7pPr>
      <a:lvl8pPr marL="1371600" algn="l" rtl="0" fontAlgn="base">
        <a:spcBef>
          <a:spcPct val="0"/>
        </a:spcBef>
        <a:spcAft>
          <a:spcPct val="0"/>
        </a:spcAft>
        <a:defRPr sz="3000">
          <a:solidFill>
            <a:srgbClr val="FF9900"/>
          </a:solidFill>
          <a:latin typeface="Arial Black" panose="020B0604020202020204" pitchFamily="34" charset="0"/>
        </a:defRPr>
      </a:lvl8pPr>
      <a:lvl9pPr marL="1828800" algn="l" rtl="0" fontAlgn="base">
        <a:spcBef>
          <a:spcPct val="0"/>
        </a:spcBef>
        <a:spcAft>
          <a:spcPct val="0"/>
        </a:spcAft>
        <a:defRPr sz="3000">
          <a:solidFill>
            <a:srgbClr val="FF9900"/>
          </a:solidFill>
          <a:latin typeface="Arial Black" panose="020B0604020202020204" pitchFamily="34" charset="0"/>
        </a:defRPr>
      </a:lvl9pPr>
    </p:titleStyle>
    <p:bodyStyle>
      <a:lvl1pPr marL="342900" indent="-342900" algn="l" rtl="0" eaLnBrk="0" fontAlgn="base" hangingPunct="0">
        <a:spcBef>
          <a:spcPct val="20000"/>
        </a:spcBef>
        <a:spcAft>
          <a:spcPct val="0"/>
        </a:spcAft>
        <a:defRPr sz="2000" b="1" kern="1200">
          <a:solidFill>
            <a:srgbClr val="5F5F5F"/>
          </a:solidFill>
          <a:latin typeface="+mn-lt"/>
          <a:ea typeface="+mn-ea"/>
          <a:cs typeface="+mn-cs"/>
        </a:defRPr>
      </a:lvl1pPr>
      <a:lvl2pPr marL="742950" indent="-285750" algn="l" rtl="0" eaLnBrk="0" fontAlgn="base" hangingPunct="0">
        <a:spcBef>
          <a:spcPct val="20000"/>
        </a:spcBef>
        <a:spcAft>
          <a:spcPct val="0"/>
        </a:spcAft>
        <a:buChar char="•"/>
        <a:defRPr sz="2000" b="1" kern="1200">
          <a:solidFill>
            <a:srgbClr val="5F5F5F"/>
          </a:solidFill>
          <a:latin typeface="+mn-lt"/>
          <a:ea typeface="+mn-ea"/>
          <a:cs typeface="+mn-cs"/>
        </a:defRPr>
      </a:lvl2pPr>
      <a:lvl3pPr marL="1143000" indent="-228600" algn="l" rtl="0" eaLnBrk="0" fontAlgn="base" hangingPunct="0">
        <a:spcBef>
          <a:spcPct val="20000"/>
        </a:spcBef>
        <a:spcAft>
          <a:spcPct val="0"/>
        </a:spcAft>
        <a:buChar char="•"/>
        <a:defRPr b="1" kern="1200">
          <a:solidFill>
            <a:srgbClr val="5F5F5F"/>
          </a:solidFill>
          <a:latin typeface="+mn-lt"/>
          <a:ea typeface="+mn-ea"/>
          <a:cs typeface="+mn-cs"/>
        </a:defRPr>
      </a:lvl3pPr>
      <a:lvl4pPr marL="1600200" indent="-228600" algn="l" rtl="0" eaLnBrk="0" fontAlgn="base" hangingPunct="0">
        <a:spcBef>
          <a:spcPct val="20000"/>
        </a:spcBef>
        <a:spcAft>
          <a:spcPct val="0"/>
        </a:spcAft>
        <a:buChar char="•"/>
        <a:defRPr sz="1600" b="1" kern="1200">
          <a:solidFill>
            <a:srgbClr val="5F5F5F"/>
          </a:solidFill>
          <a:latin typeface="+mn-lt"/>
          <a:ea typeface="+mn-ea"/>
          <a:cs typeface="+mn-cs"/>
        </a:defRPr>
      </a:lvl4pPr>
      <a:lvl5pPr marL="2057400" indent="-228600" algn="l" rtl="0" eaLnBrk="0" fontAlgn="base" hangingPunct="0">
        <a:spcBef>
          <a:spcPct val="20000"/>
        </a:spcBef>
        <a:spcAft>
          <a:spcPct val="0"/>
        </a:spcAft>
        <a:buChar char="•"/>
        <a:defRPr sz="1400" b="1" kern="1200">
          <a:solidFill>
            <a:srgbClr val="5F5F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hyperlink" Target="mailto:posadasdan@gmail.com"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2">
            <a:extLst>
              <a:ext uri="{FF2B5EF4-FFF2-40B4-BE49-F238E27FC236}">
                <a16:creationId xmlns:a16="http://schemas.microsoft.com/office/drawing/2014/main" id="{5097DB35-D3A8-4C8E-B168-41A8B9F9AAED}"/>
              </a:ext>
            </a:extLst>
          </p:cNvPr>
          <p:cNvSpPr>
            <a:spLocks noGrp="1" noChangeArrowheads="1"/>
          </p:cNvSpPr>
          <p:nvPr>
            <p:ph type="title"/>
          </p:nvPr>
        </p:nvSpPr>
        <p:spPr/>
        <p:txBody>
          <a:bodyPr/>
          <a:lstStyle/>
          <a:p>
            <a:pPr eaLnBrk="1" hangingPunct="1"/>
            <a:endParaRPr lang="pt-BR" altLang="en-US"/>
          </a:p>
        </p:txBody>
      </p:sp>
      <p:sp>
        <p:nvSpPr>
          <p:cNvPr id="2050" name="Rectangle 3">
            <a:extLst>
              <a:ext uri="{FF2B5EF4-FFF2-40B4-BE49-F238E27FC236}">
                <a16:creationId xmlns:a16="http://schemas.microsoft.com/office/drawing/2014/main" id="{0F7136A4-693E-4C84-AE90-BB10C4F75A7D}"/>
              </a:ext>
            </a:extLst>
          </p:cNvPr>
          <p:cNvSpPr>
            <a:spLocks noGrp="1" noChangeArrowheads="1"/>
          </p:cNvSpPr>
          <p:nvPr>
            <p:ph type="body" idx="1"/>
          </p:nvPr>
        </p:nvSpPr>
        <p:spPr/>
        <p:txBody>
          <a:bodyPr/>
          <a:lstStyle/>
          <a:p>
            <a:pPr eaLnBrk="1" hangingPunct="1"/>
            <a:endParaRPr lang="pt-BR" altLang="en-US"/>
          </a:p>
        </p:txBody>
      </p:sp>
      <p:sp>
        <p:nvSpPr>
          <p:cNvPr id="2051" name="Rectangle 4">
            <a:extLst>
              <a:ext uri="{FF2B5EF4-FFF2-40B4-BE49-F238E27FC236}">
                <a16:creationId xmlns:a16="http://schemas.microsoft.com/office/drawing/2014/main" id="{A6802167-51E4-41F0-8BA0-D52EB38D2968}"/>
              </a:ext>
            </a:extLst>
          </p:cNvPr>
          <p:cNvSpPr>
            <a:spLocks noChangeArrowheads="1"/>
          </p:cNvSpPr>
          <p:nvPr/>
        </p:nvSpPr>
        <p:spPr bwMode="auto">
          <a:xfrm>
            <a:off x="0" y="339725"/>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0"/>
              </a:spcBef>
            </a:pPr>
            <a:endParaRPr lang="en-US" altLang="en-US" sz="1800" b="0">
              <a:solidFill>
                <a:schemeClr val="tx1"/>
              </a:solidFill>
            </a:endParaRPr>
          </a:p>
        </p:txBody>
      </p:sp>
      <p:sp>
        <p:nvSpPr>
          <p:cNvPr id="2052" name="Rectangle 9">
            <a:extLst>
              <a:ext uri="{FF2B5EF4-FFF2-40B4-BE49-F238E27FC236}">
                <a16:creationId xmlns:a16="http://schemas.microsoft.com/office/drawing/2014/main" id="{6FAE6187-6FD0-4DA9-87C5-619218F6D569}"/>
              </a:ext>
            </a:extLst>
          </p:cNvPr>
          <p:cNvSpPr>
            <a:spLocks noChangeArrowheads="1"/>
          </p:cNvSpPr>
          <p:nvPr/>
        </p:nvSpPr>
        <p:spPr bwMode="auto">
          <a:xfrm>
            <a:off x="211138" y="3200400"/>
            <a:ext cx="86868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0"/>
              </a:spcBef>
            </a:pPr>
            <a:r>
              <a:rPr lang="pt-BR" altLang="en-US" sz="1800" dirty="0">
                <a:solidFill>
                  <a:schemeClr val="tx1"/>
                </a:solidFill>
                <a:latin typeface="Times New Roman" panose="02020603050405020304" pitchFamily="18" charset="0"/>
                <a:cs typeface="Times New Roman" panose="02020603050405020304" pitchFamily="18" charset="0"/>
              </a:rPr>
              <a:t>Adolfo Posadas</a:t>
            </a:r>
            <a:r>
              <a:rPr lang="pt-BR" altLang="en-US" sz="1800" baseline="30000" dirty="0">
                <a:solidFill>
                  <a:schemeClr val="tx1"/>
                </a:solidFill>
                <a:latin typeface="Times New Roman" panose="02020603050405020304" pitchFamily="18" charset="0"/>
                <a:cs typeface="Times New Roman" panose="02020603050405020304" pitchFamily="18" charset="0"/>
              </a:rPr>
              <a:t>1,2,3</a:t>
            </a:r>
          </a:p>
          <a:p>
            <a:pPr algn="ctr" eaLnBrk="1" hangingPunct="1">
              <a:spcBef>
                <a:spcPct val="0"/>
              </a:spcBef>
            </a:pPr>
            <a:endParaRPr lang="it-IT" altLang="en-US" sz="1800" dirty="0">
              <a:solidFill>
                <a:schemeClr val="tx1"/>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1800" dirty="0">
                <a:solidFill>
                  <a:schemeClr val="tx1"/>
                </a:solidFill>
                <a:latin typeface="Times New Roman" panose="02020603050405020304" pitchFamily="18" charset="0"/>
                <a:cs typeface="Times New Roman" panose="02020603050405020304" pitchFamily="18" charset="0"/>
              </a:rPr>
              <a:t>Affiliations</a:t>
            </a:r>
            <a:r>
              <a:rPr lang="it-IT" altLang="en-US" sz="1800"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pPr>
            <a:r>
              <a:rPr lang="en-US" altLang="en-US" sz="1800" b="0" baseline="30000" dirty="0">
                <a:solidFill>
                  <a:schemeClr val="tx1"/>
                </a:solidFill>
                <a:latin typeface="Times New Roman" panose="02020603050405020304" pitchFamily="18" charset="0"/>
                <a:cs typeface="Times New Roman" panose="02020603050405020304" pitchFamily="18" charset="0"/>
              </a:rPr>
              <a:t>1</a:t>
            </a:r>
            <a:r>
              <a:rPr lang="en-US" altLang="en-US" sz="1800" b="0" dirty="0">
                <a:solidFill>
                  <a:schemeClr val="tx1"/>
                </a:solidFill>
                <a:latin typeface="Times New Roman" panose="02020603050405020304" pitchFamily="18" charset="0"/>
                <a:cs typeface="Times New Roman" panose="02020603050405020304" pitchFamily="18" charset="0"/>
              </a:rPr>
              <a:t>AgriEntech Ltd., São Carlos-SP, Brazil.</a:t>
            </a:r>
            <a:endParaRPr lang="it-IT" altLang="en-US" sz="1800" dirty="0">
              <a:solidFill>
                <a:schemeClr val="tx1"/>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1600" b="0" baseline="30000" dirty="0">
                <a:solidFill>
                  <a:schemeClr val="tx1"/>
                </a:solidFill>
                <a:latin typeface="Times New Roman" panose="02020603050405020304" pitchFamily="18" charset="0"/>
                <a:cs typeface="Times New Roman" panose="02020603050405020304" pitchFamily="18" charset="0"/>
              </a:rPr>
              <a:t>2</a:t>
            </a:r>
            <a:r>
              <a:rPr lang="en-US" altLang="en-US" sz="1600" b="0" dirty="0">
                <a:solidFill>
                  <a:schemeClr val="tx1"/>
                </a:solidFill>
                <a:latin typeface="Times New Roman" panose="02020603050405020304" pitchFamily="18" charset="0"/>
                <a:cs typeface="Times New Roman" panose="02020603050405020304" pitchFamily="18" charset="0"/>
              </a:rPr>
              <a:t>Brazilian Agricultural Research Corporation (EMBRAPA)/</a:t>
            </a:r>
            <a:r>
              <a:rPr lang="en-US" altLang="en-US" sz="1600" b="0" dirty="0" err="1">
                <a:solidFill>
                  <a:schemeClr val="tx1"/>
                </a:solidFill>
                <a:latin typeface="Times New Roman" panose="02020603050405020304" pitchFamily="18" charset="0"/>
                <a:cs typeface="Times New Roman" panose="02020603050405020304" pitchFamily="18" charset="0"/>
              </a:rPr>
              <a:t>Embrapa</a:t>
            </a:r>
            <a:r>
              <a:rPr lang="en-US" altLang="en-US" sz="1600" b="0" dirty="0">
                <a:solidFill>
                  <a:schemeClr val="tx1"/>
                </a:solidFill>
                <a:latin typeface="Times New Roman" panose="02020603050405020304" pitchFamily="18" charset="0"/>
                <a:cs typeface="Times New Roman" panose="02020603050405020304" pitchFamily="18" charset="0"/>
              </a:rPr>
              <a:t> Agricultural        Instrumentation, São Carlos-SP, Brazil.</a:t>
            </a:r>
          </a:p>
          <a:p>
            <a:pPr eaLnBrk="1" hangingPunct="1">
              <a:spcBef>
                <a:spcPct val="0"/>
              </a:spcBef>
            </a:pPr>
            <a:r>
              <a:rPr lang="en-US" altLang="en-US" sz="1600" b="0" baseline="30000" dirty="0">
                <a:solidFill>
                  <a:schemeClr val="tx1"/>
                </a:solidFill>
                <a:latin typeface="Times New Roman" panose="02020603050405020304" pitchFamily="18" charset="0"/>
                <a:cs typeface="Times New Roman" panose="02020603050405020304" pitchFamily="18" charset="0"/>
              </a:rPr>
              <a:t>3</a:t>
            </a:r>
            <a:r>
              <a:rPr lang="en-US" altLang="en-US" sz="1600" b="0" dirty="0">
                <a:solidFill>
                  <a:schemeClr val="tx1"/>
                </a:solidFill>
                <a:latin typeface="Times New Roman" panose="02020603050405020304" pitchFamily="18" charset="0"/>
                <a:cs typeface="Times New Roman" panose="02020603050405020304" pitchFamily="18" charset="0"/>
              </a:rPr>
              <a:t>University of California, Santa Barbara (UCSB), Earth Research Institute (ERI), Department of Geography, SB-CA, USA.</a:t>
            </a:r>
          </a:p>
          <a:p>
            <a:pPr eaLnBrk="1" hangingPunct="1">
              <a:spcBef>
                <a:spcPct val="0"/>
              </a:spcBef>
            </a:pPr>
            <a:endParaRPr lang="en-US" altLang="en-US" sz="1800" dirty="0">
              <a:solidFill>
                <a:schemeClr val="tx1"/>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1800" dirty="0">
                <a:solidFill>
                  <a:schemeClr val="tx1"/>
                </a:solidFill>
                <a:latin typeface="Times New Roman" panose="02020603050405020304" pitchFamily="18" charset="0"/>
                <a:cs typeface="Times New Roman" panose="02020603050405020304" pitchFamily="18" charset="0"/>
              </a:rPr>
              <a:t>Contacts</a:t>
            </a:r>
            <a:r>
              <a:rPr lang="en-US" altLang="en-US" sz="1800" b="0"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pPr>
            <a:r>
              <a:rPr lang="en-US" altLang="en-US" sz="1600" b="0" dirty="0">
                <a:solidFill>
                  <a:schemeClr val="tx1"/>
                </a:solidFill>
                <a:latin typeface="Times New Roman" panose="02020603050405020304" pitchFamily="18" charset="0"/>
                <a:cs typeface="Times New Roman" panose="02020603050405020304" pitchFamily="18" charset="0"/>
              </a:rPr>
              <a:t>E-mail: </a:t>
            </a:r>
            <a:r>
              <a:rPr lang="en-US" altLang="en-US" sz="1600" b="0" dirty="0">
                <a:solidFill>
                  <a:schemeClr val="tx1"/>
                </a:solidFill>
                <a:latin typeface="Times New Roman" panose="02020603050405020304" pitchFamily="18" charset="0"/>
                <a:cs typeface="Times New Roman" panose="02020603050405020304" pitchFamily="18" charset="0"/>
                <a:hlinkClick r:id="rId2"/>
              </a:rPr>
              <a:t>posadasdan@gmail.com</a:t>
            </a:r>
            <a:endParaRPr lang="en-US" altLang="en-US" sz="1600" b="0" dirty="0">
              <a:solidFill>
                <a:schemeClr val="tx1"/>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1600" b="0" dirty="0">
                <a:solidFill>
                  <a:schemeClr val="tx1"/>
                </a:solidFill>
                <a:latin typeface="Times New Roman" panose="02020603050405020304" pitchFamily="18" charset="0"/>
                <a:cs typeface="Times New Roman" panose="02020603050405020304" pitchFamily="18" charset="0"/>
              </a:rPr>
              <a:t>WhatsApp: +55 16 9977-23193</a:t>
            </a:r>
          </a:p>
          <a:p>
            <a:pPr eaLnBrk="1" hangingPunct="1">
              <a:spcBef>
                <a:spcPct val="0"/>
              </a:spcBef>
            </a:pPr>
            <a:r>
              <a:rPr lang="en-US" altLang="en-US" sz="1600" b="0" dirty="0">
                <a:solidFill>
                  <a:schemeClr val="tx1"/>
                </a:solidFill>
                <a:latin typeface="Times New Roman" panose="02020603050405020304" pitchFamily="18" charset="0"/>
                <a:cs typeface="Times New Roman" panose="02020603050405020304" pitchFamily="18" charset="0"/>
              </a:rPr>
              <a:t>Skype: aposadas1</a:t>
            </a:r>
          </a:p>
        </p:txBody>
      </p:sp>
      <p:sp>
        <p:nvSpPr>
          <p:cNvPr id="2053" name="Rectangle 19">
            <a:extLst>
              <a:ext uri="{FF2B5EF4-FFF2-40B4-BE49-F238E27FC236}">
                <a16:creationId xmlns:a16="http://schemas.microsoft.com/office/drawing/2014/main" id="{0300839E-53DF-4D23-8AA9-53177AFFFE29}"/>
              </a:ext>
            </a:extLst>
          </p:cNvPr>
          <p:cNvSpPr>
            <a:spLocks noChangeArrowheads="1"/>
          </p:cNvSpPr>
          <p:nvPr/>
        </p:nvSpPr>
        <p:spPr bwMode="auto">
          <a:xfrm>
            <a:off x="-12700" y="339725"/>
            <a:ext cx="9156700" cy="27971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0"/>
              </a:spcBef>
            </a:pPr>
            <a:endParaRPr lang="en-US" altLang="en-US" sz="1800" b="0">
              <a:solidFill>
                <a:schemeClr val="tx1"/>
              </a:solidFill>
            </a:endParaRPr>
          </a:p>
        </p:txBody>
      </p:sp>
      <p:pic>
        <p:nvPicPr>
          <p:cNvPr id="2054" name="Picture 18" descr="SYMPOSIUMdecor">
            <a:extLst>
              <a:ext uri="{FF2B5EF4-FFF2-40B4-BE49-F238E27FC236}">
                <a16:creationId xmlns:a16="http://schemas.microsoft.com/office/drawing/2014/main" id="{5F0DD22F-CC8C-4C72-BEFB-AAAB6F805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40613"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 Box 28">
            <a:extLst>
              <a:ext uri="{FF2B5EF4-FFF2-40B4-BE49-F238E27FC236}">
                <a16:creationId xmlns:a16="http://schemas.microsoft.com/office/drawing/2014/main" id="{36B4FBDF-BEC0-489D-9E9D-8F5334D38877}"/>
              </a:ext>
            </a:extLst>
          </p:cNvPr>
          <p:cNvSpPr txBox="1">
            <a:spLocks noChangeArrowheads="1"/>
          </p:cNvSpPr>
          <p:nvPr/>
        </p:nvSpPr>
        <p:spPr bwMode="auto">
          <a:xfrm>
            <a:off x="-12700" y="2170113"/>
            <a:ext cx="91567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50000"/>
              </a:spcBef>
            </a:pPr>
            <a:r>
              <a:rPr lang="es-ES_tradnl" altLang="en-US" sz="2800" i="1" dirty="0">
                <a:solidFill>
                  <a:schemeClr val="tx1"/>
                </a:solidFill>
              </a:rPr>
              <a:t>Estabilidad del secuestro de carbono en suelos a través de un gradiente altitudinal en el sur del Perú</a:t>
            </a:r>
            <a:endParaRPr lang="es-ES_tradnl" altLang="en-US" sz="2800" b="0" dirty="0">
              <a:solidFill>
                <a:schemeClr val="tx1"/>
              </a:solidFill>
            </a:endParaRPr>
          </a:p>
        </p:txBody>
      </p:sp>
      <p:pic>
        <p:nvPicPr>
          <p:cNvPr id="2056" name="Picture 30">
            <a:extLst>
              <a:ext uri="{FF2B5EF4-FFF2-40B4-BE49-F238E27FC236}">
                <a16:creationId xmlns:a16="http://schemas.microsoft.com/office/drawing/2014/main" id="{8C1E2474-EEF8-4E78-8EBA-1F83B8632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990600"/>
            <a:ext cx="1639888"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1">
            <a:extLst>
              <a:ext uri="{FF2B5EF4-FFF2-40B4-BE49-F238E27FC236}">
                <a16:creationId xmlns:a16="http://schemas.microsoft.com/office/drawing/2014/main" id="{88353228-5955-4A08-8C06-45290AA6F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313" y="385763"/>
            <a:ext cx="3214687"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3">
            <a:extLst>
              <a:ext uri="{FF2B5EF4-FFF2-40B4-BE49-F238E27FC236}">
                <a16:creationId xmlns:a16="http://schemas.microsoft.com/office/drawing/2014/main" id="{6B50D6EE-9E42-4A68-BD84-A91FE1C056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387350"/>
            <a:ext cx="16097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2A84097-685E-EB4E-AD35-0F9B7B3EC523}"/>
              </a:ext>
            </a:extLst>
          </p:cNvPr>
          <p:cNvPicPr>
            <a:picLocks noChangeAspect="1"/>
          </p:cNvPicPr>
          <p:nvPr/>
        </p:nvPicPr>
        <p:blipFill>
          <a:blip r:embed="rId7">
            <a:duotone>
              <a:prstClr val="black"/>
              <a:schemeClr val="accent2">
                <a:tint val="45000"/>
                <a:satMod val="400000"/>
              </a:schemeClr>
            </a:duotone>
            <a:alphaModFix/>
          </a:blip>
          <a:stretch>
            <a:fillRect/>
          </a:stretch>
        </p:blipFill>
        <p:spPr>
          <a:xfrm>
            <a:off x="0" y="1546052"/>
            <a:ext cx="1611660" cy="43514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4EC0FAD8-39A5-40C9-9596-0F69B53680E5}"/>
              </a:ext>
            </a:extLst>
          </p:cNvPr>
          <p:cNvSpPr>
            <a:spLocks noGrp="1" noChangeArrowheads="1"/>
          </p:cNvSpPr>
          <p:nvPr>
            <p:ph type="title"/>
          </p:nvPr>
        </p:nvSpPr>
        <p:spPr/>
        <p:txBody>
          <a:bodyPr/>
          <a:lstStyle/>
          <a:p>
            <a:pPr eaLnBrk="1" hangingPunct="1"/>
            <a:r>
              <a:rPr lang="pt-BR" altLang="en-US"/>
              <a:t>Agro eco zones:</a:t>
            </a:r>
          </a:p>
        </p:txBody>
      </p:sp>
      <p:pic>
        <p:nvPicPr>
          <p:cNvPr id="11266" name="Picture 4" descr="IMG_0059">
            <a:extLst>
              <a:ext uri="{FF2B5EF4-FFF2-40B4-BE49-F238E27FC236}">
                <a16:creationId xmlns:a16="http://schemas.microsoft.com/office/drawing/2014/main" id="{D1C8D679-ED1E-4684-AC92-49EB304D0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73200"/>
            <a:ext cx="3200400" cy="256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5" descr="IMG_0069">
            <a:extLst>
              <a:ext uri="{FF2B5EF4-FFF2-40B4-BE49-F238E27FC236}">
                <a16:creationId xmlns:a16="http://schemas.microsoft.com/office/drawing/2014/main" id="{8EFF8B57-B95C-4CF2-A483-966C596F5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447800"/>
            <a:ext cx="3048000" cy="2566988"/>
          </a:xfrm>
          <a:prstGeom prst="rect">
            <a:avLst/>
          </a:prstGeom>
          <a:solidFill>
            <a:schemeClr val="tx1"/>
          </a:solidFill>
          <a:ln w="9525">
            <a:solidFill>
              <a:schemeClr val="tx1"/>
            </a:solidFill>
            <a:miter lim="800000"/>
            <a:headEnd/>
            <a:tailEnd/>
          </a:ln>
        </p:spPr>
      </p:pic>
      <p:sp>
        <p:nvSpPr>
          <p:cNvPr id="11268" name="Text Box 6">
            <a:extLst>
              <a:ext uri="{FF2B5EF4-FFF2-40B4-BE49-F238E27FC236}">
                <a16:creationId xmlns:a16="http://schemas.microsoft.com/office/drawing/2014/main" id="{60B4232B-B3E6-45FC-A685-F593D5101069}"/>
              </a:ext>
            </a:extLst>
          </p:cNvPr>
          <p:cNvSpPr txBox="1">
            <a:spLocks noChangeArrowheads="1"/>
          </p:cNvSpPr>
          <p:nvPr/>
        </p:nvSpPr>
        <p:spPr bwMode="auto">
          <a:xfrm>
            <a:off x="8001000" y="2209800"/>
            <a:ext cx="91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50000"/>
              </a:spcBef>
            </a:pPr>
            <a:r>
              <a:rPr lang="pt-BR" altLang="en-US" sz="1800">
                <a:solidFill>
                  <a:schemeClr val="tx1"/>
                </a:solidFill>
                <a:latin typeface="Bookman Old Style" panose="02050604050505020204" pitchFamily="18" charset="0"/>
              </a:rPr>
              <a:t>High valley</a:t>
            </a:r>
          </a:p>
        </p:txBody>
      </p:sp>
      <p:pic>
        <p:nvPicPr>
          <p:cNvPr id="11269" name="Picture 7" descr="IMG_0322PA">
            <a:extLst>
              <a:ext uri="{FF2B5EF4-FFF2-40B4-BE49-F238E27FC236}">
                <a16:creationId xmlns:a16="http://schemas.microsoft.com/office/drawing/2014/main" id="{003391AB-F82F-496B-91E2-DAC7DDA0D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114800"/>
            <a:ext cx="3200400" cy="2614613"/>
          </a:xfrm>
          <a:prstGeom prst="rect">
            <a:avLst/>
          </a:prstGeom>
          <a:solidFill>
            <a:schemeClr val="tx1"/>
          </a:solidFill>
          <a:ln w="9525">
            <a:solidFill>
              <a:schemeClr val="tx1"/>
            </a:solidFill>
            <a:miter lim="800000"/>
            <a:headEnd/>
            <a:tailEnd/>
          </a:ln>
        </p:spPr>
      </p:pic>
      <p:pic>
        <p:nvPicPr>
          <p:cNvPr id="11270" name="Picture 8" descr="IMG_0396P">
            <a:extLst>
              <a:ext uri="{FF2B5EF4-FFF2-40B4-BE49-F238E27FC236}">
                <a16:creationId xmlns:a16="http://schemas.microsoft.com/office/drawing/2014/main" id="{E46F12B1-D1C6-460B-819E-C4C781AB1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119563"/>
            <a:ext cx="3074988" cy="2662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1" name="Text Box 9">
            <a:extLst>
              <a:ext uri="{FF2B5EF4-FFF2-40B4-BE49-F238E27FC236}">
                <a16:creationId xmlns:a16="http://schemas.microsoft.com/office/drawing/2014/main" id="{77E4EA13-17BB-41F2-A73C-64A393BA3BF2}"/>
              </a:ext>
            </a:extLst>
          </p:cNvPr>
          <p:cNvSpPr txBox="1">
            <a:spLocks noChangeArrowheads="1"/>
          </p:cNvSpPr>
          <p:nvPr/>
        </p:nvSpPr>
        <p:spPr bwMode="auto">
          <a:xfrm>
            <a:off x="7591425" y="4648200"/>
            <a:ext cx="1704975"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50000"/>
              </a:spcBef>
            </a:pPr>
            <a:r>
              <a:rPr lang="pt-BR" altLang="en-US" sz="1600" i="1">
                <a:solidFill>
                  <a:schemeClr val="tx1"/>
                </a:solidFill>
                <a:latin typeface="Bookman Old Style" panose="02050604050505020204" pitchFamily="18" charset="0"/>
              </a:rPr>
              <a:t>DRY HIGHLANDS (Andes)</a:t>
            </a:r>
          </a:p>
          <a:p>
            <a:pPr eaLnBrk="1" hangingPunct="1">
              <a:spcBef>
                <a:spcPct val="50000"/>
              </a:spcBef>
            </a:pPr>
            <a:endParaRPr lang="pt-BR" altLang="en-US" sz="1600" b="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B6113DA1-8570-40C4-91BD-99C73577952C}"/>
              </a:ext>
            </a:extLst>
          </p:cNvPr>
          <p:cNvSpPr>
            <a:spLocks noGrp="1" noChangeArrowheads="1"/>
          </p:cNvSpPr>
          <p:nvPr>
            <p:ph type="title"/>
          </p:nvPr>
        </p:nvSpPr>
        <p:spPr/>
        <p:txBody>
          <a:bodyPr/>
          <a:lstStyle/>
          <a:p>
            <a:pPr eaLnBrk="1" hangingPunct="1"/>
            <a:r>
              <a:rPr lang="pt-BR" altLang="en-US"/>
              <a:t>Agro eco zones:</a:t>
            </a:r>
          </a:p>
        </p:txBody>
      </p:sp>
      <p:pic>
        <p:nvPicPr>
          <p:cNvPr id="12290" name="Picture 4" descr="IMG_0232">
            <a:extLst>
              <a:ext uri="{FF2B5EF4-FFF2-40B4-BE49-F238E27FC236}">
                <a16:creationId xmlns:a16="http://schemas.microsoft.com/office/drawing/2014/main" id="{766D6EE2-EEC3-4E7F-B62B-6BA1B2207815}"/>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09800"/>
            <a:ext cx="3371850" cy="2590800"/>
          </a:xfrm>
          <a:prstGeom prst="rect">
            <a:avLst/>
          </a:prstGeom>
          <a:solidFill>
            <a:schemeClr val="tx1"/>
          </a:solidFill>
          <a:ln w="9525">
            <a:solidFill>
              <a:schemeClr val="tx1"/>
            </a:solidFill>
            <a:miter lim="800000"/>
            <a:headEnd/>
            <a:tailEnd/>
          </a:ln>
        </p:spPr>
      </p:pic>
      <p:pic>
        <p:nvPicPr>
          <p:cNvPr id="12291" name="Picture 5" descr="DSC00046P">
            <a:extLst>
              <a:ext uri="{FF2B5EF4-FFF2-40B4-BE49-F238E27FC236}">
                <a16:creationId xmlns:a16="http://schemas.microsoft.com/office/drawing/2014/main" id="{65BE2739-ABD1-43D5-B949-95577A17FE48}"/>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09800"/>
            <a:ext cx="3200400" cy="2581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2" name="Text Box 6">
            <a:extLst>
              <a:ext uri="{FF2B5EF4-FFF2-40B4-BE49-F238E27FC236}">
                <a16:creationId xmlns:a16="http://schemas.microsoft.com/office/drawing/2014/main" id="{A4ADE418-A804-4BFC-B10D-6FB18653073E}"/>
              </a:ext>
            </a:extLst>
          </p:cNvPr>
          <p:cNvSpPr txBox="1">
            <a:spLocks noChangeArrowheads="1"/>
          </p:cNvSpPr>
          <p:nvPr/>
        </p:nvSpPr>
        <p:spPr bwMode="auto">
          <a:xfrm>
            <a:off x="3352800" y="5029200"/>
            <a:ext cx="31242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0"/>
              </a:spcBef>
            </a:pPr>
            <a:r>
              <a:rPr lang="pt-BR" altLang="en-US" sz="1800" i="1">
                <a:solidFill>
                  <a:schemeClr val="tx1"/>
                </a:solidFill>
                <a:latin typeface="Bookman Old Style" panose="02050604050505020204" pitchFamily="18" charset="0"/>
              </a:rPr>
              <a:t>HUMID VALLEY</a:t>
            </a:r>
          </a:p>
          <a:p>
            <a:pPr algn="ctr" eaLnBrk="1" hangingPunct="1">
              <a:spcBef>
                <a:spcPct val="0"/>
              </a:spcBef>
            </a:pPr>
            <a:r>
              <a:rPr lang="pt-BR" altLang="en-US" sz="1800" i="1">
                <a:solidFill>
                  <a:schemeClr val="tx1"/>
                </a:solidFill>
                <a:latin typeface="Bookman Old Style" panose="02050604050505020204" pitchFamily="18" charset="0"/>
              </a:rPr>
              <a:t>(Peruvian Amazon)</a:t>
            </a:r>
          </a:p>
          <a:p>
            <a:pPr eaLnBrk="1" hangingPunct="1">
              <a:spcBef>
                <a:spcPct val="50000"/>
              </a:spcBef>
            </a:pPr>
            <a:endParaRPr lang="pt-BR" altLang="en-US" sz="1800" b="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B18EC5E1-8745-4EB7-B277-4EF9A1DECC0C}"/>
              </a:ext>
            </a:extLst>
          </p:cNvPr>
          <p:cNvSpPr>
            <a:spLocks noGrp="1" noChangeArrowheads="1"/>
          </p:cNvSpPr>
          <p:nvPr>
            <p:ph type="title"/>
          </p:nvPr>
        </p:nvSpPr>
        <p:spPr/>
        <p:txBody>
          <a:bodyPr/>
          <a:lstStyle/>
          <a:p>
            <a:pPr eaLnBrk="1" hangingPunct="1"/>
            <a:r>
              <a:rPr lang="pt-BR" altLang="en-US" sz="2600"/>
              <a:t>Laser Induced Fluorescence (LIF)</a:t>
            </a:r>
            <a:br>
              <a:rPr lang="pt-BR" altLang="en-US" sz="2600"/>
            </a:br>
            <a:r>
              <a:rPr lang="pt-BR" altLang="en-US" sz="2600"/>
              <a:t>Pellets of whole soil samples analysis </a:t>
            </a:r>
          </a:p>
        </p:txBody>
      </p:sp>
      <p:pic>
        <p:nvPicPr>
          <p:cNvPr id="13314" name="Picture 4" descr="DSCN0809">
            <a:extLst>
              <a:ext uri="{FF2B5EF4-FFF2-40B4-BE49-F238E27FC236}">
                <a16:creationId xmlns:a16="http://schemas.microsoft.com/office/drawing/2014/main" id="{F913E482-3D43-4865-BC4B-426193C6F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01" r="13333"/>
          <a:stretch>
            <a:fillRect/>
          </a:stretch>
        </p:blipFill>
        <p:spPr bwMode="auto">
          <a:xfrm>
            <a:off x="125413" y="1600200"/>
            <a:ext cx="2292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DSC00118">
            <a:extLst>
              <a:ext uri="{FF2B5EF4-FFF2-40B4-BE49-F238E27FC236}">
                <a16:creationId xmlns:a16="http://schemas.microsoft.com/office/drawing/2014/main" id="{C6B25479-7CC4-43C6-8963-350F88382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82" r="5882"/>
          <a:stretch>
            <a:fillRect/>
          </a:stretch>
        </p:blipFill>
        <p:spPr bwMode="auto">
          <a:xfrm>
            <a:off x="131763" y="4495800"/>
            <a:ext cx="2286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DSC00110">
            <a:extLst>
              <a:ext uri="{FF2B5EF4-FFF2-40B4-BE49-F238E27FC236}">
                <a16:creationId xmlns:a16="http://schemas.microsoft.com/office/drawing/2014/main" id="{ACA961CA-7CF6-476B-8007-1549F82DDD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3" y="1600200"/>
            <a:ext cx="63246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001514C4-AB76-4326-B42E-B896A5E3B70A}"/>
              </a:ext>
            </a:extLst>
          </p:cNvPr>
          <p:cNvSpPr>
            <a:spLocks noGrp="1" noChangeArrowheads="1"/>
          </p:cNvSpPr>
          <p:nvPr>
            <p:ph type="title"/>
          </p:nvPr>
        </p:nvSpPr>
        <p:spPr/>
        <p:txBody>
          <a:bodyPr/>
          <a:lstStyle/>
          <a:p>
            <a:pPr eaLnBrk="1" hangingPunct="1"/>
            <a:r>
              <a:rPr lang="pt-BR" altLang="en-US"/>
              <a:t>Emission spectrum of LIF</a:t>
            </a:r>
          </a:p>
        </p:txBody>
      </p:sp>
      <p:graphicFrame>
        <p:nvGraphicFramePr>
          <p:cNvPr id="14338" name="Object 4">
            <a:extLst>
              <a:ext uri="{FF2B5EF4-FFF2-40B4-BE49-F238E27FC236}">
                <a16:creationId xmlns:a16="http://schemas.microsoft.com/office/drawing/2014/main" id="{D2DBC667-3011-4324-81E4-46EF6603CFEE}"/>
              </a:ext>
            </a:extLst>
          </p:cNvPr>
          <p:cNvGraphicFramePr>
            <a:graphicFrameLocks noChangeAspect="1"/>
          </p:cNvGraphicFramePr>
          <p:nvPr/>
        </p:nvGraphicFramePr>
        <p:xfrm>
          <a:off x="354013" y="1612900"/>
          <a:ext cx="5437187" cy="4178300"/>
        </p:xfrm>
        <a:graphic>
          <a:graphicData uri="http://schemas.openxmlformats.org/presentationml/2006/ole">
            <mc:AlternateContent xmlns:mc="http://schemas.openxmlformats.org/markup-compatibility/2006">
              <mc:Choice xmlns:v="urn:schemas-microsoft-com:vml" Requires="v">
                <p:oleObj spid="_x0000_s14343" name="Graph" r:id="rId3" imgW="0" imgH="0" progId="Origin50.Graph">
                  <p:embed/>
                </p:oleObj>
              </mc:Choice>
              <mc:Fallback>
                <p:oleObj name="Graph" r:id="rId3" imgW="0" imgH="0" progId="Origin50.Grap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2646" t="3435" r="1607" b="4453"/>
                      <a:stretch>
                        <a:fillRect/>
                      </a:stretch>
                    </p:blipFill>
                    <p:spPr bwMode="auto">
                      <a:xfrm>
                        <a:off x="354013" y="1612900"/>
                        <a:ext cx="5437187" cy="4178300"/>
                      </a:xfrm>
                      <a:prstGeom prst="rect">
                        <a:avLst/>
                      </a:prstGeom>
                      <a:solidFill>
                        <a:schemeClr val="bg1"/>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39" name="Text Box 6">
            <a:extLst>
              <a:ext uri="{FF2B5EF4-FFF2-40B4-BE49-F238E27FC236}">
                <a16:creationId xmlns:a16="http://schemas.microsoft.com/office/drawing/2014/main" id="{DFD378D1-B9AB-4645-99EF-0BA233A31991}"/>
              </a:ext>
            </a:extLst>
          </p:cNvPr>
          <p:cNvSpPr txBox="1">
            <a:spLocks noChangeArrowheads="1"/>
          </p:cNvSpPr>
          <p:nvPr/>
        </p:nvSpPr>
        <p:spPr bwMode="auto">
          <a:xfrm>
            <a:off x="361950" y="5715000"/>
            <a:ext cx="845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a:spcBef>
                <a:spcPct val="0"/>
              </a:spcBef>
            </a:pPr>
            <a:r>
              <a:rPr lang="pt-BR" altLang="en-US" sz="2400" b="0">
                <a:solidFill>
                  <a:schemeClr val="bg1"/>
                </a:solidFill>
                <a:latin typeface="Comic Sans MS" panose="030F0702030302020204" pitchFamily="66" charset="0"/>
              </a:rPr>
              <a:t> </a:t>
            </a:r>
            <a:r>
              <a:rPr lang="pt-BR" altLang="en-US" b="0">
                <a:solidFill>
                  <a:schemeClr val="tx1"/>
                </a:solidFill>
                <a:latin typeface="Comic Sans MS" panose="030F0702030302020204" pitchFamily="66" charset="0"/>
              </a:rPr>
              <a:t>Milori et al., SSSAJ, 2006.; González-Pérez et al., Geoderma, 2007</a:t>
            </a:r>
          </a:p>
        </p:txBody>
      </p:sp>
      <p:sp>
        <p:nvSpPr>
          <p:cNvPr id="14340" name="Text Box 7">
            <a:extLst>
              <a:ext uri="{FF2B5EF4-FFF2-40B4-BE49-F238E27FC236}">
                <a16:creationId xmlns:a16="http://schemas.microsoft.com/office/drawing/2014/main" id="{33800B4D-2A89-4111-82EC-4D24DF5D50A5}"/>
              </a:ext>
            </a:extLst>
          </p:cNvPr>
          <p:cNvSpPr txBox="1">
            <a:spLocks noChangeArrowheads="1"/>
          </p:cNvSpPr>
          <p:nvPr/>
        </p:nvSpPr>
        <p:spPr bwMode="auto">
          <a:xfrm>
            <a:off x="5748338" y="2733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spcBef>
                <a:spcPct val="0"/>
              </a:spcBef>
            </a:pPr>
            <a:endParaRPr lang="pt-BR" altLang="en-US" sz="2400" b="0">
              <a:solidFill>
                <a:schemeClr val="tx1"/>
              </a:solidFill>
              <a:latin typeface="Geneva" charset="0"/>
            </a:endParaRPr>
          </a:p>
        </p:txBody>
      </p:sp>
      <p:sp>
        <p:nvSpPr>
          <p:cNvPr id="14341" name="Text Box 8">
            <a:extLst>
              <a:ext uri="{FF2B5EF4-FFF2-40B4-BE49-F238E27FC236}">
                <a16:creationId xmlns:a16="http://schemas.microsoft.com/office/drawing/2014/main" id="{1A9B2958-27B9-4038-A49F-E67727F753E9}"/>
              </a:ext>
            </a:extLst>
          </p:cNvPr>
          <p:cNvSpPr txBox="1">
            <a:spLocks noChangeArrowheads="1"/>
          </p:cNvSpPr>
          <p:nvPr/>
        </p:nvSpPr>
        <p:spPr bwMode="auto">
          <a:xfrm>
            <a:off x="5562600" y="1905000"/>
            <a:ext cx="3810000"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spcBef>
                <a:spcPct val="0"/>
              </a:spcBef>
              <a:buFont typeface="Symbol" panose="05050102010706020507" pitchFamily="18" charset="2"/>
              <a:buChar char="l"/>
            </a:pPr>
            <a:r>
              <a:rPr lang="pt-BR" altLang="en-US" b="0" baseline="-25000">
                <a:solidFill>
                  <a:schemeClr val="tx1"/>
                </a:solidFill>
                <a:latin typeface="Bookman Old Style" panose="02050604050505020204" pitchFamily="18" charset="0"/>
                <a:sym typeface="Symbol" panose="05050102010706020507" pitchFamily="18" charset="2"/>
              </a:rPr>
              <a:t>excitation </a:t>
            </a:r>
            <a:r>
              <a:rPr lang="pt-BR" altLang="en-US" b="0">
                <a:solidFill>
                  <a:schemeClr val="tx1"/>
                </a:solidFill>
                <a:latin typeface="Bookman Old Style" panose="02050604050505020204" pitchFamily="18" charset="0"/>
                <a:sym typeface="Symbol" panose="05050102010706020507" pitchFamily="18" charset="2"/>
              </a:rPr>
              <a:t>= 458 nm</a:t>
            </a:r>
          </a:p>
          <a:p>
            <a:pPr>
              <a:spcBef>
                <a:spcPct val="0"/>
              </a:spcBef>
              <a:buFont typeface="Symbol" panose="05050102010706020507" pitchFamily="18" charset="2"/>
              <a:buNone/>
            </a:pPr>
            <a:endParaRPr lang="pt-BR" altLang="en-US" b="0" baseline="-25000">
              <a:solidFill>
                <a:schemeClr val="tx1"/>
              </a:solidFill>
              <a:latin typeface="Bookman Old Style" panose="02050604050505020204" pitchFamily="18" charset="0"/>
              <a:sym typeface="Symbol" panose="05050102010706020507" pitchFamily="18" charset="2"/>
            </a:endParaRPr>
          </a:p>
          <a:p>
            <a:pPr>
              <a:spcBef>
                <a:spcPct val="0"/>
              </a:spcBef>
            </a:pPr>
            <a:r>
              <a:rPr lang="pt-BR" altLang="en-US" b="0">
                <a:solidFill>
                  <a:schemeClr val="tx1"/>
                </a:solidFill>
                <a:latin typeface="Bookman Old Style" panose="02050604050505020204" pitchFamily="18" charset="0"/>
              </a:rPr>
              <a:t>Humification Degree:</a:t>
            </a:r>
          </a:p>
          <a:p>
            <a:pPr>
              <a:spcBef>
                <a:spcPct val="0"/>
              </a:spcBef>
            </a:pPr>
            <a:r>
              <a:rPr lang="pt-BR" altLang="en-US" b="0">
                <a:solidFill>
                  <a:schemeClr val="tx1"/>
                </a:solidFill>
                <a:latin typeface="Bookman Old Style" panose="02050604050505020204" pitchFamily="18" charset="0"/>
              </a:rPr>
              <a:t>H</a:t>
            </a:r>
            <a:r>
              <a:rPr lang="pt-BR" altLang="en-US" b="0" baseline="-25000">
                <a:solidFill>
                  <a:schemeClr val="tx1"/>
                </a:solidFill>
                <a:latin typeface="Bookman Old Style" panose="02050604050505020204" pitchFamily="18" charset="0"/>
              </a:rPr>
              <a:t>LIF</a:t>
            </a:r>
            <a:r>
              <a:rPr lang="pt-BR" altLang="en-US" b="0">
                <a:solidFill>
                  <a:schemeClr val="tx1"/>
                </a:solidFill>
                <a:latin typeface="Bookman Old Style" panose="02050604050505020204" pitchFamily="18" charset="0"/>
              </a:rPr>
              <a:t> = LIF </a:t>
            </a:r>
            <a:r>
              <a:rPr lang="pt-BR" altLang="en-US" b="0" baseline="-25000">
                <a:solidFill>
                  <a:schemeClr val="tx1"/>
                </a:solidFill>
                <a:latin typeface="Bookman Old Style" panose="02050604050505020204" pitchFamily="18" charset="0"/>
              </a:rPr>
              <a:t>Area</a:t>
            </a:r>
            <a:r>
              <a:rPr lang="pt-BR" altLang="en-US" b="0">
                <a:solidFill>
                  <a:schemeClr val="tx1"/>
                </a:solidFill>
                <a:latin typeface="Bookman Old Style" panose="02050604050505020204" pitchFamily="18" charset="0"/>
              </a:rPr>
              <a:t>/total carbon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27">
            <a:extLst>
              <a:ext uri="{FF2B5EF4-FFF2-40B4-BE49-F238E27FC236}">
                <a16:creationId xmlns:a16="http://schemas.microsoft.com/office/drawing/2014/main" id="{1431B1F2-57B6-4738-9D64-6A9855E161DF}"/>
              </a:ext>
            </a:extLst>
          </p:cNvPr>
          <p:cNvSpPr>
            <a:spLocks noGrp="1" noChangeArrowheads="1"/>
          </p:cNvSpPr>
          <p:nvPr>
            <p:ph type="title"/>
          </p:nvPr>
        </p:nvSpPr>
        <p:spPr/>
        <p:txBody>
          <a:bodyPr/>
          <a:lstStyle/>
          <a:p>
            <a:pPr eaLnBrk="1" hangingPunct="1"/>
            <a:r>
              <a:rPr lang="pt-BR" altLang="en-US"/>
              <a:t>RESULTS - Carbon stocks </a:t>
            </a:r>
          </a:p>
        </p:txBody>
      </p:sp>
      <p:graphicFrame>
        <p:nvGraphicFramePr>
          <p:cNvPr id="80127" name="Group 255">
            <a:extLst>
              <a:ext uri="{FF2B5EF4-FFF2-40B4-BE49-F238E27FC236}">
                <a16:creationId xmlns:a16="http://schemas.microsoft.com/office/drawing/2014/main" id="{32519BA0-0C6F-4947-A87B-0264908493FF}"/>
              </a:ext>
            </a:extLst>
          </p:cNvPr>
          <p:cNvGraphicFramePr>
            <a:graphicFrameLocks noGrp="1"/>
          </p:cNvGraphicFramePr>
          <p:nvPr>
            <p:ph idx="1"/>
          </p:nvPr>
        </p:nvGraphicFramePr>
        <p:xfrm>
          <a:off x="228600" y="1905000"/>
          <a:ext cx="8686800" cy="3513138"/>
        </p:xfrm>
        <a:graphic>
          <a:graphicData uri="http://schemas.openxmlformats.org/drawingml/2006/table">
            <a:tbl>
              <a:tblPr/>
              <a:tblGrid>
                <a:gridCol w="762000">
                  <a:extLst>
                    <a:ext uri="{9D8B030D-6E8A-4147-A177-3AD203B41FA5}">
                      <a16:colId xmlns:a16="http://schemas.microsoft.com/office/drawing/2014/main" val="2685003909"/>
                    </a:ext>
                  </a:extLst>
                </a:gridCol>
                <a:gridCol w="852488">
                  <a:extLst>
                    <a:ext uri="{9D8B030D-6E8A-4147-A177-3AD203B41FA5}">
                      <a16:colId xmlns:a16="http://schemas.microsoft.com/office/drawing/2014/main" val="2484071503"/>
                    </a:ext>
                  </a:extLst>
                </a:gridCol>
                <a:gridCol w="754062">
                  <a:extLst>
                    <a:ext uri="{9D8B030D-6E8A-4147-A177-3AD203B41FA5}">
                      <a16:colId xmlns:a16="http://schemas.microsoft.com/office/drawing/2014/main" val="3647224796"/>
                    </a:ext>
                  </a:extLst>
                </a:gridCol>
                <a:gridCol w="790575">
                  <a:extLst>
                    <a:ext uri="{9D8B030D-6E8A-4147-A177-3AD203B41FA5}">
                      <a16:colId xmlns:a16="http://schemas.microsoft.com/office/drawing/2014/main" val="3796640033"/>
                    </a:ext>
                  </a:extLst>
                </a:gridCol>
                <a:gridCol w="787400">
                  <a:extLst>
                    <a:ext uri="{9D8B030D-6E8A-4147-A177-3AD203B41FA5}">
                      <a16:colId xmlns:a16="http://schemas.microsoft.com/office/drawing/2014/main" val="226954976"/>
                    </a:ext>
                  </a:extLst>
                </a:gridCol>
                <a:gridCol w="793750">
                  <a:extLst>
                    <a:ext uri="{9D8B030D-6E8A-4147-A177-3AD203B41FA5}">
                      <a16:colId xmlns:a16="http://schemas.microsoft.com/office/drawing/2014/main" val="2690407829"/>
                    </a:ext>
                  </a:extLst>
                </a:gridCol>
                <a:gridCol w="787400">
                  <a:extLst>
                    <a:ext uri="{9D8B030D-6E8A-4147-A177-3AD203B41FA5}">
                      <a16:colId xmlns:a16="http://schemas.microsoft.com/office/drawing/2014/main" val="882227023"/>
                    </a:ext>
                  </a:extLst>
                </a:gridCol>
                <a:gridCol w="790575">
                  <a:extLst>
                    <a:ext uri="{9D8B030D-6E8A-4147-A177-3AD203B41FA5}">
                      <a16:colId xmlns:a16="http://schemas.microsoft.com/office/drawing/2014/main" val="261550383"/>
                    </a:ext>
                  </a:extLst>
                </a:gridCol>
                <a:gridCol w="788988">
                  <a:extLst>
                    <a:ext uri="{9D8B030D-6E8A-4147-A177-3AD203B41FA5}">
                      <a16:colId xmlns:a16="http://schemas.microsoft.com/office/drawing/2014/main" val="2646998555"/>
                    </a:ext>
                  </a:extLst>
                </a:gridCol>
                <a:gridCol w="790575">
                  <a:extLst>
                    <a:ext uri="{9D8B030D-6E8A-4147-A177-3AD203B41FA5}">
                      <a16:colId xmlns:a16="http://schemas.microsoft.com/office/drawing/2014/main" val="4195661311"/>
                    </a:ext>
                  </a:extLst>
                </a:gridCol>
                <a:gridCol w="788987">
                  <a:extLst>
                    <a:ext uri="{9D8B030D-6E8A-4147-A177-3AD203B41FA5}">
                      <a16:colId xmlns:a16="http://schemas.microsoft.com/office/drawing/2014/main" val="651247949"/>
                    </a:ext>
                  </a:extLst>
                </a:gridCol>
              </a:tblGrid>
              <a:tr h="518139">
                <a:tc rowSpan="2">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Depth (cm)</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Ilo</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Moquegua</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hMerge="1">
                  <a:txBody>
                    <a:bodyPr/>
                    <a:lstStyle/>
                    <a:p>
                      <a:endParaRPr lang="en-US"/>
                    </a:p>
                  </a:txBody>
                  <a:tcPr/>
                </a:tc>
                <a:tc hMerge="1">
                  <a:txBody>
                    <a:bodyPr/>
                    <a:lstStyle/>
                    <a:p>
                      <a:endParaRPr lang="en-US"/>
                    </a:p>
                  </a:txBody>
                  <a:tcPr/>
                </a:tc>
                <a:tc gridSpan="2">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Torata</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hMerge="1">
                  <a:txBody>
                    <a:bodyPr/>
                    <a:lstStyle/>
                    <a:p>
                      <a:endParaRPr lang="en-US"/>
                    </a:p>
                  </a:txBody>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Puno</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gridSpan="2">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Bookman Old Style" panose="02050604050505020204" pitchFamily="18" charset="0"/>
                        </a:rPr>
                        <a:t>Peruvian Amazon</a:t>
                      </a:r>
                    </a:p>
                  </a:txBody>
                  <a:tcPr marT="45710" marB="45710" anchor="b"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extLst>
                  <a:ext uri="{0D108BD9-81ED-4DB2-BD59-A6C34878D82A}">
                    <a16:rowId xmlns:a16="http://schemas.microsoft.com/office/drawing/2014/main" val="721952790"/>
                  </a:ext>
                </a:extLst>
              </a:tr>
              <a:tr h="479319">
                <a:tc vMerge="1">
                  <a:txBody>
                    <a:bodyPr/>
                    <a:lstStyle/>
                    <a:p>
                      <a:endParaRPr lang="en-US"/>
                    </a:p>
                  </a:txBody>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A</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1</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B</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1</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A</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2</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B</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2</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C</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2</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A</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3</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B</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3</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A</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4</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A</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5</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B</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5</a:t>
                      </a:r>
                      <a:r>
                        <a:rPr kumimoji="0" lang="en-US" altLang="en-US" sz="1400" b="1"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3143871240"/>
                  </a:ext>
                </a:extLst>
              </a:tr>
              <a:tr h="442815">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0-2.5</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4.4</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3.6</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5.9</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4.7</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6.5</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7.4</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11.9</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3.7</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CCFF99"/>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10.6</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8.3</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extLst>
                  <a:ext uri="{0D108BD9-81ED-4DB2-BD59-A6C34878D82A}">
                    <a16:rowId xmlns:a16="http://schemas.microsoft.com/office/drawing/2014/main" val="1221812442"/>
                  </a:ext>
                </a:extLst>
              </a:tr>
              <a:tr h="445989">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2.5-5</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4.0</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3.4</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4.9</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4.7</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6.4</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7.6</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10.8</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3.8</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FF99"/>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9.2</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0C0C0"/>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7.0</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cap="flat">
                      <a:noFill/>
                    </a:lnR>
                    <a:lnT>
                      <a:noFill/>
                    </a:lnT>
                    <a:lnB>
                      <a:noFill/>
                    </a:lnB>
                    <a:lnTlToBr>
                      <a:noFill/>
                    </a:lnTlToBr>
                    <a:lnBlToTr>
                      <a:noFill/>
                    </a:lnBlToTr>
                    <a:solidFill>
                      <a:srgbClr val="C0C0C0"/>
                    </a:solidFill>
                  </a:tcPr>
                </a:tc>
                <a:extLst>
                  <a:ext uri="{0D108BD9-81ED-4DB2-BD59-A6C34878D82A}">
                    <a16:rowId xmlns:a16="http://schemas.microsoft.com/office/drawing/2014/main" val="2417987529"/>
                  </a:ext>
                </a:extLst>
              </a:tr>
              <a:tr h="438053">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5-10</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6.8</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6.5</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7.2</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9.0</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11.3</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14.8</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15.9</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9.8</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FF99"/>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15.3</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0C0C0"/>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11.1</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cap="flat">
                      <a:noFill/>
                    </a:lnR>
                    <a:lnT>
                      <a:noFill/>
                    </a:lnT>
                    <a:lnB>
                      <a:noFill/>
                    </a:lnB>
                    <a:lnTlToBr>
                      <a:noFill/>
                    </a:lnTlToBr>
                    <a:lnBlToTr>
                      <a:noFill/>
                    </a:lnBlToTr>
                    <a:solidFill>
                      <a:srgbClr val="C0C0C0"/>
                    </a:solidFill>
                  </a:tcPr>
                </a:tc>
                <a:extLst>
                  <a:ext uri="{0D108BD9-81ED-4DB2-BD59-A6C34878D82A}">
                    <a16:rowId xmlns:a16="http://schemas.microsoft.com/office/drawing/2014/main" val="1241094001"/>
                  </a:ext>
                </a:extLst>
              </a:tr>
              <a:tr h="439640">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10-20</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13.4</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12.8</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19.5</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18.0</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23.3</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22.4</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28.3</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17.2</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CFF99"/>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32.2</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a:noFill/>
                    </a:lnB>
                    <a:lnTlToBr>
                      <a:noFill/>
                    </a:lnTlToBr>
                    <a:lnBlToTr>
                      <a:noFill/>
                    </a:lnBlToTr>
                    <a:solidFill>
                      <a:srgbClr val="C0C0C0"/>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26.5</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cap="flat">
                      <a:noFill/>
                    </a:lnR>
                    <a:lnT>
                      <a:noFill/>
                    </a:lnT>
                    <a:lnB>
                      <a:noFill/>
                    </a:lnB>
                    <a:lnTlToBr>
                      <a:noFill/>
                    </a:lnTlToBr>
                    <a:lnBlToTr>
                      <a:noFill/>
                    </a:lnBlToTr>
                    <a:solidFill>
                      <a:srgbClr val="C0C0C0"/>
                    </a:solidFill>
                  </a:tcPr>
                </a:tc>
                <a:extLst>
                  <a:ext uri="{0D108BD9-81ED-4DB2-BD59-A6C34878D82A}">
                    <a16:rowId xmlns:a16="http://schemas.microsoft.com/office/drawing/2014/main" val="1176265934"/>
                  </a:ext>
                </a:extLst>
              </a:tr>
              <a:tr h="444402">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20-30</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13.8</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11.8</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19.2</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19.2</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17.7</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16.0</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25.0</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12.4</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24.0</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22.3</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3847808926"/>
                  </a:ext>
                </a:extLst>
              </a:tr>
              <a:tr h="304779">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0-30</a:t>
                      </a:r>
                      <a:endParaRPr kumimoji="0" lang="en-US" altLang="en-US" sz="1400" b="1" i="0" u="none" strike="noStrike" cap="none" normalizeH="0" baseline="0">
                        <a:ln>
                          <a:noFill/>
                        </a:ln>
                        <a:solidFill>
                          <a:srgbClr val="5F5F5F"/>
                        </a:solidFill>
                        <a:effectLst/>
                        <a:latin typeface="Bookman Old Style" panose="02050604050505020204" pitchFamily="18" charset="0"/>
                      </a:endParaRPr>
                    </a:p>
                  </a:txBody>
                  <a:tcPr marT="45710" marB="45710"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42.4</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38.1</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56.7</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55.6</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65.2</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68.2</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91.9</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46.9</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91.3</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75.2</a:t>
                      </a:r>
                      <a:endParaRPr kumimoji="0" lang="pt-BR" altLang="en-US" sz="1400" b="1" i="0" u="none" strike="noStrike" cap="none" normalizeH="0" baseline="0">
                        <a:ln>
                          <a:noFill/>
                        </a:ln>
                        <a:solidFill>
                          <a:srgbClr val="5F5F5F"/>
                        </a:solidFill>
                        <a:effectLst/>
                        <a:latin typeface="Bookman Old Style" panose="02050604050505020204" pitchFamily="18" charset="0"/>
                      </a:endParaRPr>
                    </a:p>
                  </a:txBody>
                  <a:tcPr marT="45710" marB="45710" anchor="b"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3822738188"/>
                  </a:ext>
                </a:extLst>
              </a:tr>
            </a:tbl>
          </a:graphicData>
        </a:graphic>
      </p:graphicFrame>
      <p:sp>
        <p:nvSpPr>
          <p:cNvPr id="15450" name="Text Box 250">
            <a:extLst>
              <a:ext uri="{FF2B5EF4-FFF2-40B4-BE49-F238E27FC236}">
                <a16:creationId xmlns:a16="http://schemas.microsoft.com/office/drawing/2014/main" id="{C827A1C7-32E5-45FA-92FC-1C77DDDAA508}"/>
              </a:ext>
            </a:extLst>
          </p:cNvPr>
          <p:cNvSpPr txBox="1">
            <a:spLocks noChangeArrowheads="1"/>
          </p:cNvSpPr>
          <p:nvPr/>
        </p:nvSpPr>
        <p:spPr bwMode="auto">
          <a:xfrm>
            <a:off x="228600" y="5473700"/>
            <a:ext cx="86868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eaLnBrk="1" hangingPunct="1">
              <a:spcBef>
                <a:spcPct val="0"/>
              </a:spcBef>
            </a:pPr>
            <a:r>
              <a:rPr lang="pt-BR" altLang="en-US" sz="1400">
                <a:solidFill>
                  <a:schemeClr val="tx1"/>
                </a:solidFill>
                <a:latin typeface="Bookman Old Style" panose="02050604050505020204" pitchFamily="18" charset="0"/>
              </a:rPr>
              <a:t># </a:t>
            </a:r>
            <a:r>
              <a:rPr lang="en-US" altLang="en-US" sz="1400">
                <a:solidFill>
                  <a:schemeClr val="tx1"/>
                </a:solidFill>
                <a:latin typeface="Bookman Old Style" panose="02050604050505020204" pitchFamily="18" charset="0"/>
              </a:rPr>
              <a:t>CARBON STOCKS = 10 × (C × d × T)</a:t>
            </a:r>
            <a:r>
              <a:rPr lang="en-US" altLang="en-US" sz="1400" b="0">
                <a:solidFill>
                  <a:schemeClr val="tx1"/>
                </a:solidFill>
                <a:latin typeface="Bookman Old Style" panose="02050604050505020204" pitchFamily="18" charset="0"/>
              </a:rPr>
              <a:t>; </a:t>
            </a:r>
            <a:r>
              <a:rPr lang="en-US" altLang="en-US" sz="1400" b="0" i="1">
                <a:solidFill>
                  <a:schemeClr val="tx1"/>
                </a:solidFill>
                <a:latin typeface="Bookman Old Style" panose="02050604050505020204" pitchFamily="18" charset="0"/>
              </a:rPr>
              <a:t>C</a:t>
            </a:r>
            <a:r>
              <a:rPr lang="en-US" altLang="en-US" sz="1400" b="0">
                <a:solidFill>
                  <a:schemeClr val="tx1"/>
                </a:solidFill>
                <a:latin typeface="Bookman Old Style" panose="02050604050505020204" pitchFamily="18" charset="0"/>
              </a:rPr>
              <a:t> is the carbon content in g kg-1; </a:t>
            </a:r>
            <a:r>
              <a:rPr lang="en-US" altLang="en-US" sz="1400" b="0" i="1">
                <a:solidFill>
                  <a:schemeClr val="tx1"/>
                </a:solidFill>
                <a:latin typeface="Bookman Old Style" panose="02050604050505020204" pitchFamily="18" charset="0"/>
              </a:rPr>
              <a:t>T</a:t>
            </a:r>
            <a:r>
              <a:rPr lang="en-US" altLang="en-US" sz="1400" b="0">
                <a:solidFill>
                  <a:schemeClr val="tx1"/>
                </a:solidFill>
                <a:latin typeface="Bookman Old Style" panose="02050604050505020204" pitchFamily="18" charset="0"/>
              </a:rPr>
              <a:t> the sample layer thickness in meters and </a:t>
            </a:r>
            <a:r>
              <a:rPr lang="en-US" altLang="en-US" sz="1400" b="0" i="1">
                <a:solidFill>
                  <a:schemeClr val="tx1"/>
                </a:solidFill>
                <a:latin typeface="Bookman Old Style" panose="02050604050505020204" pitchFamily="18" charset="0"/>
              </a:rPr>
              <a:t>d</a:t>
            </a:r>
            <a:r>
              <a:rPr lang="en-US" altLang="en-US" sz="1400" b="0">
                <a:solidFill>
                  <a:schemeClr val="tx1"/>
                </a:solidFill>
                <a:latin typeface="Bookman Old Style" panose="02050604050505020204" pitchFamily="18" charset="0"/>
              </a:rPr>
              <a:t>  the soil layer bulk density in Mg m-3;</a:t>
            </a:r>
            <a:endParaRPr lang="pt-BR" altLang="en-US" sz="1400">
              <a:solidFill>
                <a:schemeClr val="tx1"/>
              </a:solidFill>
              <a:latin typeface="Bookman Old Style" panose="02050604050505020204" pitchFamily="18" charset="0"/>
            </a:endParaRPr>
          </a:p>
          <a:p>
            <a:pPr algn="just" eaLnBrk="1" hangingPunct="1">
              <a:spcBef>
                <a:spcPct val="0"/>
              </a:spcBef>
            </a:pPr>
            <a:r>
              <a:rPr lang="pt-BR" altLang="en-US" sz="1400" b="0">
                <a:solidFill>
                  <a:schemeClr val="tx1"/>
                </a:solidFill>
                <a:latin typeface="Bookman Old Style" panose="02050604050505020204" pitchFamily="18" charset="0"/>
              </a:rPr>
              <a:t>* A1: maize; B1: olive; A2: alfalfa; B2: potato-alfalfa-maize rotation; C2: grape; A3: avocado-citrus-maize-potato-cassava; B3: alfalfa; A4: alfalfa–potato–oat rotation; A5: coffee (agroforestry); B5: rainforest; </a:t>
            </a:r>
          </a:p>
        </p:txBody>
      </p:sp>
      <p:sp>
        <p:nvSpPr>
          <p:cNvPr id="15451" name="Text Box 252">
            <a:extLst>
              <a:ext uri="{FF2B5EF4-FFF2-40B4-BE49-F238E27FC236}">
                <a16:creationId xmlns:a16="http://schemas.microsoft.com/office/drawing/2014/main" id="{3281C9EC-CC05-49E3-A019-D5001939D947}"/>
              </a:ext>
            </a:extLst>
          </p:cNvPr>
          <p:cNvSpPr txBox="1">
            <a:spLocks noChangeArrowheads="1"/>
          </p:cNvSpPr>
          <p:nvPr/>
        </p:nvSpPr>
        <p:spPr bwMode="auto">
          <a:xfrm>
            <a:off x="228600" y="1143000"/>
            <a:ext cx="868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eaLnBrk="1" hangingPunct="1">
              <a:spcBef>
                <a:spcPct val="50000"/>
              </a:spcBef>
            </a:pPr>
            <a:r>
              <a:rPr lang="en-US" altLang="en-US" sz="1800" b="0">
                <a:solidFill>
                  <a:schemeClr val="tx1"/>
                </a:solidFill>
                <a:latin typeface="Bookman Old Style" panose="02050604050505020204" pitchFamily="18" charset="0"/>
              </a:rPr>
              <a:t>Soil carbon stocks (Mg ha</a:t>
            </a:r>
            <a:r>
              <a:rPr lang="en-US" altLang="en-US" sz="1800" b="0" baseline="30000">
                <a:solidFill>
                  <a:schemeClr val="tx1"/>
                </a:solidFill>
                <a:latin typeface="Bookman Old Style" panose="02050604050505020204" pitchFamily="18" charset="0"/>
              </a:rPr>
              <a:t>-1</a:t>
            </a:r>
            <a:r>
              <a:rPr lang="en-US" altLang="en-US" sz="1800" b="0">
                <a:solidFill>
                  <a:schemeClr val="tx1"/>
                </a:solidFill>
                <a:latin typeface="Bookman Old Style" panose="02050604050505020204" pitchFamily="18" charset="0"/>
              </a:rPr>
              <a:t>) by</a:t>
            </a:r>
            <a:r>
              <a:rPr lang="en-US" altLang="en-US" sz="1800">
                <a:solidFill>
                  <a:schemeClr val="tx1"/>
                </a:solidFill>
                <a:latin typeface="Bookman Old Style" panose="02050604050505020204" pitchFamily="18" charset="0"/>
              </a:rPr>
              <a:t> </a:t>
            </a:r>
            <a:r>
              <a:rPr lang="en-US" altLang="en-US" sz="1800" b="0">
                <a:solidFill>
                  <a:schemeClr val="tx1"/>
                </a:solidFill>
                <a:latin typeface="Bookman Old Style" panose="02050604050505020204" pitchFamily="18" charset="0"/>
              </a:rPr>
              <a:t>soil</a:t>
            </a:r>
            <a:r>
              <a:rPr lang="en-US" altLang="en-US" sz="1800">
                <a:solidFill>
                  <a:schemeClr val="tx1"/>
                </a:solidFill>
                <a:latin typeface="Bookman Old Style" panose="02050604050505020204" pitchFamily="18" charset="0"/>
              </a:rPr>
              <a:t> </a:t>
            </a:r>
            <a:r>
              <a:rPr lang="en-US" altLang="en-US" sz="1800" b="0">
                <a:solidFill>
                  <a:schemeClr val="tx1"/>
                </a:solidFill>
                <a:latin typeface="Bookman Old Style" panose="02050604050505020204" pitchFamily="18" charset="0"/>
              </a:rPr>
              <a:t>layer and total (0-30 cm). Data from soils sampled in 2008, in different cropping systems in Peru.</a:t>
            </a:r>
            <a:endParaRPr lang="pt-BR" altLang="en-US" sz="1800" b="0">
              <a:solidFill>
                <a:schemeClr val="tx1"/>
              </a:solidFill>
              <a:latin typeface="Bookman Old Style" panose="020506040505050202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6874341D-0813-4A01-AF8D-4457916CD372}"/>
              </a:ext>
            </a:extLst>
          </p:cNvPr>
          <p:cNvSpPr>
            <a:spLocks noGrp="1" noChangeArrowheads="1"/>
          </p:cNvSpPr>
          <p:nvPr>
            <p:ph type="title"/>
          </p:nvPr>
        </p:nvSpPr>
        <p:spPr/>
        <p:txBody>
          <a:bodyPr/>
          <a:lstStyle/>
          <a:p>
            <a:pPr eaLnBrk="1" hangingPunct="1"/>
            <a:r>
              <a:rPr lang="pt-BR" altLang="en-US"/>
              <a:t>Carbon stocks </a:t>
            </a:r>
            <a:r>
              <a:rPr lang="pt-BR" altLang="en-US" i="1"/>
              <a:t>vs.</a:t>
            </a:r>
            <a:r>
              <a:rPr lang="pt-BR" altLang="en-US"/>
              <a:t> altitude</a:t>
            </a:r>
          </a:p>
        </p:txBody>
      </p:sp>
      <p:sp>
        <p:nvSpPr>
          <p:cNvPr id="16386" name="Rectangle 5">
            <a:extLst>
              <a:ext uri="{FF2B5EF4-FFF2-40B4-BE49-F238E27FC236}">
                <a16:creationId xmlns:a16="http://schemas.microsoft.com/office/drawing/2014/main" id="{3D88B640-FABA-489F-804A-E81DF6B71F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0"/>
              </a:spcBef>
            </a:pPr>
            <a:endParaRPr lang="en-US" altLang="en-US" sz="1800" b="0">
              <a:solidFill>
                <a:schemeClr val="tx1"/>
              </a:solidFill>
            </a:endParaRPr>
          </a:p>
        </p:txBody>
      </p:sp>
      <p:graphicFrame>
        <p:nvGraphicFramePr>
          <p:cNvPr id="16387" name="Object 4">
            <a:extLst>
              <a:ext uri="{FF2B5EF4-FFF2-40B4-BE49-F238E27FC236}">
                <a16:creationId xmlns:a16="http://schemas.microsoft.com/office/drawing/2014/main" id="{8AA59E0A-02F6-4AD6-850C-6A459D7C6FEF}"/>
              </a:ext>
            </a:extLst>
          </p:cNvPr>
          <p:cNvGraphicFramePr>
            <a:graphicFrameLocks noChangeAspect="1"/>
          </p:cNvGraphicFramePr>
          <p:nvPr/>
        </p:nvGraphicFramePr>
        <p:xfrm>
          <a:off x="1676400" y="1216025"/>
          <a:ext cx="5638800" cy="4532313"/>
        </p:xfrm>
        <a:graphic>
          <a:graphicData uri="http://schemas.openxmlformats.org/presentationml/2006/ole">
            <mc:AlternateContent xmlns:mc="http://schemas.openxmlformats.org/markup-compatibility/2006">
              <mc:Choice xmlns:v="urn:schemas-microsoft-com:vml" Requires="v">
                <p:oleObj spid="_x0000_s16390" name="Graph" r:id="rId3" imgW="0" imgH="0" progId="Origin50.Graph">
                  <p:embed/>
                </p:oleObj>
              </mc:Choice>
              <mc:Fallback>
                <p:oleObj name="Graph" r:id="rId3" imgW="0" imgH="0" progId="Origin50.Grap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216025"/>
                        <a:ext cx="5638800"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8" name="Text Box 6">
            <a:extLst>
              <a:ext uri="{FF2B5EF4-FFF2-40B4-BE49-F238E27FC236}">
                <a16:creationId xmlns:a16="http://schemas.microsoft.com/office/drawing/2014/main" id="{1EFE279C-531C-423E-B541-AD2B0269C7D1}"/>
              </a:ext>
            </a:extLst>
          </p:cNvPr>
          <p:cNvSpPr txBox="1">
            <a:spLocks noChangeArrowheads="1"/>
          </p:cNvSpPr>
          <p:nvPr/>
        </p:nvSpPr>
        <p:spPr bwMode="auto">
          <a:xfrm>
            <a:off x="762000" y="5638800"/>
            <a:ext cx="792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50000"/>
              </a:spcBef>
            </a:pPr>
            <a:r>
              <a:rPr lang="en-US" altLang="en-US" sz="1800" b="0">
                <a:solidFill>
                  <a:schemeClr val="tx1"/>
                </a:solidFill>
                <a:latin typeface="Bookman Old Style" panose="02050604050505020204" pitchFamily="18" charset="0"/>
              </a:rPr>
              <a:t>Relationships between total soil Carbon stocks and altitudes from different agroecozones.</a:t>
            </a:r>
            <a:endParaRPr lang="pt-BR" altLang="en-US" sz="1800" b="0">
              <a:solidFill>
                <a:schemeClr val="tx1"/>
              </a:solidFill>
              <a:latin typeface="Bookman Old Style" panose="020506040505050202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62">
            <a:extLst>
              <a:ext uri="{FF2B5EF4-FFF2-40B4-BE49-F238E27FC236}">
                <a16:creationId xmlns:a16="http://schemas.microsoft.com/office/drawing/2014/main" id="{3534EE0D-0989-4C59-A877-297BD47252CC}"/>
              </a:ext>
            </a:extLst>
          </p:cNvPr>
          <p:cNvSpPr>
            <a:spLocks noGrp="1" noChangeArrowheads="1"/>
          </p:cNvSpPr>
          <p:nvPr>
            <p:ph type="title"/>
          </p:nvPr>
        </p:nvSpPr>
        <p:spPr/>
        <p:txBody>
          <a:bodyPr/>
          <a:lstStyle/>
          <a:p>
            <a:pPr eaLnBrk="1" hangingPunct="1"/>
            <a:r>
              <a:rPr lang="pt-BR" altLang="en-US"/>
              <a:t>LIF results</a:t>
            </a:r>
          </a:p>
        </p:txBody>
      </p:sp>
      <p:graphicFrame>
        <p:nvGraphicFramePr>
          <p:cNvPr id="81995" name="Group 75">
            <a:extLst>
              <a:ext uri="{FF2B5EF4-FFF2-40B4-BE49-F238E27FC236}">
                <a16:creationId xmlns:a16="http://schemas.microsoft.com/office/drawing/2014/main" id="{2ADDF912-DE45-594B-9D40-A58870A61137}"/>
              </a:ext>
            </a:extLst>
          </p:cNvPr>
          <p:cNvGraphicFramePr>
            <a:graphicFrameLocks noGrp="1"/>
          </p:cNvGraphicFramePr>
          <p:nvPr>
            <p:ph idx="1"/>
          </p:nvPr>
        </p:nvGraphicFramePr>
        <p:xfrm>
          <a:off x="533400" y="2133600"/>
          <a:ext cx="8305800" cy="3397250"/>
        </p:xfrm>
        <a:graphic>
          <a:graphicData uri="http://schemas.openxmlformats.org/drawingml/2006/table">
            <a:tbl>
              <a:tblPr/>
              <a:tblGrid>
                <a:gridCol w="1374775">
                  <a:extLst>
                    <a:ext uri="{9D8B030D-6E8A-4147-A177-3AD203B41FA5}">
                      <a16:colId xmlns:a16="http://schemas.microsoft.com/office/drawing/2014/main" val="3111940114"/>
                    </a:ext>
                  </a:extLst>
                </a:gridCol>
                <a:gridCol w="1433513">
                  <a:extLst>
                    <a:ext uri="{9D8B030D-6E8A-4147-A177-3AD203B41FA5}">
                      <a16:colId xmlns:a16="http://schemas.microsoft.com/office/drawing/2014/main" val="1905557135"/>
                    </a:ext>
                  </a:extLst>
                </a:gridCol>
                <a:gridCol w="1373187">
                  <a:extLst>
                    <a:ext uri="{9D8B030D-6E8A-4147-A177-3AD203B41FA5}">
                      <a16:colId xmlns:a16="http://schemas.microsoft.com/office/drawing/2014/main" val="4215342575"/>
                    </a:ext>
                  </a:extLst>
                </a:gridCol>
                <a:gridCol w="1374775">
                  <a:extLst>
                    <a:ext uri="{9D8B030D-6E8A-4147-A177-3AD203B41FA5}">
                      <a16:colId xmlns:a16="http://schemas.microsoft.com/office/drawing/2014/main" val="3442182373"/>
                    </a:ext>
                  </a:extLst>
                </a:gridCol>
                <a:gridCol w="1374775">
                  <a:extLst>
                    <a:ext uri="{9D8B030D-6E8A-4147-A177-3AD203B41FA5}">
                      <a16:colId xmlns:a16="http://schemas.microsoft.com/office/drawing/2014/main" val="3776129637"/>
                    </a:ext>
                  </a:extLst>
                </a:gridCol>
                <a:gridCol w="1374775">
                  <a:extLst>
                    <a:ext uri="{9D8B030D-6E8A-4147-A177-3AD203B41FA5}">
                      <a16:colId xmlns:a16="http://schemas.microsoft.com/office/drawing/2014/main" val="1787420070"/>
                    </a:ext>
                  </a:extLst>
                </a:gridCol>
              </a:tblGrid>
              <a:tr h="285709">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endParaRPr kumimoji="0" lang="pt-BR" altLang="en-US" sz="1600" b="1" i="0" u="none" strike="noStrike" cap="none" normalizeH="0" baseline="0">
                        <a:ln>
                          <a:noFill/>
                        </a:ln>
                        <a:solidFill>
                          <a:schemeClr val="tx1"/>
                        </a:solidFill>
                        <a:effectLst/>
                        <a:latin typeface="Bookman Old Style" panose="02050604050505020204" pitchFamily="18" charset="0"/>
                      </a:endParaRPr>
                    </a:p>
                  </a:txBody>
                  <a:tcPr marT="45714" marB="45714"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gridSpan="5">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Bookman Old Style" panose="02050604050505020204" pitchFamily="18" charset="0"/>
                        </a:rPr>
                        <a:t> H</a:t>
                      </a:r>
                      <a:r>
                        <a:rPr kumimoji="0" lang="en-US" altLang="en-US" sz="1600" b="0" i="0" u="none" strike="noStrike" cap="none" normalizeH="0" baseline="-25000">
                          <a:ln>
                            <a:noFill/>
                          </a:ln>
                          <a:solidFill>
                            <a:schemeClr val="tx1"/>
                          </a:solidFill>
                          <a:effectLst/>
                          <a:latin typeface="Bookman Old Style" panose="02050604050505020204" pitchFamily="18" charset="0"/>
                        </a:rPr>
                        <a:t>LIF  </a:t>
                      </a:r>
                      <a:r>
                        <a:rPr kumimoji="0" lang="en-US" altLang="en-US" sz="1600" b="0" i="0" u="none" strike="noStrike" cap="none" normalizeH="0" baseline="0">
                          <a:ln>
                            <a:noFill/>
                          </a:ln>
                          <a:solidFill>
                            <a:schemeClr val="tx1"/>
                          </a:solidFill>
                          <a:effectLst/>
                          <a:latin typeface="Bookman Old Style" panose="02050604050505020204" pitchFamily="18" charset="0"/>
                        </a:rPr>
                        <a:t>(a.u.)</a:t>
                      </a:r>
                      <a:r>
                        <a:rPr kumimoji="0" lang="en-US" altLang="en-US" sz="1600" b="0" i="0" u="none" strike="noStrike" cap="none" normalizeH="0" baseline="30000">
                          <a:ln>
                            <a:noFill/>
                          </a:ln>
                          <a:solidFill>
                            <a:schemeClr val="tx1"/>
                          </a:solidFill>
                          <a:effectLst/>
                          <a:latin typeface="Bookman Old Style" panose="02050604050505020204" pitchFamily="18" charset="0"/>
                        </a:rPr>
                        <a:t> #</a:t>
                      </a:r>
                      <a:endParaRPr kumimoji="0" lang="en-US" altLang="en-US" sz="1600" b="0" i="0" u="none" strike="noStrike" cap="none" normalizeH="0" baseline="0">
                        <a:ln>
                          <a:noFill/>
                        </a:ln>
                        <a:solidFill>
                          <a:schemeClr val="tx1"/>
                        </a:solidFill>
                        <a:effectLst/>
                        <a:latin typeface="Bookman Old Style" panose="02050604050505020204" pitchFamily="18" charset="0"/>
                      </a:endParaRPr>
                    </a:p>
                  </a:txBody>
                  <a:tcPr marT="45714" marB="45714"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803883"/>
                  </a:ext>
                </a:extLst>
              </a:tr>
              <a:tr h="352858">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Depth (cm)</a:t>
                      </a:r>
                    </a:p>
                    <a:p>
                      <a:pPr marL="0" marR="0" lvl="0" indent="0" algn="ctr" defTabSz="914400" rtl="0" eaLnBrk="1" fontAlgn="base" latinLnBrk="0" hangingPunct="1">
                        <a:lnSpc>
                          <a:spcPct val="50000"/>
                        </a:lnSpc>
                        <a:spcBef>
                          <a:spcPct val="0"/>
                        </a:spcBef>
                        <a:spcAft>
                          <a:spcPct val="0"/>
                        </a:spcAft>
                        <a:buClrTx/>
                        <a:buSzTx/>
                        <a:buFontTx/>
                        <a:buNone/>
                        <a:tabLst/>
                      </a:pPr>
                      <a:endParaRPr kumimoji="0" lang="en-US" altLang="en-US" sz="1600" b="1" i="0" u="none" strike="noStrike" cap="none" normalizeH="0" baseline="0">
                        <a:ln>
                          <a:noFill/>
                        </a:ln>
                        <a:solidFill>
                          <a:schemeClr val="tx1"/>
                        </a:solidFill>
                        <a:effectLst/>
                        <a:latin typeface="Bookman Old Style" panose="02050604050505020204" pitchFamily="18" charset="0"/>
                      </a:endParaRPr>
                    </a:p>
                  </a:txBody>
                  <a:tcPr marT="45714" marB="45714" anchor="b"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Ilo</a:t>
                      </a:r>
                      <a:endParaRPr kumimoji="0" lang="en-US" altLang="en-US" sz="1600" b="1" i="0" u="none" strike="noStrike" cap="none" normalizeH="0" baseline="0">
                        <a:ln>
                          <a:noFill/>
                        </a:ln>
                        <a:solidFill>
                          <a:schemeClr val="tx1"/>
                        </a:solidFill>
                        <a:effectLst/>
                        <a:latin typeface="Bookman Old Style" panose="02050604050505020204" pitchFamily="18"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Moquegua</a:t>
                      </a:r>
                      <a:endParaRPr kumimoji="0" lang="en-US" altLang="en-US" sz="1600" b="1" i="0" u="none" strike="noStrike" cap="none" normalizeH="0" baseline="0">
                        <a:ln>
                          <a:noFill/>
                        </a:ln>
                        <a:solidFill>
                          <a:schemeClr val="tx1"/>
                        </a:solidFill>
                        <a:effectLst/>
                        <a:latin typeface="Bookman Old Style" panose="02050604050505020204" pitchFamily="18"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Torata</a:t>
                      </a:r>
                      <a:endParaRPr kumimoji="0" lang="en-US" altLang="en-US" sz="1600" b="1" i="0" u="none" strike="noStrike" cap="none" normalizeH="0" baseline="0">
                        <a:ln>
                          <a:noFill/>
                        </a:ln>
                        <a:solidFill>
                          <a:schemeClr val="tx1"/>
                        </a:solidFill>
                        <a:effectLst/>
                        <a:latin typeface="Bookman Old Style" panose="02050604050505020204" pitchFamily="18"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Puno</a:t>
                      </a:r>
                      <a:endParaRPr kumimoji="0" lang="en-US" altLang="en-US" sz="1600" b="1" i="0" u="none" strike="noStrike" cap="none" normalizeH="0" baseline="0">
                        <a:ln>
                          <a:noFill/>
                        </a:ln>
                        <a:solidFill>
                          <a:schemeClr val="tx1"/>
                        </a:solidFill>
                        <a:effectLst/>
                        <a:latin typeface="Bookman Old Style" panose="02050604050505020204" pitchFamily="18"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Peruvian Amazon</a:t>
                      </a:r>
                      <a:endParaRPr kumimoji="0" lang="en-US" altLang="en-US" sz="1600" b="1" i="0" u="none" strike="noStrike" cap="none" normalizeH="0" baseline="0">
                        <a:ln>
                          <a:noFill/>
                        </a:ln>
                        <a:solidFill>
                          <a:schemeClr val="tx1"/>
                        </a:solidFill>
                        <a:effectLst/>
                        <a:latin typeface="Bookman Old Style" panose="02050604050505020204" pitchFamily="18" charset="0"/>
                      </a:endParaRPr>
                    </a:p>
                  </a:txBody>
                  <a:tcPr marT="45714" marB="45714"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93648636"/>
                  </a:ext>
                </a:extLst>
              </a:tr>
              <a:tr h="550785">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0-2.5</a:t>
                      </a:r>
                      <a:endParaRPr kumimoji="0" lang="en-US" altLang="en-US" sz="1600" b="1" i="0" u="none" strike="noStrike" cap="none" normalizeH="0" baseline="0">
                        <a:ln>
                          <a:noFill/>
                        </a:ln>
                        <a:solidFill>
                          <a:schemeClr val="tx1"/>
                        </a:solidFill>
                        <a:effectLst/>
                        <a:latin typeface="Bookman Old Style" panose="02050604050505020204" pitchFamily="18" charset="0"/>
                      </a:endParaRPr>
                    </a:p>
                  </a:txBody>
                  <a:tcPr marT="45714" marB="45714" anchor="b"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24.5</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0.8</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20.6</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14.5</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16.1</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8.1</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3829318488"/>
                  </a:ext>
                </a:extLst>
              </a:tr>
              <a:tr h="553959">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2.5-5</a:t>
                      </a:r>
                      <a:endParaRPr kumimoji="0" lang="en-US" altLang="en-US" sz="1600" b="1" i="0" u="none" strike="noStrike" cap="none" normalizeH="0" baseline="0">
                        <a:ln>
                          <a:noFill/>
                        </a:ln>
                        <a:solidFill>
                          <a:schemeClr val="tx1"/>
                        </a:solidFill>
                        <a:effectLst/>
                        <a:latin typeface="Bookman Old Style" panose="02050604050505020204" pitchFamily="18" charset="0"/>
                      </a:endParaRPr>
                    </a:p>
                  </a:txBody>
                  <a:tcPr marT="45714" marB="45714" anchor="b"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26.3</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0.0</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22.0</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15.7</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0.2</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16.9</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0.2</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9.5</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0.0</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772275696"/>
                  </a:ext>
                </a:extLst>
              </a:tr>
              <a:tr h="549197">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5-10</a:t>
                      </a:r>
                      <a:endParaRPr kumimoji="0" lang="en-US" altLang="en-US" sz="1600" b="1" i="0" u="none" strike="noStrike" cap="none" normalizeH="0" baseline="0">
                        <a:ln>
                          <a:noFill/>
                        </a:ln>
                        <a:solidFill>
                          <a:schemeClr val="tx1"/>
                        </a:solidFill>
                        <a:effectLst/>
                        <a:latin typeface="Bookman Old Style" panose="02050604050505020204" pitchFamily="18" charset="0"/>
                      </a:endParaRPr>
                    </a:p>
                  </a:txBody>
                  <a:tcPr marT="45714" marB="45714" anchor="b"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26.5</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0.7</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22.4</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17.5</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0.4</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17.7</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10.9</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549461382"/>
                  </a:ext>
                </a:extLst>
              </a:tr>
              <a:tr h="553959">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10-20</a:t>
                      </a:r>
                      <a:endParaRPr kumimoji="0" lang="en-US" altLang="en-US" sz="1600" b="1" i="0" u="none" strike="noStrike" cap="none" normalizeH="0" baseline="0">
                        <a:ln>
                          <a:noFill/>
                        </a:ln>
                        <a:solidFill>
                          <a:schemeClr val="tx1"/>
                        </a:solidFill>
                        <a:effectLst/>
                        <a:latin typeface="Bookman Old Style" panose="02050604050505020204" pitchFamily="18" charset="0"/>
                      </a:endParaRPr>
                    </a:p>
                  </a:txBody>
                  <a:tcPr marT="45714" marB="45714" anchor="b"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26.4</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0.8</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23.7</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24.1</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0.2</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21.0</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0.8</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12.7</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755286927"/>
                  </a:ext>
                </a:extLst>
              </a:tr>
              <a:tr h="550785">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20-30</a:t>
                      </a:r>
                      <a:endParaRPr kumimoji="0" lang="en-US" altLang="en-US" sz="1600" b="1" i="0" u="none" strike="noStrike" cap="none" normalizeH="0" baseline="0">
                        <a:ln>
                          <a:noFill/>
                        </a:ln>
                        <a:solidFill>
                          <a:schemeClr val="tx1"/>
                        </a:solidFill>
                        <a:effectLst/>
                        <a:latin typeface="Bookman Old Style" panose="02050604050505020204" pitchFamily="18" charset="0"/>
                      </a:endParaRPr>
                    </a:p>
                  </a:txBody>
                  <a:tcPr marT="45714" marB="45714"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28.3</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0.5</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25.0</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0.3</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28.3</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0.2</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24.6</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a:spcBef>
                          <a:spcPct val="20000"/>
                        </a:spcBef>
                        <a:defRPr b="1">
                          <a:solidFill>
                            <a:srgbClr val="5F5F5F"/>
                          </a:solidFill>
                          <a:latin typeface="Arial" panose="020B0604020202020204" pitchFamily="34" charset="0"/>
                        </a:defRPr>
                      </a:lvl2pPr>
                      <a:lvl3pPr>
                        <a:spcBef>
                          <a:spcPct val="20000"/>
                        </a:spcBef>
                        <a:defRPr sz="1600" b="1">
                          <a:solidFill>
                            <a:srgbClr val="5F5F5F"/>
                          </a:solidFill>
                          <a:latin typeface="Arial" panose="020B0604020202020204" pitchFamily="34" charset="0"/>
                        </a:defRPr>
                      </a:lvl3pPr>
                      <a:lvl4pPr>
                        <a:spcBef>
                          <a:spcPct val="20000"/>
                        </a:spcBef>
                        <a:defRPr sz="1400" b="1">
                          <a:solidFill>
                            <a:srgbClr val="5F5F5F"/>
                          </a:solidFill>
                          <a:latin typeface="Arial" panose="020B0604020202020204" pitchFamily="34" charset="0"/>
                        </a:defRPr>
                      </a:lvl4pPr>
                      <a:lvl5pPr>
                        <a:spcBef>
                          <a:spcPct val="20000"/>
                        </a:spcBef>
                        <a:defRPr sz="1200" b="1">
                          <a:solidFill>
                            <a:srgbClr val="5F5F5F"/>
                          </a:solidFill>
                          <a:latin typeface="Arial" panose="020B0604020202020204" pitchFamily="34" charset="0"/>
                        </a:defRPr>
                      </a:lvl5pPr>
                      <a:lvl6pPr fontAlgn="base">
                        <a:spcBef>
                          <a:spcPct val="20000"/>
                        </a:spcBef>
                        <a:spcAft>
                          <a:spcPct val="0"/>
                        </a:spcAft>
                        <a:defRPr sz="1200" b="1">
                          <a:solidFill>
                            <a:srgbClr val="5F5F5F"/>
                          </a:solidFill>
                          <a:latin typeface="Arial" panose="020B0604020202020204" pitchFamily="34" charset="0"/>
                        </a:defRPr>
                      </a:lvl6pPr>
                      <a:lvl7pPr fontAlgn="base">
                        <a:spcBef>
                          <a:spcPct val="20000"/>
                        </a:spcBef>
                        <a:spcAft>
                          <a:spcPct val="0"/>
                        </a:spcAft>
                        <a:defRPr sz="1200" b="1">
                          <a:solidFill>
                            <a:srgbClr val="5F5F5F"/>
                          </a:solidFill>
                          <a:latin typeface="Arial" panose="020B0604020202020204" pitchFamily="34" charset="0"/>
                        </a:defRPr>
                      </a:lvl7pPr>
                      <a:lvl8pPr fontAlgn="base">
                        <a:spcBef>
                          <a:spcPct val="20000"/>
                        </a:spcBef>
                        <a:spcAft>
                          <a:spcPct val="0"/>
                        </a:spcAft>
                        <a:defRPr sz="1200" b="1">
                          <a:solidFill>
                            <a:srgbClr val="5F5F5F"/>
                          </a:solidFill>
                          <a:latin typeface="Arial" panose="020B0604020202020204" pitchFamily="34" charset="0"/>
                        </a:defRPr>
                      </a:lvl8pPr>
                      <a:lvl9pPr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18.7</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rPr>
                        <a:t></a:t>
                      </a:r>
                      <a:r>
                        <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rPr>
                        <a:t>0.1</a:t>
                      </a:r>
                      <a:endParaRPr kumimoji="0" lang="pt-BR" altLang="en-US" sz="1600" b="1" i="0" u="none" strike="noStrike" cap="none" normalizeH="0" baseline="0">
                        <a:ln>
                          <a:noFill/>
                        </a:ln>
                        <a:solidFill>
                          <a:schemeClr val="tx1"/>
                        </a:solidFill>
                        <a:effectLst/>
                        <a:latin typeface="Bookman Old Style" panose="02050604050505020204" pitchFamily="18" charset="0"/>
                        <a:cs typeface="Times New Roman" panose="02020603050405020304" pitchFamily="18" charset="0"/>
                        <a:sym typeface="Symbol" pitchFamily="2" charset="2"/>
                      </a:endParaRPr>
                    </a:p>
                  </a:txBody>
                  <a:tcPr marT="45714" marB="45714"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6032937"/>
                  </a:ext>
                </a:extLst>
              </a:tr>
            </a:tbl>
          </a:graphicData>
        </a:graphic>
      </p:graphicFrame>
      <p:sp>
        <p:nvSpPr>
          <p:cNvPr id="17453" name="Text Box 70">
            <a:extLst>
              <a:ext uri="{FF2B5EF4-FFF2-40B4-BE49-F238E27FC236}">
                <a16:creationId xmlns:a16="http://schemas.microsoft.com/office/drawing/2014/main" id="{3B5E4E8E-1B31-4B48-9B0D-552D7C842891}"/>
              </a:ext>
            </a:extLst>
          </p:cNvPr>
          <p:cNvSpPr txBox="1">
            <a:spLocks noChangeArrowheads="1"/>
          </p:cNvSpPr>
          <p:nvPr/>
        </p:nvSpPr>
        <p:spPr bwMode="auto">
          <a:xfrm>
            <a:off x="457200" y="5607050"/>
            <a:ext cx="838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0"/>
              </a:spcBef>
            </a:pPr>
            <a:r>
              <a:rPr lang="en-US" altLang="en-US" sz="1600" baseline="30000">
                <a:solidFill>
                  <a:schemeClr val="tx1"/>
                </a:solidFill>
                <a:latin typeface="Bookman Old Style" panose="02050604050505020204" pitchFamily="18" charset="0"/>
              </a:rPr>
              <a:t>#</a:t>
            </a:r>
            <a:r>
              <a:rPr lang="en-US" altLang="en-US" sz="1600">
                <a:solidFill>
                  <a:schemeClr val="tx1"/>
                </a:solidFill>
                <a:latin typeface="Bookman Old Style" panose="02050604050505020204" pitchFamily="18" charset="0"/>
              </a:rPr>
              <a:t> H</a:t>
            </a:r>
            <a:r>
              <a:rPr lang="en-US" altLang="en-US" sz="1600" baseline="-25000">
                <a:solidFill>
                  <a:schemeClr val="tx1"/>
                </a:solidFill>
                <a:latin typeface="Bookman Old Style" panose="02050604050505020204" pitchFamily="18" charset="0"/>
              </a:rPr>
              <a:t>LIF</a:t>
            </a:r>
            <a:r>
              <a:rPr lang="en-US" altLang="en-US" sz="1600" b="0">
                <a:solidFill>
                  <a:schemeClr val="tx1"/>
                </a:solidFill>
                <a:latin typeface="Bookman Old Style" panose="02050604050505020204" pitchFamily="18" charset="0"/>
              </a:rPr>
              <a:t> can be estimated through the ratio of area under fluorescence emission (excitation range 350 - 480 nm) by total organic carbon content. </a:t>
            </a:r>
            <a:endParaRPr lang="pt-BR" altLang="en-US" sz="1600" b="0">
              <a:solidFill>
                <a:schemeClr val="tx1"/>
              </a:solidFill>
              <a:latin typeface="Bookman Old Style" panose="02050604050505020204" pitchFamily="18" charset="0"/>
            </a:endParaRPr>
          </a:p>
        </p:txBody>
      </p:sp>
      <p:sp>
        <p:nvSpPr>
          <p:cNvPr id="17454" name="Text Box 73">
            <a:extLst>
              <a:ext uri="{FF2B5EF4-FFF2-40B4-BE49-F238E27FC236}">
                <a16:creationId xmlns:a16="http://schemas.microsoft.com/office/drawing/2014/main" id="{3D363F92-019B-48A7-91AD-15B2EF58F7D8}"/>
              </a:ext>
            </a:extLst>
          </p:cNvPr>
          <p:cNvSpPr txBox="1">
            <a:spLocks noChangeArrowheads="1"/>
          </p:cNvSpPr>
          <p:nvPr/>
        </p:nvSpPr>
        <p:spPr bwMode="auto">
          <a:xfrm>
            <a:off x="533400" y="14478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eaLnBrk="1" hangingPunct="1">
              <a:spcBef>
                <a:spcPct val="50000"/>
              </a:spcBef>
            </a:pPr>
            <a:r>
              <a:rPr lang="en-US" altLang="en-US" sz="1800" b="0">
                <a:solidFill>
                  <a:schemeClr val="tx1"/>
                </a:solidFill>
                <a:latin typeface="Bookman Old Style" panose="02050604050505020204" pitchFamily="18" charset="0"/>
              </a:rPr>
              <a:t>Humification degree or carbon stability (HLIF) of whole soils obtained through Laser Induced Fluorescence (LIF) spectroscopy.</a:t>
            </a:r>
            <a:endParaRPr lang="pt-BR" altLang="en-US" sz="1800" b="0">
              <a:solidFill>
                <a:schemeClr val="tx1"/>
              </a:solidFill>
              <a:latin typeface="Bookman Old Style" panose="020506040505050202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D5B13475-2429-4A34-ADF2-41CBF0ACE5AB}"/>
              </a:ext>
            </a:extLst>
          </p:cNvPr>
          <p:cNvSpPr>
            <a:spLocks noGrp="1" noChangeArrowheads="1"/>
          </p:cNvSpPr>
          <p:nvPr>
            <p:ph type="title"/>
          </p:nvPr>
        </p:nvSpPr>
        <p:spPr>
          <a:xfrm>
            <a:off x="650875" y="304800"/>
            <a:ext cx="7924800" cy="685800"/>
          </a:xfrm>
        </p:spPr>
        <p:txBody>
          <a:bodyPr/>
          <a:lstStyle/>
          <a:p>
            <a:pPr eaLnBrk="1" hangingPunct="1"/>
            <a:r>
              <a:rPr lang="pt-BR" altLang="en-US"/>
              <a:t>Final considerations</a:t>
            </a:r>
          </a:p>
        </p:txBody>
      </p:sp>
      <p:sp>
        <p:nvSpPr>
          <p:cNvPr id="18434" name="Rectangle 3">
            <a:extLst>
              <a:ext uri="{FF2B5EF4-FFF2-40B4-BE49-F238E27FC236}">
                <a16:creationId xmlns:a16="http://schemas.microsoft.com/office/drawing/2014/main" id="{15BDE3D5-1993-44E3-BE7F-BDD7614C3A2F}"/>
              </a:ext>
            </a:extLst>
          </p:cNvPr>
          <p:cNvSpPr>
            <a:spLocks noGrp="1" noChangeArrowheads="1"/>
          </p:cNvSpPr>
          <p:nvPr>
            <p:ph type="body" idx="1"/>
          </p:nvPr>
        </p:nvSpPr>
        <p:spPr>
          <a:xfrm>
            <a:off x="650875" y="838200"/>
            <a:ext cx="8188325" cy="4800600"/>
          </a:xfrm>
        </p:spPr>
        <p:txBody>
          <a:bodyPr/>
          <a:lstStyle/>
          <a:p>
            <a:pPr algn="just" eaLnBrk="1" hangingPunct="1">
              <a:lnSpc>
                <a:spcPct val="80000"/>
              </a:lnSpc>
              <a:buFont typeface="Wingdings" panose="05000000000000000000" pitchFamily="2" charset="2"/>
              <a:buChar char="ü"/>
            </a:pPr>
            <a:r>
              <a:rPr lang="en-US" altLang="en-US" sz="1600" b="0">
                <a:solidFill>
                  <a:schemeClr val="tx1"/>
                </a:solidFill>
                <a:latin typeface="Bookman Old Style" panose="02050604050505020204" pitchFamily="18" charset="0"/>
              </a:rPr>
              <a:t>Well managed coffee plantations in the Amazon site and alfalfa under irrigation in the high dry valleys presented as much carbon stocks as primary rainforests;</a:t>
            </a:r>
          </a:p>
          <a:p>
            <a:pPr algn="just" eaLnBrk="1" hangingPunct="1">
              <a:lnSpc>
                <a:spcPct val="80000"/>
              </a:lnSpc>
              <a:buFont typeface="Wingdings" panose="05000000000000000000" pitchFamily="2" charset="2"/>
              <a:buNone/>
            </a:pPr>
            <a:endParaRPr lang="en-US" altLang="en-US" sz="1600" b="0">
              <a:solidFill>
                <a:schemeClr val="tx1"/>
              </a:solidFill>
              <a:latin typeface="Bookman Old Style" panose="02050604050505020204" pitchFamily="18" charset="0"/>
            </a:endParaRPr>
          </a:p>
          <a:p>
            <a:pPr algn="just" eaLnBrk="1" hangingPunct="1">
              <a:lnSpc>
                <a:spcPct val="80000"/>
              </a:lnSpc>
              <a:buFont typeface="Wingdings" panose="05000000000000000000" pitchFamily="2" charset="2"/>
              <a:buChar char="ü"/>
            </a:pPr>
            <a:r>
              <a:rPr lang="en-US" altLang="en-US" sz="1600" b="0">
                <a:solidFill>
                  <a:schemeClr val="tx1"/>
                </a:solidFill>
                <a:latin typeface="Bookman Old Style" panose="02050604050505020204" pitchFamily="18" charset="0"/>
              </a:rPr>
              <a:t>The dry lowlands showed the lowest carbon stocks values; </a:t>
            </a:r>
          </a:p>
          <a:p>
            <a:pPr algn="just" eaLnBrk="1" hangingPunct="1">
              <a:lnSpc>
                <a:spcPct val="80000"/>
              </a:lnSpc>
              <a:buFont typeface="Wingdings" panose="05000000000000000000" pitchFamily="2" charset="2"/>
              <a:buNone/>
            </a:pPr>
            <a:endParaRPr lang="en-US" altLang="en-US" sz="1600" b="0">
              <a:solidFill>
                <a:schemeClr val="tx1"/>
              </a:solidFill>
              <a:latin typeface="Bookman Old Style" panose="02050604050505020204" pitchFamily="18" charset="0"/>
            </a:endParaRPr>
          </a:p>
          <a:p>
            <a:pPr algn="just" eaLnBrk="1" hangingPunct="1">
              <a:lnSpc>
                <a:spcPct val="80000"/>
              </a:lnSpc>
              <a:buFont typeface="Wingdings" panose="05000000000000000000" pitchFamily="2" charset="2"/>
              <a:buChar char="ü"/>
            </a:pPr>
            <a:r>
              <a:rPr lang="en-US" altLang="en-US" sz="1600" b="0">
                <a:solidFill>
                  <a:schemeClr val="tx1"/>
                </a:solidFill>
                <a:latin typeface="Bookman Old Style" panose="02050604050505020204" pitchFamily="18" charset="0"/>
              </a:rPr>
              <a:t>Carbon stocks were analyzed as a function of altitude (r ~ 0.8) for different agroecologies, within the same texture class; </a:t>
            </a:r>
          </a:p>
          <a:p>
            <a:pPr algn="just" eaLnBrk="1" hangingPunct="1">
              <a:lnSpc>
                <a:spcPct val="80000"/>
              </a:lnSpc>
              <a:buFont typeface="Wingdings" panose="05000000000000000000" pitchFamily="2" charset="2"/>
              <a:buChar char="ü"/>
            </a:pPr>
            <a:endParaRPr lang="en-US" altLang="en-US" sz="1600" b="0">
              <a:solidFill>
                <a:schemeClr val="tx1"/>
              </a:solidFill>
              <a:latin typeface="Bookman Old Style" panose="02050604050505020204" pitchFamily="18" charset="0"/>
            </a:endParaRPr>
          </a:p>
          <a:p>
            <a:pPr algn="just" eaLnBrk="1" hangingPunct="1">
              <a:lnSpc>
                <a:spcPct val="80000"/>
              </a:lnSpc>
              <a:buFont typeface="Wingdings" panose="05000000000000000000" pitchFamily="2" charset="2"/>
              <a:buChar char="ü"/>
            </a:pPr>
            <a:r>
              <a:rPr lang="en-US" altLang="en-US" sz="1600" b="0">
                <a:solidFill>
                  <a:schemeClr val="tx1"/>
                </a:solidFill>
                <a:latin typeface="Bookman Old Style" panose="02050604050505020204" pitchFamily="18" charset="0"/>
              </a:rPr>
              <a:t>potential of using spectroscopic systems of highly reliable results for field-level analysis of carbon contents and their degree of humification.  The H</a:t>
            </a:r>
            <a:r>
              <a:rPr lang="en-US" altLang="en-US" sz="1600" b="0" baseline="-25000">
                <a:solidFill>
                  <a:schemeClr val="tx1"/>
                </a:solidFill>
                <a:latin typeface="Bookman Old Style" panose="02050604050505020204" pitchFamily="18" charset="0"/>
              </a:rPr>
              <a:t>LIF </a:t>
            </a:r>
            <a:r>
              <a:rPr lang="en-US" altLang="en-US" sz="1600" b="0">
                <a:solidFill>
                  <a:schemeClr val="tx1"/>
                </a:solidFill>
                <a:latin typeface="Bookman Old Style" panose="02050604050505020204" pitchFamily="18" charset="0"/>
              </a:rPr>
              <a:t>ratio can be used to discriminate, in whole soils, the variation in degree of humification at depth for different crops and tillages, showing the effect of constant accumulation of plant residues in the topsoil. </a:t>
            </a:r>
          </a:p>
          <a:p>
            <a:pPr algn="just" eaLnBrk="1" hangingPunct="1">
              <a:lnSpc>
                <a:spcPct val="80000"/>
              </a:lnSpc>
              <a:buFont typeface="Wingdings" panose="05000000000000000000" pitchFamily="2" charset="2"/>
              <a:buChar char="ü"/>
            </a:pPr>
            <a:endParaRPr lang="en-US" altLang="en-US" sz="1600" b="0">
              <a:solidFill>
                <a:schemeClr val="tx1"/>
              </a:solidFill>
              <a:latin typeface="Bookman Old Style" panose="02050604050505020204" pitchFamily="18" charset="0"/>
            </a:endParaRPr>
          </a:p>
          <a:p>
            <a:pPr algn="just" eaLnBrk="1" hangingPunct="1">
              <a:lnSpc>
                <a:spcPct val="80000"/>
              </a:lnSpc>
              <a:buFont typeface="Wingdings" panose="05000000000000000000" pitchFamily="2" charset="2"/>
              <a:buChar char="ü"/>
            </a:pPr>
            <a:r>
              <a:rPr lang="en-US" altLang="en-US" sz="1600" b="0">
                <a:solidFill>
                  <a:schemeClr val="tx1"/>
                </a:solidFill>
                <a:latin typeface="Bookman Old Style" panose="02050604050505020204" pitchFamily="18" charset="0"/>
              </a:rPr>
              <a:t>The degree of humification is higher in cropping systems than in primary forests indicating that carbon stocks in cropping systems tend to be more recalcitrant;</a:t>
            </a:r>
          </a:p>
          <a:p>
            <a:pPr algn="just" eaLnBrk="1" hangingPunct="1">
              <a:lnSpc>
                <a:spcPct val="80000"/>
              </a:lnSpc>
              <a:buFont typeface="Wingdings" panose="05000000000000000000" pitchFamily="2" charset="2"/>
              <a:buChar char="ü"/>
            </a:pPr>
            <a:endParaRPr lang="en-US" altLang="en-US" sz="1600" b="0">
              <a:solidFill>
                <a:schemeClr val="tx1"/>
              </a:solidFill>
              <a:latin typeface="Bookman Old Style" panose="02050604050505020204" pitchFamily="18" charset="0"/>
            </a:endParaRPr>
          </a:p>
          <a:p>
            <a:pPr algn="just" eaLnBrk="1" hangingPunct="1">
              <a:lnSpc>
                <a:spcPct val="80000"/>
              </a:lnSpc>
              <a:buFont typeface="Wingdings" panose="05000000000000000000" pitchFamily="2" charset="2"/>
              <a:buChar char="ü"/>
            </a:pPr>
            <a:r>
              <a:rPr lang="en-US" altLang="en-US" sz="1600" b="0">
                <a:solidFill>
                  <a:schemeClr val="tx1"/>
                </a:solidFill>
                <a:latin typeface="Bookman Old Style" panose="02050604050505020204" pitchFamily="18" charset="0"/>
              </a:rPr>
              <a:t> The non incorporation of fresh available residues containing compounds necessary for the metabolism of microorganisms leads them to decompose the organic matter already existing in the soil more thoroughly;</a:t>
            </a:r>
          </a:p>
          <a:p>
            <a:pPr algn="just" eaLnBrk="1" hangingPunct="1">
              <a:lnSpc>
                <a:spcPct val="80000"/>
              </a:lnSpc>
              <a:buFont typeface="Wingdings" panose="05000000000000000000" pitchFamily="2" charset="2"/>
              <a:buChar char="ü"/>
            </a:pPr>
            <a:endParaRPr lang="en-US" altLang="en-US" sz="1600" b="0">
              <a:solidFill>
                <a:schemeClr val="tx1"/>
              </a:solidFill>
              <a:latin typeface="Bookman Old Style" panose="02050604050505020204" pitchFamily="18" charset="0"/>
            </a:endParaRPr>
          </a:p>
          <a:p>
            <a:pPr algn="just" eaLnBrk="1" hangingPunct="1">
              <a:lnSpc>
                <a:spcPct val="80000"/>
              </a:lnSpc>
              <a:buFont typeface="Wingdings" panose="05000000000000000000" pitchFamily="2" charset="2"/>
              <a:buChar char="ü"/>
            </a:pPr>
            <a:r>
              <a:rPr lang="en-US" altLang="en-US" sz="1600" b="0">
                <a:solidFill>
                  <a:schemeClr val="tx1"/>
                </a:solidFill>
                <a:latin typeface="Bookman Old Style" panose="02050604050505020204" pitchFamily="18" charset="0"/>
              </a:rPr>
              <a:t>The soils in the Amazon site presented lower stability. Higher soil carbon stability increased with depth, due to the presence of recalcitrant carbon, while at the surface the presence of labile carbon dominates due to constant input of plant residues.</a:t>
            </a:r>
            <a:endParaRPr lang="pt-BR" altLang="en-US" sz="1600" b="0">
              <a:solidFill>
                <a:schemeClr val="tx1"/>
              </a:solidFill>
              <a:latin typeface="Bookman Old Style" panose="020506040505050202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4DE3555-1B91-4663-82D0-350BDC435B49}"/>
              </a:ext>
            </a:extLst>
          </p:cNvPr>
          <p:cNvSpPr>
            <a:spLocks noGrp="1" noChangeArrowheads="1"/>
          </p:cNvSpPr>
          <p:nvPr>
            <p:ph type="title"/>
          </p:nvPr>
        </p:nvSpPr>
        <p:spPr/>
        <p:txBody>
          <a:bodyPr/>
          <a:lstStyle/>
          <a:p>
            <a:pPr eaLnBrk="1" hangingPunct="1"/>
            <a:r>
              <a:rPr lang="pt-BR" altLang="en-US"/>
              <a:t>Future works</a:t>
            </a:r>
          </a:p>
        </p:txBody>
      </p:sp>
      <p:sp>
        <p:nvSpPr>
          <p:cNvPr id="19458" name="Rectangle 3">
            <a:extLst>
              <a:ext uri="{FF2B5EF4-FFF2-40B4-BE49-F238E27FC236}">
                <a16:creationId xmlns:a16="http://schemas.microsoft.com/office/drawing/2014/main" id="{BC3E4ACA-7EB4-4758-BDCA-4301FA4EF151}"/>
              </a:ext>
            </a:extLst>
          </p:cNvPr>
          <p:cNvSpPr>
            <a:spLocks noGrp="1" noChangeArrowheads="1"/>
          </p:cNvSpPr>
          <p:nvPr>
            <p:ph type="body" idx="1"/>
          </p:nvPr>
        </p:nvSpPr>
        <p:spPr>
          <a:xfrm>
            <a:off x="650875" y="1524000"/>
            <a:ext cx="7924800" cy="4724400"/>
          </a:xfrm>
        </p:spPr>
        <p:txBody>
          <a:bodyPr/>
          <a:lstStyle/>
          <a:p>
            <a:pPr algn="just" eaLnBrk="1" hangingPunct="1">
              <a:buFont typeface="Wingdings" panose="05000000000000000000" pitchFamily="2" charset="2"/>
              <a:buChar char="Ø"/>
            </a:pPr>
            <a:r>
              <a:rPr lang="en-US" altLang="en-US"/>
              <a:t>evaluation of portable optical techniques for future agriculture applications in soil characterization. </a:t>
            </a:r>
          </a:p>
          <a:p>
            <a:pPr algn="just" eaLnBrk="1" hangingPunct="1">
              <a:buFont typeface="Wingdings" panose="05000000000000000000" pitchFamily="2" charset="2"/>
              <a:buChar char="Ø"/>
            </a:pPr>
            <a:r>
              <a:rPr lang="en-US" altLang="en-US"/>
              <a:t>The portable LIF (optical sensor) might evaluate the soil organic matter in the field, connected to a GPS for producing soil quality maps. </a:t>
            </a:r>
          </a:p>
          <a:p>
            <a:pPr algn="just" eaLnBrk="1" hangingPunct="1">
              <a:buFont typeface="Wingdings" panose="05000000000000000000" pitchFamily="2" charset="2"/>
              <a:buChar char="Ø"/>
            </a:pPr>
            <a:r>
              <a:rPr lang="en-US" altLang="en-US"/>
              <a:t>A portable LIBS (Laser Induced Breakdown Spectroscopy) system is also promissory equipment. LIBS can carry out quantitative field analysis of carbon contents and other elements in the soil. </a:t>
            </a:r>
          </a:p>
          <a:p>
            <a:pPr algn="just" eaLnBrk="1" hangingPunct="1">
              <a:buFont typeface="Wingdings" panose="05000000000000000000" pitchFamily="2" charset="2"/>
              <a:buChar char="Ø"/>
            </a:pPr>
            <a:r>
              <a:rPr lang="en-US" altLang="en-US"/>
              <a:t>With these new tools, soil carbon sequestration studies as well as macro and micro soil nutrients assessment for soil amendments and contaminants in the soil can be implemented in the field without (or minimal) sample preparation.</a:t>
            </a:r>
            <a:endParaRPr lang="pt-BR"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a:extLst>
              <a:ext uri="{FF2B5EF4-FFF2-40B4-BE49-F238E27FC236}">
                <a16:creationId xmlns:a16="http://schemas.microsoft.com/office/drawing/2014/main" id="{079C1141-0A57-494B-A208-A9D58DA82026}"/>
              </a:ext>
            </a:extLst>
          </p:cNvPr>
          <p:cNvSpPr>
            <a:spLocks noChangeArrowheads="1"/>
          </p:cNvSpPr>
          <p:nvPr/>
        </p:nvSpPr>
        <p:spPr bwMode="auto">
          <a:xfrm>
            <a:off x="152400" y="1582738"/>
            <a:ext cx="8763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a:spcBef>
                <a:spcPct val="0"/>
              </a:spcBef>
            </a:pPr>
            <a:r>
              <a:rPr lang="es-ES_tradnl" altLang="en-US" sz="1800" b="0">
                <a:solidFill>
                  <a:schemeClr val="tx1"/>
                </a:solidFill>
              </a:rPr>
              <a:t>Los bofedales sin duda representan uno de los ecosistemas más vulnerables en el mundo, ya que su localización y fragmentación dentro de una matriz ambiental seca son extremadamente sensibles al cambio climático (cambio del caudal de los glaciares, impacto de la elevación de las temperaturas) y al disturbio humano (cambio del uso del suelo, quema, actividad minera, drenaje, etc.</a:t>
            </a:r>
          </a:p>
        </p:txBody>
      </p:sp>
      <p:sp>
        <p:nvSpPr>
          <p:cNvPr id="20482" name="TextBox 5">
            <a:extLst>
              <a:ext uri="{FF2B5EF4-FFF2-40B4-BE49-F238E27FC236}">
                <a16:creationId xmlns:a16="http://schemas.microsoft.com/office/drawing/2014/main" id="{E67C52E2-43C7-41B7-B356-27BE928EBA51}"/>
              </a:ext>
            </a:extLst>
          </p:cNvPr>
          <p:cNvSpPr txBox="1">
            <a:spLocks noChangeArrowheads="1"/>
          </p:cNvSpPr>
          <p:nvPr/>
        </p:nvSpPr>
        <p:spPr bwMode="auto">
          <a:xfrm>
            <a:off x="152400" y="533400"/>
            <a:ext cx="883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a:spcBef>
                <a:spcPct val="0"/>
              </a:spcBef>
            </a:pPr>
            <a:r>
              <a:rPr lang="es-ES_tradnl" altLang="en-US" sz="2400">
                <a:solidFill>
                  <a:schemeClr val="tx1"/>
                </a:solidFill>
                <a:latin typeface="Times New Roman" panose="02020603050405020304" pitchFamily="18" charset="0"/>
                <a:cs typeface="Times New Roman" panose="02020603050405020304" pitchFamily="18" charset="0"/>
              </a:rPr>
              <a:t>Evaluación espectroscópica de la materia orgánica del suelo en humedales alto andinas</a:t>
            </a:r>
          </a:p>
        </p:txBody>
      </p:sp>
      <p:sp>
        <p:nvSpPr>
          <p:cNvPr id="20483" name="TextBox 6">
            <a:extLst>
              <a:ext uri="{FF2B5EF4-FFF2-40B4-BE49-F238E27FC236}">
                <a16:creationId xmlns:a16="http://schemas.microsoft.com/office/drawing/2014/main" id="{267FBA02-65C5-4D2F-AA57-DC7B32888A91}"/>
              </a:ext>
            </a:extLst>
          </p:cNvPr>
          <p:cNvSpPr txBox="1">
            <a:spLocks noChangeArrowheads="1"/>
          </p:cNvSpPr>
          <p:nvPr/>
        </p:nvSpPr>
        <p:spPr bwMode="auto">
          <a:xfrm>
            <a:off x="115888" y="3313113"/>
            <a:ext cx="8875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a:spcBef>
                <a:spcPct val="0"/>
              </a:spcBef>
            </a:pPr>
            <a:r>
              <a:rPr lang="es-ES_tradnl" altLang="en-US" sz="1800" b="0">
                <a:solidFill>
                  <a:schemeClr val="tx1"/>
                </a:solidFill>
              </a:rPr>
              <a:t>El bofedal no es un pasto sino un ecosistema determinado por la humedad del suelo, la que es alta generalmente determinada por agua superficial procedente de los glaciares.</a:t>
            </a:r>
          </a:p>
        </p:txBody>
      </p:sp>
      <p:pic>
        <p:nvPicPr>
          <p:cNvPr id="20484" name="Picture 8">
            <a:extLst>
              <a:ext uri="{FF2B5EF4-FFF2-40B4-BE49-F238E27FC236}">
                <a16:creationId xmlns:a16="http://schemas.microsoft.com/office/drawing/2014/main" id="{5441838F-12D7-47D5-966B-8CBC7DC61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305300"/>
            <a:ext cx="3200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a:extLst>
              <a:ext uri="{FF2B5EF4-FFF2-40B4-BE49-F238E27FC236}">
                <a16:creationId xmlns:a16="http://schemas.microsoft.com/office/drawing/2014/main" id="{A850C8BB-DE59-478F-9047-46177558F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305300"/>
            <a:ext cx="3200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a:extLst>
              <a:ext uri="{FF2B5EF4-FFF2-40B4-BE49-F238E27FC236}">
                <a16:creationId xmlns:a16="http://schemas.microsoft.com/office/drawing/2014/main" id="{3B11871C-CF41-47A4-8C95-106B0616A7DD}"/>
              </a:ext>
            </a:extLst>
          </p:cNvPr>
          <p:cNvSpPr>
            <a:spLocks noGrp="1" noChangeArrowheads="1"/>
          </p:cNvSpPr>
          <p:nvPr>
            <p:ph type="title"/>
          </p:nvPr>
        </p:nvSpPr>
        <p:spPr>
          <a:xfrm>
            <a:off x="180975" y="457200"/>
            <a:ext cx="8777288" cy="685800"/>
          </a:xfrm>
        </p:spPr>
        <p:txBody>
          <a:bodyPr/>
          <a:lstStyle/>
          <a:p>
            <a:pPr eaLnBrk="1" hangingPunct="1"/>
            <a:r>
              <a:rPr lang="pt-BR" altLang="en-US"/>
              <a:t>Global carbon pools (</a:t>
            </a:r>
            <a:r>
              <a:rPr lang="pt-BR" altLang="en-US" sz="2000"/>
              <a:t>Reservas mundiales de carbono</a:t>
            </a:r>
            <a:r>
              <a:rPr lang="pt-BR" altLang="en-US"/>
              <a:t>)</a:t>
            </a:r>
          </a:p>
        </p:txBody>
      </p:sp>
      <p:sp>
        <p:nvSpPr>
          <p:cNvPr id="3074" name="Text Box 16">
            <a:extLst>
              <a:ext uri="{FF2B5EF4-FFF2-40B4-BE49-F238E27FC236}">
                <a16:creationId xmlns:a16="http://schemas.microsoft.com/office/drawing/2014/main" id="{134F3ACB-D739-40D3-88E9-D11E2B2ABC64}"/>
              </a:ext>
            </a:extLst>
          </p:cNvPr>
          <p:cNvSpPr txBox="1">
            <a:spLocks noChangeArrowheads="1"/>
          </p:cNvSpPr>
          <p:nvPr/>
        </p:nvSpPr>
        <p:spPr bwMode="auto">
          <a:xfrm>
            <a:off x="396875" y="19192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a:spcBef>
                <a:spcPct val="0"/>
              </a:spcBef>
            </a:pPr>
            <a:endParaRPr lang="pt-BR" altLang="en-US" sz="2400" b="0">
              <a:solidFill>
                <a:schemeClr val="tx1"/>
              </a:solidFill>
              <a:latin typeface="Times New Roman" panose="02020603050405020304" pitchFamily="18" charset="0"/>
            </a:endParaRPr>
          </a:p>
        </p:txBody>
      </p:sp>
      <p:sp>
        <p:nvSpPr>
          <p:cNvPr id="78866" name="Oval 18">
            <a:extLst>
              <a:ext uri="{FF2B5EF4-FFF2-40B4-BE49-F238E27FC236}">
                <a16:creationId xmlns:a16="http://schemas.microsoft.com/office/drawing/2014/main" id="{A942B2BA-6493-C848-9ED3-DE90627E4CE7}"/>
              </a:ext>
            </a:extLst>
          </p:cNvPr>
          <p:cNvSpPr>
            <a:spLocks noChangeArrowheads="1"/>
          </p:cNvSpPr>
          <p:nvPr/>
        </p:nvSpPr>
        <p:spPr bwMode="auto">
          <a:xfrm>
            <a:off x="1836738" y="2219325"/>
            <a:ext cx="1752600" cy="1676400"/>
          </a:xfrm>
          <a:prstGeom prst="ellipse">
            <a:avLst/>
          </a:prstGeom>
          <a:solidFill>
            <a:schemeClr val="hlink"/>
          </a:solidFill>
          <a:ln w="9525">
            <a:round/>
            <a:headEnd/>
            <a:tailEnd/>
          </a:ln>
          <a:effectLst/>
          <a:scene3d>
            <a:camera prst="legacyPerspectiveFront">
              <a:rot lat="1500000" lon="1500000" rev="0"/>
            </a:camera>
            <a:lightRig rig="legacyFlat1" dir="t"/>
          </a:scene3d>
          <a:sp3d extrusionH="4302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pt-BR" altLang="en-US" sz="2400" b="1">
                <a:solidFill>
                  <a:schemeClr val="tx2"/>
                </a:solidFill>
                <a:effectLst>
                  <a:outerShdw blurRad="38100" dist="38100" dir="2700000" algn="tl">
                    <a:srgbClr val="FFFFFF"/>
                  </a:outerShdw>
                </a:effectLst>
                <a:latin typeface="Times New Roman" panose="02020603050405020304" pitchFamily="18" charset="0"/>
              </a:rPr>
              <a:t>Fossil</a:t>
            </a:r>
          </a:p>
          <a:p>
            <a:pPr algn="ctr">
              <a:defRPr/>
            </a:pPr>
            <a:r>
              <a:rPr lang="pt-BR" altLang="en-US" sz="2400" b="1">
                <a:solidFill>
                  <a:schemeClr val="tx2"/>
                </a:solidFill>
                <a:effectLst>
                  <a:outerShdw blurRad="38100" dist="38100" dir="2700000" algn="tl">
                    <a:srgbClr val="FFFFFF"/>
                  </a:outerShdw>
                </a:effectLst>
                <a:latin typeface="Times New Roman" panose="02020603050405020304" pitchFamily="18" charset="0"/>
              </a:rPr>
              <a:t>5000 Pg</a:t>
            </a:r>
          </a:p>
          <a:p>
            <a:pPr algn="ctr">
              <a:defRPr/>
            </a:pPr>
            <a:r>
              <a:rPr lang="pt-BR" altLang="en-US" sz="1200">
                <a:solidFill>
                  <a:schemeClr val="tx2"/>
                </a:solidFill>
                <a:latin typeface="Times New Roman" panose="02020603050405020304" pitchFamily="18" charset="0"/>
              </a:rPr>
              <a:t>4000  Pg coal</a:t>
            </a:r>
          </a:p>
          <a:p>
            <a:pPr algn="ctr">
              <a:defRPr/>
            </a:pPr>
            <a:r>
              <a:rPr lang="pt-BR" altLang="en-US" sz="1200">
                <a:solidFill>
                  <a:schemeClr val="tx2"/>
                </a:solidFill>
                <a:latin typeface="Times New Roman" panose="02020603050405020304" pitchFamily="18" charset="0"/>
              </a:rPr>
              <a:t>500 Pg oil</a:t>
            </a:r>
          </a:p>
          <a:p>
            <a:pPr algn="ctr">
              <a:defRPr/>
            </a:pPr>
            <a:r>
              <a:rPr lang="pt-BR" altLang="en-US" sz="1200">
                <a:solidFill>
                  <a:schemeClr val="tx2"/>
                </a:solidFill>
                <a:latin typeface="Times New Roman" panose="02020603050405020304" pitchFamily="18" charset="0"/>
              </a:rPr>
              <a:t>    500 Pg gas</a:t>
            </a:r>
            <a:endParaRPr lang="pt-BR" altLang="en-US" sz="1200" b="1">
              <a:solidFill>
                <a:schemeClr val="tx2"/>
              </a:solidFill>
              <a:effectLst>
                <a:outerShdw blurRad="38100" dist="38100" dir="2700000" algn="tl">
                  <a:srgbClr val="FFFFFF"/>
                </a:outerShdw>
              </a:effectLst>
              <a:latin typeface="Times New Roman" panose="02020603050405020304" pitchFamily="18" charset="0"/>
            </a:endParaRPr>
          </a:p>
        </p:txBody>
      </p:sp>
      <p:sp>
        <p:nvSpPr>
          <p:cNvPr id="78867" name="Oval 19">
            <a:extLst>
              <a:ext uri="{FF2B5EF4-FFF2-40B4-BE49-F238E27FC236}">
                <a16:creationId xmlns:a16="http://schemas.microsoft.com/office/drawing/2014/main" id="{14FF6495-7E1D-A947-99E7-5DC24BE28A06}"/>
              </a:ext>
            </a:extLst>
          </p:cNvPr>
          <p:cNvSpPr>
            <a:spLocks noChangeArrowheads="1"/>
          </p:cNvSpPr>
          <p:nvPr/>
        </p:nvSpPr>
        <p:spPr bwMode="auto">
          <a:xfrm>
            <a:off x="180975" y="2381250"/>
            <a:ext cx="1582738" cy="1514475"/>
          </a:xfrm>
          <a:prstGeom prst="ellipse">
            <a:avLst/>
          </a:prstGeom>
          <a:solidFill>
            <a:srgbClr val="66FFFF"/>
          </a:solidFill>
          <a:ln w="9525">
            <a:round/>
            <a:headEnd/>
            <a:tailEnd/>
          </a:ln>
          <a:effectLst/>
          <a:scene3d>
            <a:camera prst="legacyObliqueTopRight"/>
            <a:lightRig rig="legacyFlat1" dir="t"/>
          </a:scene3d>
          <a:sp3d extrusionH="430200" prstMaterial="legacyMatte">
            <a:bevelT w="13500" h="13500" prst="angle"/>
            <a:bevelB w="13500" h="13500" prst="angle"/>
            <a:extrusionClr>
              <a:srgbClr val="66FFFF"/>
            </a:extrusionClr>
            <a:contourClr>
              <a:srgbClr val="66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pt-BR" altLang="en-US" sz="2400" b="1" dirty="0" err="1">
                <a:solidFill>
                  <a:srgbClr val="0066CC"/>
                </a:solidFill>
                <a:effectLst>
                  <a:outerShdw blurRad="38100" dist="38100" dir="2700000" algn="tl">
                    <a:srgbClr val="000000"/>
                  </a:outerShdw>
                </a:effectLst>
                <a:latin typeface="Times New Roman" panose="02020603050405020304" pitchFamily="18" charset="0"/>
              </a:rPr>
              <a:t>Ocean</a:t>
            </a:r>
            <a:endParaRPr lang="pt-BR" altLang="en-US" sz="2400" b="1" dirty="0">
              <a:solidFill>
                <a:srgbClr val="0066CC"/>
              </a:solidFill>
              <a:effectLst>
                <a:outerShdw blurRad="38100" dist="38100" dir="2700000" algn="tl">
                  <a:srgbClr val="000000"/>
                </a:outerShdw>
              </a:effectLst>
              <a:latin typeface="Times New Roman" panose="02020603050405020304" pitchFamily="18" charset="0"/>
            </a:endParaRPr>
          </a:p>
          <a:p>
            <a:pPr algn="ctr">
              <a:defRPr/>
            </a:pPr>
            <a:r>
              <a:rPr lang="pt-BR" altLang="en-US" sz="2400" b="1" dirty="0">
                <a:solidFill>
                  <a:srgbClr val="0066CC"/>
                </a:solidFill>
                <a:effectLst>
                  <a:outerShdw blurRad="38100" dist="38100" dir="2700000" algn="tl">
                    <a:srgbClr val="000000"/>
                  </a:outerShdw>
                </a:effectLst>
                <a:latin typeface="Times New Roman" panose="02020603050405020304" pitchFamily="18" charset="0"/>
              </a:rPr>
              <a:t>38000 </a:t>
            </a:r>
            <a:r>
              <a:rPr lang="pt-BR" altLang="en-US" sz="2400" b="1" dirty="0" err="1">
                <a:solidFill>
                  <a:srgbClr val="0066CC"/>
                </a:solidFill>
                <a:effectLst>
                  <a:outerShdw blurRad="38100" dist="38100" dir="2700000" algn="tl">
                    <a:srgbClr val="000000"/>
                  </a:outerShdw>
                </a:effectLst>
                <a:latin typeface="Times New Roman" panose="02020603050405020304" pitchFamily="18" charset="0"/>
              </a:rPr>
              <a:t>Pg</a:t>
            </a:r>
            <a:endParaRPr lang="pt-BR" altLang="en-US" sz="2400" dirty="0">
              <a:solidFill>
                <a:srgbClr val="0066CC"/>
              </a:solidFill>
              <a:latin typeface="Times New Roman" panose="02020603050405020304" pitchFamily="18" charset="0"/>
            </a:endParaRPr>
          </a:p>
        </p:txBody>
      </p:sp>
      <p:sp>
        <p:nvSpPr>
          <p:cNvPr id="78868" name="Oval 20">
            <a:extLst>
              <a:ext uri="{FF2B5EF4-FFF2-40B4-BE49-F238E27FC236}">
                <a16:creationId xmlns:a16="http://schemas.microsoft.com/office/drawing/2014/main" id="{9DE93D7F-7C92-384A-BE47-2653120449C8}"/>
              </a:ext>
            </a:extLst>
          </p:cNvPr>
          <p:cNvSpPr>
            <a:spLocks noChangeArrowheads="1"/>
          </p:cNvSpPr>
          <p:nvPr/>
        </p:nvSpPr>
        <p:spPr bwMode="auto">
          <a:xfrm>
            <a:off x="3708400" y="2168525"/>
            <a:ext cx="1735138" cy="1658938"/>
          </a:xfrm>
          <a:prstGeom prst="ellipse">
            <a:avLst/>
          </a:prstGeom>
          <a:solidFill>
            <a:srgbClr val="663300"/>
          </a:solidFill>
          <a:ln w="9525">
            <a:round/>
            <a:headEnd/>
            <a:tailEnd/>
          </a:ln>
          <a:effectLst/>
          <a:scene3d>
            <a:camera prst="legacyObliqueTopRight"/>
            <a:lightRig rig="legacyFlat1" dir="t"/>
          </a:scene3d>
          <a:sp3d extrusionH="430200" prstMaterial="legacyMatte">
            <a:bevelT w="13500" h="13500" prst="angle"/>
            <a:bevelB w="13500" h="13500" prst="angle"/>
            <a:extrusionClr>
              <a:srgbClr val="663300"/>
            </a:extrusionClr>
            <a:contourClr>
              <a:srgbClr val="66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pt-BR" altLang="en-US" sz="2400" b="1">
                <a:solidFill>
                  <a:srgbClr val="FFCC00"/>
                </a:solidFill>
                <a:effectLst>
                  <a:outerShdw blurRad="38100" dist="38100" dir="2700000" algn="tl">
                    <a:srgbClr val="000000"/>
                  </a:outerShdw>
                </a:effectLst>
                <a:latin typeface="Times New Roman" panose="02020603050405020304" pitchFamily="18" charset="0"/>
              </a:rPr>
              <a:t>Soil</a:t>
            </a:r>
          </a:p>
          <a:p>
            <a:pPr algn="ctr">
              <a:defRPr/>
            </a:pPr>
            <a:r>
              <a:rPr lang="pt-BR" altLang="en-US" sz="2400" b="1">
                <a:solidFill>
                  <a:srgbClr val="FFCC00"/>
                </a:solidFill>
                <a:effectLst>
                  <a:outerShdw blurRad="38100" dist="38100" dir="2700000" algn="tl">
                    <a:srgbClr val="000000"/>
                  </a:outerShdw>
                </a:effectLst>
                <a:latin typeface="Times New Roman" panose="02020603050405020304" pitchFamily="18" charset="0"/>
              </a:rPr>
              <a:t>2500 Pg</a:t>
            </a:r>
            <a:endParaRPr lang="pt-BR" altLang="en-US" sz="1200">
              <a:solidFill>
                <a:srgbClr val="FFCC00"/>
              </a:solidFill>
              <a:latin typeface="Times New Roman" panose="02020603050405020304" pitchFamily="18" charset="0"/>
            </a:endParaRPr>
          </a:p>
          <a:p>
            <a:pPr algn="ctr">
              <a:defRPr/>
            </a:pPr>
            <a:r>
              <a:rPr lang="pt-BR" altLang="en-US" sz="1200">
                <a:solidFill>
                  <a:srgbClr val="FFCC00"/>
                </a:solidFill>
                <a:latin typeface="Times New Roman" panose="02020603050405020304" pitchFamily="18" charset="0"/>
              </a:rPr>
              <a:t>1550  Pg C organic</a:t>
            </a:r>
          </a:p>
          <a:p>
            <a:pPr algn="ctr">
              <a:defRPr/>
            </a:pPr>
            <a:r>
              <a:rPr lang="pt-BR" altLang="en-US" sz="1200">
                <a:solidFill>
                  <a:srgbClr val="FFCC00"/>
                </a:solidFill>
                <a:latin typeface="Times New Roman" panose="02020603050405020304" pitchFamily="18" charset="0"/>
              </a:rPr>
              <a:t>950 Pg C inorganic</a:t>
            </a:r>
            <a:endParaRPr lang="pt-BR" altLang="en-US" sz="2400" b="1">
              <a:solidFill>
                <a:srgbClr val="FFCC00"/>
              </a:solidFill>
              <a:effectLst>
                <a:outerShdw blurRad="38100" dist="38100" dir="2700000" algn="tl">
                  <a:srgbClr val="000000"/>
                </a:outerShdw>
              </a:effectLst>
              <a:latin typeface="Times New Roman" panose="02020603050405020304" pitchFamily="18" charset="0"/>
            </a:endParaRPr>
          </a:p>
        </p:txBody>
      </p:sp>
      <p:sp>
        <p:nvSpPr>
          <p:cNvPr id="78869" name="Oval 21">
            <a:extLst>
              <a:ext uri="{FF2B5EF4-FFF2-40B4-BE49-F238E27FC236}">
                <a16:creationId xmlns:a16="http://schemas.microsoft.com/office/drawing/2014/main" id="{FDA048B7-4EC3-FA41-B54F-041990FE7052}"/>
              </a:ext>
            </a:extLst>
          </p:cNvPr>
          <p:cNvSpPr>
            <a:spLocks noChangeArrowheads="1"/>
          </p:cNvSpPr>
          <p:nvPr/>
        </p:nvSpPr>
        <p:spPr bwMode="auto">
          <a:xfrm>
            <a:off x="7381875" y="2244725"/>
            <a:ext cx="1576388" cy="1508125"/>
          </a:xfrm>
          <a:prstGeom prst="ellipse">
            <a:avLst/>
          </a:prstGeom>
          <a:solidFill>
            <a:srgbClr val="33CC33"/>
          </a:solidFill>
          <a:ln w="9525">
            <a:round/>
            <a:headEnd/>
            <a:tailEnd/>
          </a:ln>
          <a:effectLst/>
          <a:scene3d>
            <a:camera prst="legacyObliqueTopRight"/>
            <a:lightRig rig="legacyFlat1" dir="t"/>
          </a:scene3d>
          <a:sp3d extrusionH="430200" prstMaterial="legacyMatte">
            <a:bevelT w="13500" h="13500" prst="angle"/>
            <a:bevelB w="13500" h="13500" prst="angle"/>
            <a:extrusionClr>
              <a:srgbClr val="33CC33"/>
            </a:extrusionClr>
            <a:contourClr>
              <a:srgbClr val="33CC33"/>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pt-BR" altLang="en-US" sz="2400" b="1">
                <a:effectLst>
                  <a:outerShdw blurRad="38100" dist="38100" dir="2700000" algn="tl">
                    <a:srgbClr val="FFFFFF"/>
                  </a:outerShdw>
                </a:effectLst>
                <a:latin typeface="Times New Roman" panose="02020603050405020304" pitchFamily="18" charset="0"/>
              </a:rPr>
              <a:t>Biota</a:t>
            </a:r>
          </a:p>
          <a:p>
            <a:pPr algn="ctr">
              <a:defRPr/>
            </a:pPr>
            <a:r>
              <a:rPr lang="pt-BR" altLang="en-US" sz="2400" b="1">
                <a:effectLst>
                  <a:outerShdw blurRad="38100" dist="38100" dir="2700000" algn="tl">
                    <a:srgbClr val="FFFFFF"/>
                  </a:outerShdw>
                </a:effectLst>
                <a:latin typeface="Times New Roman" panose="02020603050405020304" pitchFamily="18" charset="0"/>
              </a:rPr>
              <a:t>560 Pg</a:t>
            </a:r>
          </a:p>
        </p:txBody>
      </p:sp>
      <p:sp>
        <p:nvSpPr>
          <p:cNvPr id="78870" name="Oval 22">
            <a:extLst>
              <a:ext uri="{FF2B5EF4-FFF2-40B4-BE49-F238E27FC236}">
                <a16:creationId xmlns:a16="http://schemas.microsoft.com/office/drawing/2014/main" id="{C4B8B5F3-7371-F240-8FBC-B1F5B1B5EC71}"/>
              </a:ext>
            </a:extLst>
          </p:cNvPr>
          <p:cNvSpPr>
            <a:spLocks noChangeArrowheads="1"/>
          </p:cNvSpPr>
          <p:nvPr/>
        </p:nvSpPr>
        <p:spPr bwMode="auto">
          <a:xfrm>
            <a:off x="5653088" y="2171700"/>
            <a:ext cx="1576387" cy="1508125"/>
          </a:xfrm>
          <a:prstGeom prst="ellipse">
            <a:avLst/>
          </a:prstGeom>
          <a:solidFill>
            <a:srgbClr val="3399FF"/>
          </a:solidFill>
          <a:ln w="9525">
            <a:round/>
            <a:headEnd/>
            <a:tailEnd/>
          </a:ln>
          <a:effectLst/>
          <a:scene3d>
            <a:camera prst="legacyObliqueTopRight"/>
            <a:lightRig rig="legacyFlat1" dir="t"/>
          </a:scene3d>
          <a:sp3d extrusionH="430200" prstMaterial="legacyMatte">
            <a:bevelT w="13500" h="13500" prst="angle"/>
            <a:bevelB w="13500" h="13500" prst="angle"/>
            <a:extrusionClr>
              <a:srgbClr val="3399FF"/>
            </a:extrusionClr>
            <a:contourClr>
              <a:srgbClr val="3399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pt-BR" altLang="en-US" sz="2400" b="1">
                <a:solidFill>
                  <a:srgbClr val="000066"/>
                </a:solidFill>
                <a:effectLst>
                  <a:outerShdw blurRad="38100" dist="38100" dir="2700000" algn="tl">
                    <a:srgbClr val="000000"/>
                  </a:outerShdw>
                </a:effectLst>
                <a:latin typeface="Times New Roman" panose="02020603050405020304" pitchFamily="18" charset="0"/>
              </a:rPr>
              <a:t>  Atmosphere</a:t>
            </a:r>
          </a:p>
          <a:p>
            <a:pPr algn="ctr">
              <a:defRPr/>
            </a:pPr>
            <a:r>
              <a:rPr lang="pt-BR" altLang="en-US" sz="2400" b="1">
                <a:solidFill>
                  <a:srgbClr val="000066"/>
                </a:solidFill>
                <a:effectLst>
                  <a:outerShdw blurRad="38100" dist="38100" dir="2700000" algn="tl">
                    <a:srgbClr val="000000"/>
                  </a:outerShdw>
                </a:effectLst>
                <a:latin typeface="Times New Roman" panose="02020603050405020304" pitchFamily="18" charset="0"/>
              </a:rPr>
              <a:t>760 Pg</a:t>
            </a:r>
          </a:p>
          <a:p>
            <a:pPr algn="ctr">
              <a:defRPr/>
            </a:pPr>
            <a:endParaRPr lang="pt-BR" altLang="en-US" sz="2400" b="1">
              <a:solidFill>
                <a:srgbClr val="000066"/>
              </a:solidFill>
              <a:effectLst>
                <a:outerShdw blurRad="38100" dist="38100" dir="2700000" algn="tl">
                  <a:srgbClr val="000000"/>
                </a:outerShdw>
              </a:effectLst>
              <a:latin typeface="Times New Roman" panose="02020603050405020304" pitchFamily="18" charset="0"/>
            </a:endParaRPr>
          </a:p>
        </p:txBody>
      </p:sp>
      <p:sp>
        <p:nvSpPr>
          <p:cNvPr id="78872" name="Line 24">
            <a:extLst>
              <a:ext uri="{FF2B5EF4-FFF2-40B4-BE49-F238E27FC236}">
                <a16:creationId xmlns:a16="http://schemas.microsoft.com/office/drawing/2014/main" id="{16AE2951-7F62-4883-8553-F648763766E1}"/>
              </a:ext>
            </a:extLst>
          </p:cNvPr>
          <p:cNvSpPr>
            <a:spLocks noChangeShapeType="1"/>
          </p:cNvSpPr>
          <p:nvPr/>
        </p:nvSpPr>
        <p:spPr bwMode="auto">
          <a:xfrm>
            <a:off x="4645025" y="1447800"/>
            <a:ext cx="0" cy="4318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3081" name="Text Box 28">
            <a:extLst>
              <a:ext uri="{FF2B5EF4-FFF2-40B4-BE49-F238E27FC236}">
                <a16:creationId xmlns:a16="http://schemas.microsoft.com/office/drawing/2014/main" id="{822F2BCC-A6EF-4F4B-BE87-565554DD4602}"/>
              </a:ext>
            </a:extLst>
          </p:cNvPr>
          <p:cNvSpPr txBox="1">
            <a:spLocks noChangeArrowheads="1"/>
          </p:cNvSpPr>
          <p:nvPr/>
        </p:nvSpPr>
        <p:spPr bwMode="auto">
          <a:xfrm>
            <a:off x="762000" y="43434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50000"/>
              </a:spcBef>
            </a:pPr>
            <a:r>
              <a:rPr lang="pt-BR" altLang="en-US" sz="1800" b="0">
                <a:solidFill>
                  <a:schemeClr val="tx1"/>
                </a:solidFill>
              </a:rPr>
              <a:t>1 Pg = 10</a:t>
            </a:r>
            <a:r>
              <a:rPr lang="pt-BR" altLang="en-US" sz="1800" b="0" baseline="30000">
                <a:solidFill>
                  <a:schemeClr val="tx1"/>
                </a:solidFill>
              </a:rPr>
              <a:t>15 </a:t>
            </a:r>
            <a:r>
              <a:rPr lang="pt-BR" altLang="en-US" sz="1800" b="0">
                <a:solidFill>
                  <a:schemeClr val="tx1"/>
                </a:solidFill>
              </a:rPr>
              <a:t>g</a:t>
            </a:r>
          </a:p>
        </p:txBody>
      </p:sp>
      <p:sp>
        <p:nvSpPr>
          <p:cNvPr id="3082" name="Text Box 29">
            <a:extLst>
              <a:ext uri="{FF2B5EF4-FFF2-40B4-BE49-F238E27FC236}">
                <a16:creationId xmlns:a16="http://schemas.microsoft.com/office/drawing/2014/main" id="{6B91068E-581E-46A7-B577-957EA3235430}"/>
              </a:ext>
            </a:extLst>
          </p:cNvPr>
          <p:cNvSpPr txBox="1">
            <a:spLocks noChangeArrowheads="1"/>
          </p:cNvSpPr>
          <p:nvPr/>
        </p:nvSpPr>
        <p:spPr bwMode="auto">
          <a:xfrm>
            <a:off x="180975" y="6126163"/>
            <a:ext cx="8886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50000"/>
              </a:spcBef>
            </a:pPr>
            <a:r>
              <a:rPr lang="pt-BR" altLang="en-US" sz="1800" b="0">
                <a:solidFill>
                  <a:schemeClr val="tx1"/>
                </a:solidFill>
                <a:latin typeface="Bookman Old Style" panose="02050604050505020204" pitchFamily="18" charset="0"/>
              </a:rPr>
              <a:t>Source: Adapted from Lal (2004): Soil carbon sequestration to mitigate climate change – Geoderma</a:t>
            </a:r>
          </a:p>
        </p:txBody>
      </p:sp>
      <p:sp>
        <p:nvSpPr>
          <p:cNvPr id="3083" name="Text Box 30">
            <a:extLst>
              <a:ext uri="{FF2B5EF4-FFF2-40B4-BE49-F238E27FC236}">
                <a16:creationId xmlns:a16="http://schemas.microsoft.com/office/drawing/2014/main" id="{8FB4F857-89C6-4CD0-A8DE-266A22303684}"/>
              </a:ext>
            </a:extLst>
          </p:cNvPr>
          <p:cNvSpPr txBox="1">
            <a:spLocks noChangeArrowheads="1"/>
          </p:cNvSpPr>
          <p:nvPr/>
        </p:nvSpPr>
        <p:spPr bwMode="auto">
          <a:xfrm>
            <a:off x="762000" y="15240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50000"/>
              </a:spcBef>
            </a:pPr>
            <a:r>
              <a:rPr lang="pt-BR" altLang="en-US" sz="1800" b="0">
                <a:solidFill>
                  <a:schemeClr val="tx1"/>
                </a:solidFill>
              </a:rPr>
              <a:t>Soil Carbon: 3rd higher pool</a:t>
            </a:r>
          </a:p>
        </p:txBody>
      </p:sp>
      <p:sp>
        <p:nvSpPr>
          <p:cNvPr id="3084" name="TextBox 1">
            <a:extLst>
              <a:ext uri="{FF2B5EF4-FFF2-40B4-BE49-F238E27FC236}">
                <a16:creationId xmlns:a16="http://schemas.microsoft.com/office/drawing/2014/main" id="{7ABF1565-4BA3-48B5-832A-3C0F27F9ACA9}"/>
              </a:ext>
            </a:extLst>
          </p:cNvPr>
          <p:cNvSpPr txBox="1">
            <a:spLocks noChangeArrowheads="1"/>
          </p:cNvSpPr>
          <p:nvPr/>
        </p:nvSpPr>
        <p:spPr bwMode="auto">
          <a:xfrm>
            <a:off x="152400" y="4860925"/>
            <a:ext cx="8963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eaLnBrk="1" hangingPunct="1">
              <a:spcBef>
                <a:spcPct val="0"/>
              </a:spcBef>
            </a:pPr>
            <a:r>
              <a:rPr lang="en-US" altLang="en-US" sz="1600" b="0">
                <a:solidFill>
                  <a:schemeClr val="tx1"/>
                </a:solidFill>
              </a:rPr>
              <a:t>Los suelos de la Tierra contienen alrededor de 2.500 gigatoneladas de carbono, es decir, más de tres veces la cantidad de carbono en la atmósfera y cuatro veces la cantidad almacenada en todas las plantas y animales vivos.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867"/>
                                        </p:tgtEl>
                                        <p:attrNameLst>
                                          <p:attrName>style.visibility</p:attrName>
                                        </p:attrNameLst>
                                      </p:cBhvr>
                                      <p:to>
                                        <p:strVal val="visible"/>
                                      </p:to>
                                    </p:set>
                                    <p:anim calcmode="lin" valueType="num">
                                      <p:cBhvr additive="base">
                                        <p:cTn id="7" dur="500" fill="hold"/>
                                        <p:tgtEl>
                                          <p:spTgt spid="78867"/>
                                        </p:tgtEl>
                                        <p:attrNameLst>
                                          <p:attrName>ppt_x</p:attrName>
                                        </p:attrNameLst>
                                      </p:cBhvr>
                                      <p:tavLst>
                                        <p:tav tm="0">
                                          <p:val>
                                            <p:strVal val="0-#ppt_w/2"/>
                                          </p:val>
                                        </p:tav>
                                        <p:tav tm="100000">
                                          <p:val>
                                            <p:strVal val="#ppt_x"/>
                                          </p:val>
                                        </p:tav>
                                      </p:tavLst>
                                    </p:anim>
                                    <p:anim calcmode="lin" valueType="num">
                                      <p:cBhvr additive="base">
                                        <p:cTn id="8" dur="500" fill="hold"/>
                                        <p:tgtEl>
                                          <p:spTgt spid="7886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8866"/>
                                        </p:tgtEl>
                                        <p:attrNameLst>
                                          <p:attrName>style.visibility</p:attrName>
                                        </p:attrNameLst>
                                      </p:cBhvr>
                                      <p:to>
                                        <p:strVal val="visible"/>
                                      </p:to>
                                    </p:set>
                                    <p:anim calcmode="lin" valueType="num">
                                      <p:cBhvr additive="base">
                                        <p:cTn id="11" dur="500" fill="hold"/>
                                        <p:tgtEl>
                                          <p:spTgt spid="78866"/>
                                        </p:tgtEl>
                                        <p:attrNameLst>
                                          <p:attrName>ppt_x</p:attrName>
                                        </p:attrNameLst>
                                      </p:cBhvr>
                                      <p:tavLst>
                                        <p:tav tm="0">
                                          <p:val>
                                            <p:strVal val="0-#ppt_w/2"/>
                                          </p:val>
                                        </p:tav>
                                        <p:tav tm="100000">
                                          <p:val>
                                            <p:strVal val="#ppt_x"/>
                                          </p:val>
                                        </p:tav>
                                      </p:tavLst>
                                    </p:anim>
                                    <p:anim calcmode="lin" valueType="num">
                                      <p:cBhvr additive="base">
                                        <p:cTn id="12" dur="500" fill="hold"/>
                                        <p:tgtEl>
                                          <p:spTgt spid="7886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8868"/>
                                        </p:tgtEl>
                                        <p:attrNameLst>
                                          <p:attrName>style.visibility</p:attrName>
                                        </p:attrNameLst>
                                      </p:cBhvr>
                                      <p:to>
                                        <p:strVal val="visible"/>
                                      </p:to>
                                    </p:set>
                                    <p:anim calcmode="lin" valueType="num">
                                      <p:cBhvr additive="base">
                                        <p:cTn id="15" dur="500" fill="hold"/>
                                        <p:tgtEl>
                                          <p:spTgt spid="78868"/>
                                        </p:tgtEl>
                                        <p:attrNameLst>
                                          <p:attrName>ppt_x</p:attrName>
                                        </p:attrNameLst>
                                      </p:cBhvr>
                                      <p:tavLst>
                                        <p:tav tm="0">
                                          <p:val>
                                            <p:strVal val="0-#ppt_w/2"/>
                                          </p:val>
                                        </p:tav>
                                        <p:tav tm="100000">
                                          <p:val>
                                            <p:strVal val="#ppt_x"/>
                                          </p:val>
                                        </p:tav>
                                      </p:tavLst>
                                    </p:anim>
                                    <p:anim calcmode="lin" valueType="num">
                                      <p:cBhvr additive="base">
                                        <p:cTn id="16" dur="500" fill="hold"/>
                                        <p:tgtEl>
                                          <p:spTgt spid="7886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8870"/>
                                        </p:tgtEl>
                                        <p:attrNameLst>
                                          <p:attrName>style.visibility</p:attrName>
                                        </p:attrNameLst>
                                      </p:cBhvr>
                                      <p:to>
                                        <p:strVal val="visible"/>
                                      </p:to>
                                    </p:set>
                                    <p:anim calcmode="lin" valueType="num">
                                      <p:cBhvr additive="base">
                                        <p:cTn id="19" dur="500" fill="hold"/>
                                        <p:tgtEl>
                                          <p:spTgt spid="78870"/>
                                        </p:tgtEl>
                                        <p:attrNameLst>
                                          <p:attrName>ppt_x</p:attrName>
                                        </p:attrNameLst>
                                      </p:cBhvr>
                                      <p:tavLst>
                                        <p:tav tm="0">
                                          <p:val>
                                            <p:strVal val="0-#ppt_w/2"/>
                                          </p:val>
                                        </p:tav>
                                        <p:tav tm="100000">
                                          <p:val>
                                            <p:strVal val="#ppt_x"/>
                                          </p:val>
                                        </p:tav>
                                      </p:tavLst>
                                    </p:anim>
                                    <p:anim calcmode="lin" valueType="num">
                                      <p:cBhvr additive="base">
                                        <p:cTn id="20" dur="500" fill="hold"/>
                                        <p:tgtEl>
                                          <p:spTgt spid="7887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8869"/>
                                        </p:tgtEl>
                                        <p:attrNameLst>
                                          <p:attrName>style.visibility</p:attrName>
                                        </p:attrNameLst>
                                      </p:cBhvr>
                                      <p:to>
                                        <p:strVal val="visible"/>
                                      </p:to>
                                    </p:set>
                                    <p:anim calcmode="lin" valueType="num">
                                      <p:cBhvr additive="base">
                                        <p:cTn id="23" dur="500" fill="hold"/>
                                        <p:tgtEl>
                                          <p:spTgt spid="78869"/>
                                        </p:tgtEl>
                                        <p:attrNameLst>
                                          <p:attrName>ppt_x</p:attrName>
                                        </p:attrNameLst>
                                      </p:cBhvr>
                                      <p:tavLst>
                                        <p:tav tm="0">
                                          <p:val>
                                            <p:strVal val="0-#ppt_w/2"/>
                                          </p:val>
                                        </p:tav>
                                        <p:tav tm="100000">
                                          <p:val>
                                            <p:strVal val="#ppt_x"/>
                                          </p:val>
                                        </p:tav>
                                      </p:tavLst>
                                    </p:anim>
                                    <p:anim calcmode="lin" valueType="num">
                                      <p:cBhvr additive="base">
                                        <p:cTn id="24" dur="500" fill="hold"/>
                                        <p:tgtEl>
                                          <p:spTgt spid="78869"/>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 presetClass="entr" presetSubtype="8" fill="hold" nodeType="afterEffect">
                                  <p:stCondLst>
                                    <p:cond delay="0"/>
                                  </p:stCondLst>
                                  <p:childTnLst>
                                    <p:set>
                                      <p:cBhvr>
                                        <p:cTn id="27" dur="1" fill="hold">
                                          <p:stCondLst>
                                            <p:cond delay="0"/>
                                          </p:stCondLst>
                                        </p:cTn>
                                        <p:tgtEl>
                                          <p:spTgt spid="78872"/>
                                        </p:tgtEl>
                                        <p:attrNameLst>
                                          <p:attrName>style.visibility</p:attrName>
                                        </p:attrNameLst>
                                      </p:cBhvr>
                                      <p:to>
                                        <p:strVal val="visible"/>
                                      </p:to>
                                    </p:set>
                                    <p:anim calcmode="lin" valueType="num">
                                      <p:cBhvr additive="base">
                                        <p:cTn id="28" dur="500" fill="hold"/>
                                        <p:tgtEl>
                                          <p:spTgt spid="78872"/>
                                        </p:tgtEl>
                                        <p:attrNameLst>
                                          <p:attrName>ppt_x</p:attrName>
                                        </p:attrNameLst>
                                      </p:cBhvr>
                                      <p:tavLst>
                                        <p:tav tm="0">
                                          <p:val>
                                            <p:strVal val="0-#ppt_w/2"/>
                                          </p:val>
                                        </p:tav>
                                        <p:tav tm="100000">
                                          <p:val>
                                            <p:strVal val="#ppt_x"/>
                                          </p:val>
                                        </p:tav>
                                      </p:tavLst>
                                    </p:anim>
                                    <p:anim calcmode="lin" valueType="num">
                                      <p:cBhvr additive="base">
                                        <p:cTn id="29" dur="500" fill="hold"/>
                                        <p:tgtEl>
                                          <p:spTgt spid="788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6" grpId="0" animBg="1"/>
      <p:bldP spid="78867" grpId="0" animBg="1"/>
      <p:bldP spid="78868" grpId="0" animBg="1"/>
      <p:bldP spid="78869" grpId="0" animBg="1"/>
      <p:bldP spid="7887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6C854F55-5092-457B-80C7-7D6BAB2BA823}"/>
              </a:ext>
            </a:extLst>
          </p:cNvPr>
          <p:cNvSpPr>
            <a:spLocks noGrp="1" noChangeArrowheads="1"/>
          </p:cNvSpPr>
          <p:nvPr>
            <p:ph type="title"/>
          </p:nvPr>
        </p:nvSpPr>
        <p:spPr>
          <a:xfrm>
            <a:off x="650875" y="609600"/>
            <a:ext cx="7924800" cy="685800"/>
          </a:xfrm>
        </p:spPr>
        <p:txBody>
          <a:bodyPr/>
          <a:lstStyle/>
          <a:p>
            <a:r>
              <a:rPr lang="en-US" altLang="en-US" sz="1800">
                <a:solidFill>
                  <a:schemeClr val="tx1"/>
                </a:solidFill>
                <a:latin typeface="Times New Roman" panose="02020603050405020304" pitchFamily="18" charset="0"/>
                <a:cs typeface="Times New Roman" panose="02020603050405020304" pitchFamily="18" charset="0"/>
              </a:rPr>
              <a:t>Fig. 1. location of the study area in the High andes highlighting the presence of permanently (PFB) and seasonally (SFB) flooded bofedales in the sampling site.</a:t>
            </a:r>
            <a:br>
              <a:rPr lang="en-US" altLang="en-US" sz="1800">
                <a:solidFill>
                  <a:schemeClr val="tx1"/>
                </a:solidFill>
                <a:latin typeface="Times New Roman" panose="02020603050405020304" pitchFamily="18" charset="0"/>
                <a:cs typeface="Times New Roman" panose="02020603050405020304" pitchFamily="18" charset="0"/>
              </a:rPr>
            </a:br>
            <a:endParaRPr lang="en-US" altLang="en-US" sz="1800">
              <a:solidFill>
                <a:schemeClr val="tx1"/>
              </a:solidFill>
              <a:latin typeface="Times New Roman" panose="02020603050405020304" pitchFamily="18" charset="0"/>
              <a:cs typeface="Times New Roman" panose="02020603050405020304" pitchFamily="18" charset="0"/>
            </a:endParaRPr>
          </a:p>
        </p:txBody>
      </p:sp>
      <p:pic>
        <p:nvPicPr>
          <p:cNvPr id="21506" name="Picture 4">
            <a:extLst>
              <a:ext uri="{FF2B5EF4-FFF2-40B4-BE49-F238E27FC236}">
                <a16:creationId xmlns:a16="http://schemas.microsoft.com/office/drawing/2014/main" id="{CD56E950-A57A-42C9-B98B-720B41BDC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79550"/>
            <a:ext cx="71501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8">
            <a:extLst>
              <a:ext uri="{FF2B5EF4-FFF2-40B4-BE49-F238E27FC236}">
                <a16:creationId xmlns:a16="http://schemas.microsoft.com/office/drawing/2014/main" id="{21258776-9598-4A9B-92CD-D23398A81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382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9">
            <a:extLst>
              <a:ext uri="{FF2B5EF4-FFF2-40B4-BE49-F238E27FC236}">
                <a16:creationId xmlns:a16="http://schemas.microsoft.com/office/drawing/2014/main" id="{29D0530B-418B-4637-A006-056F492951C3}"/>
              </a:ext>
            </a:extLst>
          </p:cNvPr>
          <p:cNvSpPr txBox="1">
            <a:spLocks noChangeArrowheads="1"/>
          </p:cNvSpPr>
          <p:nvPr/>
        </p:nvSpPr>
        <p:spPr bwMode="auto">
          <a:xfrm>
            <a:off x="2635250" y="457200"/>
            <a:ext cx="4395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spcBef>
                <a:spcPct val="0"/>
              </a:spcBef>
            </a:pPr>
            <a:r>
              <a:rPr lang="es-ES_tradnl" altLang="en-US" sz="2400">
                <a:solidFill>
                  <a:schemeClr val="tx1"/>
                </a:solidFill>
                <a:latin typeface="Times New Roman" panose="02020603050405020304" pitchFamily="18" charset="0"/>
                <a:cs typeface="Times New Roman" panose="02020603050405020304" pitchFamily="18" charset="0"/>
              </a:rPr>
              <a:t>Muestreos en áreas de bofedales</a:t>
            </a:r>
          </a:p>
        </p:txBody>
      </p:sp>
      <p:sp>
        <p:nvSpPr>
          <p:cNvPr id="22531" name="TextBox 10">
            <a:extLst>
              <a:ext uri="{FF2B5EF4-FFF2-40B4-BE49-F238E27FC236}">
                <a16:creationId xmlns:a16="http://schemas.microsoft.com/office/drawing/2014/main" id="{74DE3CD2-521F-45D6-A9E9-756D56F3F861}"/>
              </a:ext>
            </a:extLst>
          </p:cNvPr>
          <p:cNvSpPr txBox="1">
            <a:spLocks noChangeArrowheads="1"/>
          </p:cNvSpPr>
          <p:nvPr/>
        </p:nvSpPr>
        <p:spPr bwMode="auto">
          <a:xfrm>
            <a:off x="76200" y="5287963"/>
            <a:ext cx="9067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a:spcBef>
                <a:spcPct val="0"/>
              </a:spcBef>
            </a:pPr>
            <a:r>
              <a:rPr lang="es-ES_tradnl" altLang="en-US" sz="1600">
                <a:solidFill>
                  <a:schemeClr val="tx1"/>
                </a:solidFill>
                <a:latin typeface="Times New Roman" panose="02020603050405020304" pitchFamily="18" charset="0"/>
                <a:cs typeface="Times New Roman" panose="02020603050405020304" pitchFamily="18" charset="0"/>
              </a:rPr>
              <a:t>Figura 6</a:t>
            </a:r>
            <a:r>
              <a:rPr lang="es-ES_tradnl" altLang="en-US" sz="1600" b="0">
                <a:solidFill>
                  <a:schemeClr val="tx1"/>
                </a:solidFill>
                <a:latin typeface="Times New Roman" panose="02020603050405020304" pitchFamily="18" charset="0"/>
                <a:cs typeface="Times New Roman" panose="02020603050405020304" pitchFamily="18" charset="0"/>
              </a:rPr>
              <a:t>. </a:t>
            </a:r>
            <a:r>
              <a:rPr lang="es-ES_tradnl" altLang="en-US" sz="1600">
                <a:solidFill>
                  <a:schemeClr val="tx1"/>
                </a:solidFill>
                <a:latin typeface="Times New Roman" panose="02020603050405020304" pitchFamily="18" charset="0"/>
                <a:cs typeface="Times New Roman" panose="02020603050405020304" pitchFamily="18" charset="0"/>
              </a:rPr>
              <a:t>a)</a:t>
            </a:r>
            <a:r>
              <a:rPr lang="es-ES_tradnl" altLang="en-US" sz="1600" b="0">
                <a:solidFill>
                  <a:schemeClr val="tx1"/>
                </a:solidFill>
                <a:latin typeface="Times New Roman" panose="02020603050405020304" pitchFamily="18" charset="0"/>
                <a:cs typeface="Times New Roman" panose="02020603050405020304" pitchFamily="18" charset="0"/>
              </a:rPr>
              <a:t> Área de bofedales (pastos nativos, inundados), donde hay pastoreo de especies nativas: llamas, alpacas y vicuñas, además de ovejas, </a:t>
            </a:r>
            <a:r>
              <a:rPr lang="es-ES_tradnl" altLang="en-US" sz="1600">
                <a:solidFill>
                  <a:schemeClr val="tx1"/>
                </a:solidFill>
                <a:latin typeface="Times New Roman" panose="02020603050405020304" pitchFamily="18" charset="0"/>
                <a:cs typeface="Times New Roman" panose="02020603050405020304" pitchFamily="18" charset="0"/>
              </a:rPr>
              <a:t>b)</a:t>
            </a:r>
            <a:r>
              <a:rPr lang="es-ES_tradnl" altLang="en-US" sz="1600" b="0">
                <a:solidFill>
                  <a:schemeClr val="tx1"/>
                </a:solidFill>
                <a:latin typeface="Times New Roman" panose="02020603050405020304" pitchFamily="18" charset="0"/>
                <a:cs typeface="Times New Roman" panose="02020603050405020304" pitchFamily="18" charset="0"/>
              </a:rPr>
              <a:t> Bofedales típicos, </a:t>
            </a:r>
            <a:r>
              <a:rPr lang="es-ES_tradnl" altLang="en-US" sz="1600">
                <a:solidFill>
                  <a:schemeClr val="tx1"/>
                </a:solidFill>
                <a:latin typeface="Times New Roman" panose="02020603050405020304" pitchFamily="18" charset="0"/>
                <a:cs typeface="Times New Roman" panose="02020603050405020304" pitchFamily="18" charset="0"/>
              </a:rPr>
              <a:t>c)</a:t>
            </a:r>
            <a:r>
              <a:rPr lang="es-ES_tradnl" altLang="en-US" sz="1600" b="0">
                <a:solidFill>
                  <a:schemeClr val="tx1"/>
                </a:solidFill>
                <a:latin typeface="Times New Roman" panose="02020603050405020304" pitchFamily="18" charset="0"/>
                <a:cs typeface="Times New Roman" panose="02020603050405020304" pitchFamily="18" charset="0"/>
              </a:rPr>
              <a:t> Vegetación de bofedales, </a:t>
            </a:r>
            <a:r>
              <a:rPr lang="es-ES_tradnl" altLang="en-US" sz="1600">
                <a:solidFill>
                  <a:schemeClr val="tx1"/>
                </a:solidFill>
                <a:latin typeface="Times New Roman" panose="02020603050405020304" pitchFamily="18" charset="0"/>
                <a:cs typeface="Times New Roman" panose="02020603050405020304" pitchFamily="18" charset="0"/>
              </a:rPr>
              <a:t>d)</a:t>
            </a:r>
            <a:r>
              <a:rPr lang="es-ES_tradnl" altLang="en-US" sz="1600" b="0">
                <a:solidFill>
                  <a:schemeClr val="tx1"/>
                </a:solidFill>
                <a:latin typeface="Times New Roman" panose="02020603050405020304" pitchFamily="18" charset="0"/>
                <a:cs typeface="Times New Roman" panose="02020603050405020304" pitchFamily="18" charset="0"/>
              </a:rPr>
              <a:t> Presencia de dos perfiles o horizontes del suelo Área donde no había mucha agua (región más seca), </a:t>
            </a:r>
            <a:r>
              <a:rPr lang="es-ES_tradnl" altLang="en-US" sz="1600">
                <a:solidFill>
                  <a:schemeClr val="tx1"/>
                </a:solidFill>
                <a:latin typeface="Times New Roman" panose="02020603050405020304" pitchFamily="18" charset="0"/>
                <a:cs typeface="Times New Roman" panose="02020603050405020304" pitchFamily="18" charset="0"/>
              </a:rPr>
              <a:t>e)</a:t>
            </a:r>
            <a:r>
              <a:rPr lang="es-ES_tradnl" altLang="en-US" sz="1600" b="0">
                <a:solidFill>
                  <a:schemeClr val="tx1"/>
                </a:solidFill>
                <a:latin typeface="Times New Roman" panose="02020603050405020304" pitchFamily="18" charset="0"/>
                <a:cs typeface="Times New Roman" panose="02020603050405020304" pitchFamily="18" charset="0"/>
              </a:rPr>
              <a:t> Área de bofedales (región más inundada), </a:t>
            </a:r>
            <a:r>
              <a:rPr lang="es-ES_tradnl" altLang="en-US" sz="1600">
                <a:solidFill>
                  <a:schemeClr val="tx1"/>
                </a:solidFill>
                <a:latin typeface="Times New Roman" panose="02020603050405020304" pitchFamily="18" charset="0"/>
                <a:cs typeface="Times New Roman" panose="02020603050405020304" pitchFamily="18" charset="0"/>
              </a:rPr>
              <a:t>f)</a:t>
            </a:r>
            <a:r>
              <a:rPr lang="es-ES_tradnl" altLang="en-US" sz="1600" b="0">
                <a:solidFill>
                  <a:schemeClr val="tx1"/>
                </a:solidFill>
                <a:latin typeface="Times New Roman" panose="02020603050405020304" pitchFamily="18" charset="0"/>
                <a:cs typeface="Times New Roman" panose="02020603050405020304" pitchFamily="18" charset="0"/>
              </a:rPr>
              <a:t> Vista de una zanja, con presencia de agua en una profundidad de 25-30 cm, </a:t>
            </a:r>
            <a:r>
              <a:rPr lang="es-ES_tradnl" altLang="en-US" sz="1600">
                <a:solidFill>
                  <a:schemeClr val="tx1"/>
                </a:solidFill>
                <a:latin typeface="Times New Roman" panose="02020603050405020304" pitchFamily="18" charset="0"/>
                <a:cs typeface="Times New Roman" panose="02020603050405020304" pitchFamily="18" charset="0"/>
              </a:rPr>
              <a:t>g)</a:t>
            </a:r>
            <a:r>
              <a:rPr lang="es-ES_tradnl" altLang="en-US" sz="1600" b="0">
                <a:solidFill>
                  <a:schemeClr val="tx1"/>
                </a:solidFill>
                <a:latin typeface="Times New Roman" panose="02020603050405020304" pitchFamily="18" charset="0"/>
                <a:cs typeface="Times New Roman" panose="02020603050405020304" pitchFamily="18" charset="0"/>
              </a:rPr>
              <a:t> Vegetación típica, </a:t>
            </a:r>
            <a:r>
              <a:rPr lang="es-ES_tradnl" altLang="en-US" sz="1600">
                <a:solidFill>
                  <a:schemeClr val="tx1"/>
                </a:solidFill>
                <a:latin typeface="Times New Roman" panose="02020603050405020304" pitchFamily="18" charset="0"/>
                <a:cs typeface="Times New Roman" panose="02020603050405020304" pitchFamily="18" charset="0"/>
              </a:rPr>
              <a:t>h)</a:t>
            </a:r>
            <a:r>
              <a:rPr lang="es-ES_tradnl" altLang="en-US" sz="1600" b="0">
                <a:solidFill>
                  <a:schemeClr val="tx1"/>
                </a:solidFill>
                <a:latin typeface="Times New Roman" panose="02020603050405020304" pitchFamily="18" charset="0"/>
                <a:cs typeface="Times New Roman" panose="02020603050405020304" pitchFamily="18" charset="0"/>
              </a:rPr>
              <a:t> Vista de una zanja, destacando la presencia de agua en aproximadamente 25 cm de profundidad.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B2E6AC87-8BC3-4E2F-8837-8AEC4E1337A1}"/>
              </a:ext>
            </a:extLst>
          </p:cNvPr>
          <p:cNvSpPr>
            <a:spLocks noGrp="1" noChangeArrowheads="1"/>
          </p:cNvSpPr>
          <p:nvPr>
            <p:ph type="title"/>
          </p:nvPr>
        </p:nvSpPr>
        <p:spPr/>
        <p:txBody>
          <a:bodyPr/>
          <a:lstStyle/>
          <a:p>
            <a:r>
              <a:rPr lang="en-US" altLang="en-US"/>
              <a:t>Resultados</a:t>
            </a:r>
          </a:p>
        </p:txBody>
      </p:sp>
      <p:pic>
        <p:nvPicPr>
          <p:cNvPr id="23554" name="Picture 8">
            <a:extLst>
              <a:ext uri="{FF2B5EF4-FFF2-40B4-BE49-F238E27FC236}">
                <a16:creationId xmlns:a16="http://schemas.microsoft.com/office/drawing/2014/main" id="{AA0B2F0D-C2DB-4196-81EA-13E2B8A63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50974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9">
            <a:extLst>
              <a:ext uri="{FF2B5EF4-FFF2-40B4-BE49-F238E27FC236}">
                <a16:creationId xmlns:a16="http://schemas.microsoft.com/office/drawing/2014/main" id="{3C152BF6-5D22-4001-B3D8-E87C2C76A92D}"/>
              </a:ext>
            </a:extLst>
          </p:cNvPr>
          <p:cNvSpPr txBox="1">
            <a:spLocks noChangeArrowheads="1"/>
          </p:cNvSpPr>
          <p:nvPr/>
        </p:nvSpPr>
        <p:spPr bwMode="auto">
          <a:xfrm>
            <a:off x="576263" y="5715000"/>
            <a:ext cx="8416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a:spcBef>
                <a:spcPct val="0"/>
              </a:spcBef>
            </a:pPr>
            <a:r>
              <a:rPr lang="es-ES_tradnl" altLang="en-US" sz="1800">
                <a:solidFill>
                  <a:schemeClr val="tx1"/>
                </a:solidFill>
              </a:rPr>
              <a:t>Figura 3</a:t>
            </a:r>
            <a:r>
              <a:rPr lang="es-ES_tradnl" altLang="en-US" sz="1800" b="0">
                <a:solidFill>
                  <a:schemeClr val="tx1"/>
                </a:solidFill>
              </a:rPr>
              <a:t>. Relación entre los índices de estabilidad de carbono analizados por espectroscopía de fluorescencia portátil inducida por láser (FIL) con instrumentación de banco de FIL.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3">
            <a:extLst>
              <a:ext uri="{FF2B5EF4-FFF2-40B4-BE49-F238E27FC236}">
                <a16:creationId xmlns:a16="http://schemas.microsoft.com/office/drawing/2014/main" id="{615434EB-615A-4DBA-9B06-0DB95D39E945}"/>
              </a:ext>
            </a:extLst>
          </p:cNvPr>
          <p:cNvSpPr txBox="1">
            <a:spLocks noChangeArrowheads="1"/>
          </p:cNvSpPr>
          <p:nvPr/>
        </p:nvSpPr>
        <p:spPr bwMode="auto">
          <a:xfrm>
            <a:off x="331788" y="457200"/>
            <a:ext cx="883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spcBef>
                <a:spcPct val="0"/>
              </a:spcBef>
            </a:pPr>
            <a:r>
              <a:rPr lang="es-ES_tradnl" altLang="en-US" sz="1800">
                <a:solidFill>
                  <a:schemeClr val="tx1"/>
                </a:solidFill>
                <a:latin typeface="Times New Roman" panose="02020603050405020304" pitchFamily="18" charset="0"/>
                <a:cs typeface="Times New Roman" panose="02020603050405020304" pitchFamily="18" charset="0"/>
              </a:rPr>
              <a:t>Tabla 1</a:t>
            </a:r>
            <a:r>
              <a:rPr lang="es-ES_tradnl" altLang="en-US" sz="1800" b="0">
                <a:solidFill>
                  <a:schemeClr val="tx1"/>
                </a:solidFill>
                <a:latin typeface="Times New Roman" panose="02020603050405020304" pitchFamily="18" charset="0"/>
                <a:cs typeface="Times New Roman" panose="02020603050405020304" pitchFamily="18" charset="0"/>
              </a:rPr>
              <a:t>. Datos de carbono (g kg</a:t>
            </a:r>
            <a:r>
              <a:rPr lang="es-ES_tradnl" altLang="en-US" sz="1800" b="0" baseline="30000">
                <a:solidFill>
                  <a:schemeClr val="tx1"/>
                </a:solidFill>
                <a:latin typeface="Times New Roman" panose="02020603050405020304" pitchFamily="18" charset="0"/>
                <a:cs typeface="Times New Roman" panose="02020603050405020304" pitchFamily="18" charset="0"/>
              </a:rPr>
              <a:t>-1</a:t>
            </a:r>
            <a:r>
              <a:rPr lang="es-ES_tradnl" altLang="en-US" sz="1800" b="0">
                <a:solidFill>
                  <a:schemeClr val="tx1"/>
                </a:solidFill>
                <a:latin typeface="Times New Roman" panose="02020603050405020304" pitchFamily="18" charset="0"/>
                <a:cs typeface="Times New Roman" panose="02020603050405020304" pitchFamily="18" charset="0"/>
              </a:rPr>
              <a:t>), densidad (g cm</a:t>
            </a:r>
            <a:r>
              <a:rPr lang="es-ES_tradnl" altLang="en-US" sz="1800" b="0" baseline="30000">
                <a:solidFill>
                  <a:schemeClr val="tx1"/>
                </a:solidFill>
                <a:latin typeface="Times New Roman" panose="02020603050405020304" pitchFamily="18" charset="0"/>
                <a:cs typeface="Times New Roman" panose="02020603050405020304" pitchFamily="18" charset="0"/>
              </a:rPr>
              <a:t>-3</a:t>
            </a:r>
            <a:r>
              <a:rPr lang="es-ES_tradnl" altLang="en-US" sz="1800" b="0">
                <a:solidFill>
                  <a:schemeClr val="tx1"/>
                </a:solidFill>
                <a:latin typeface="Times New Roman" panose="02020603050405020304" pitchFamily="18" charset="0"/>
                <a:cs typeface="Times New Roman" panose="02020603050405020304" pitchFamily="18" charset="0"/>
              </a:rPr>
              <a:t>) y secuestro de carbono, SC (Mg ha</a:t>
            </a:r>
            <a:r>
              <a:rPr lang="es-ES_tradnl" altLang="en-US" sz="1800" b="0" baseline="30000">
                <a:solidFill>
                  <a:schemeClr val="tx1"/>
                </a:solidFill>
                <a:latin typeface="Times New Roman" panose="02020603050405020304" pitchFamily="18" charset="0"/>
                <a:cs typeface="Times New Roman" panose="02020603050405020304" pitchFamily="18" charset="0"/>
              </a:rPr>
              <a:t>-1</a:t>
            </a:r>
            <a:r>
              <a:rPr lang="es-ES_tradnl" altLang="en-US" sz="1800" b="0">
                <a:solidFill>
                  <a:schemeClr val="tx1"/>
                </a:solidFill>
                <a:latin typeface="Times New Roman" panose="02020603050405020304" pitchFamily="18" charset="0"/>
                <a:cs typeface="Times New Roman" panose="02020603050405020304" pitchFamily="18" charset="0"/>
              </a:rPr>
              <a:t>), en función de la profundidad (0-30 cm) en dos áreas de turberas andinas (Bofedales) de los Andes peruanos.</a:t>
            </a:r>
          </a:p>
        </p:txBody>
      </p:sp>
      <p:pic>
        <p:nvPicPr>
          <p:cNvPr id="24578" name="Picture 4">
            <a:extLst>
              <a:ext uri="{FF2B5EF4-FFF2-40B4-BE49-F238E27FC236}">
                <a16:creationId xmlns:a16="http://schemas.microsoft.com/office/drawing/2014/main" id="{01469A31-9DFC-4FB4-BF81-A3DBCE60D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751013"/>
            <a:ext cx="8839200"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8">
            <a:extLst>
              <a:ext uri="{FF2B5EF4-FFF2-40B4-BE49-F238E27FC236}">
                <a16:creationId xmlns:a16="http://schemas.microsoft.com/office/drawing/2014/main" id="{70963083-D91B-4A40-9504-06D543321E9B}"/>
              </a:ext>
            </a:extLst>
          </p:cNvPr>
          <p:cNvSpPr txBox="1">
            <a:spLocks noChangeArrowheads="1"/>
          </p:cNvSpPr>
          <p:nvPr/>
        </p:nvSpPr>
        <p:spPr bwMode="auto">
          <a:xfrm>
            <a:off x="152400" y="3951288"/>
            <a:ext cx="89693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a:spcBef>
                <a:spcPct val="0"/>
              </a:spcBef>
            </a:pPr>
            <a:r>
              <a:rPr lang="es-ES_tradnl" altLang="en-US" sz="1600" b="0">
                <a:solidFill>
                  <a:schemeClr val="tx1"/>
                </a:solidFill>
                <a:latin typeface="Times New Roman" panose="02020603050405020304" pitchFamily="18" charset="0"/>
                <a:cs typeface="Times New Roman" panose="02020603050405020304" pitchFamily="18" charset="0"/>
              </a:rPr>
              <a:t>A partir de los valores obtenidos en la Tabla 1, se observa que en la región más preservada la concentración de carbono es más alta que en el suelo del área degradada, a todas las profundidades. Considerando solo la superficie (0-2.5 cm), el área preservada tenía 64% más de carbono que en el área degradada. El contenido de carbono disminuye a medida que aumenta la profundidad, en ambos casos. En suelos inundados, como en los Bofedales, a medida que aumenta la profundidad, aparece agua. Esta agua, que se encuentra en mayor cantidad en el área preservada (Figura 1b), hace que la densidad del suelo disminuya y, en consecuencia, se obtienen SC más bajas.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a:extLst>
              <a:ext uri="{FF2B5EF4-FFF2-40B4-BE49-F238E27FC236}">
                <a16:creationId xmlns:a16="http://schemas.microsoft.com/office/drawing/2014/main" id="{862DCE48-CE1E-4764-8FD7-7DC526A82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88" y="1543050"/>
            <a:ext cx="7212012"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4">
            <a:extLst>
              <a:ext uri="{FF2B5EF4-FFF2-40B4-BE49-F238E27FC236}">
                <a16:creationId xmlns:a16="http://schemas.microsoft.com/office/drawing/2014/main" id="{D82621E2-7312-44DF-9A9B-E763345105EA}"/>
              </a:ext>
            </a:extLst>
          </p:cNvPr>
          <p:cNvSpPr>
            <a:spLocks noGrp="1" noChangeArrowheads="1"/>
          </p:cNvSpPr>
          <p:nvPr>
            <p:ph type="title"/>
          </p:nvPr>
        </p:nvSpPr>
        <p:spPr>
          <a:xfrm>
            <a:off x="650875" y="457200"/>
            <a:ext cx="7924800" cy="1077913"/>
          </a:xfrm>
        </p:spPr>
        <p:txBody>
          <a:bodyPr>
            <a:spAutoFit/>
          </a:bodyPr>
          <a:lstStyle/>
          <a:p>
            <a:pPr algn="just"/>
            <a:r>
              <a:rPr lang="es-ES_tradnl" altLang="en-US" sz="1600" b="1">
                <a:solidFill>
                  <a:schemeClr val="tx1"/>
                </a:solidFill>
                <a:latin typeface="Times New Roman" panose="02020603050405020304" pitchFamily="18" charset="0"/>
                <a:cs typeface="Times New Roman" panose="02020603050405020304" pitchFamily="18" charset="0"/>
              </a:rPr>
              <a:t>Figura 2</a:t>
            </a:r>
            <a:r>
              <a:rPr lang="es-ES_tradnl" altLang="en-US" sz="1600">
                <a:solidFill>
                  <a:schemeClr val="tx1"/>
                </a:solidFill>
                <a:latin typeface="Times New Roman" panose="02020603050405020304" pitchFamily="18" charset="0"/>
                <a:cs typeface="Times New Roman" panose="02020603050405020304" pitchFamily="18" charset="0"/>
              </a:rPr>
              <a:t>. Índices de humificación o estabilidad (HFIL) del carbono del suelo obtenido por espectroscopia de fluorescencia inducida por láser (FIL) para las dos áreas de Bofedales recolectadas en los Andes peruanos a diferentes profundidades (0-2.5; 2.5 -5; 5-10; 10-20 y 20-30 cm).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3">
            <a:extLst>
              <a:ext uri="{FF2B5EF4-FFF2-40B4-BE49-F238E27FC236}">
                <a16:creationId xmlns:a16="http://schemas.microsoft.com/office/drawing/2014/main" id="{B1439FEF-FF36-45FC-92C7-DC78B2B3A9BA}"/>
              </a:ext>
            </a:extLst>
          </p:cNvPr>
          <p:cNvSpPr txBox="1">
            <a:spLocks noChangeArrowheads="1"/>
          </p:cNvSpPr>
          <p:nvPr/>
        </p:nvSpPr>
        <p:spPr bwMode="auto">
          <a:xfrm>
            <a:off x="3613150" y="57150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spcBef>
                <a:spcPct val="0"/>
              </a:spcBef>
            </a:pPr>
            <a:r>
              <a:rPr lang="en-US" altLang="en-US" sz="3200" b="0">
                <a:solidFill>
                  <a:srgbClr val="00B050"/>
                </a:solidFill>
                <a:latin typeface="Times New Roman" panose="02020603050405020304" pitchFamily="18" charset="0"/>
                <a:cs typeface="Times New Roman" panose="02020603050405020304" pitchFamily="18" charset="0"/>
              </a:rPr>
              <a:t>GRACIAS !!</a:t>
            </a:r>
          </a:p>
        </p:txBody>
      </p:sp>
      <p:pic>
        <p:nvPicPr>
          <p:cNvPr id="26626" name="Picture 3" descr="Attachment.jpeg">
            <a:extLst>
              <a:ext uri="{FF2B5EF4-FFF2-40B4-BE49-F238E27FC236}">
                <a16:creationId xmlns:a16="http://schemas.microsoft.com/office/drawing/2014/main" id="{64A363C2-47AB-4789-BBA2-990774A1B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7" name="Group 18">
            <a:extLst>
              <a:ext uri="{FF2B5EF4-FFF2-40B4-BE49-F238E27FC236}">
                <a16:creationId xmlns:a16="http://schemas.microsoft.com/office/drawing/2014/main" id="{A10C0A19-C508-4EC7-AAEC-4CFA4253563C}"/>
              </a:ext>
            </a:extLst>
          </p:cNvPr>
          <p:cNvGrpSpPr>
            <a:grpSpLocks/>
          </p:cNvGrpSpPr>
          <p:nvPr/>
        </p:nvGrpSpPr>
        <p:grpSpPr bwMode="auto">
          <a:xfrm>
            <a:off x="2200275" y="838200"/>
            <a:ext cx="3600450" cy="390525"/>
            <a:chOff x="1567180" y="2233136"/>
            <a:chExt cx="3599552" cy="389776"/>
          </a:xfrm>
        </p:grpSpPr>
        <p:sp>
          <p:nvSpPr>
            <p:cNvPr id="26633" name="Rectangle 14">
              <a:extLst>
                <a:ext uri="{FF2B5EF4-FFF2-40B4-BE49-F238E27FC236}">
                  <a16:creationId xmlns:a16="http://schemas.microsoft.com/office/drawing/2014/main" id="{863F5C8D-E968-4B75-8484-C4BD8614EB5D}"/>
                </a:ext>
              </a:extLst>
            </p:cNvPr>
            <p:cNvSpPr>
              <a:spLocks noChangeArrowheads="1"/>
            </p:cNvSpPr>
            <p:nvPr/>
          </p:nvSpPr>
          <p:spPr bwMode="auto">
            <a:xfrm>
              <a:off x="3431113" y="2233136"/>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BR">
                  <a:solidFill>
                    <a:srgbClr val="FFFFFF"/>
                  </a:solidFill>
                  <a:latin typeface="Helvetica" panose="020B0604020202020204" pitchFamily="34" charset="0"/>
                </a:rPr>
                <a:t>Soil</a:t>
              </a:r>
            </a:p>
          </p:txBody>
        </p:sp>
        <p:sp>
          <p:nvSpPr>
            <p:cNvPr id="26634" name="Rectangle 15">
              <a:extLst>
                <a:ext uri="{FF2B5EF4-FFF2-40B4-BE49-F238E27FC236}">
                  <a16:creationId xmlns:a16="http://schemas.microsoft.com/office/drawing/2014/main" id="{2D75E2E3-6BB9-4330-87A2-F4DB22D2131D}"/>
                </a:ext>
              </a:extLst>
            </p:cNvPr>
            <p:cNvSpPr>
              <a:spLocks noChangeArrowheads="1"/>
            </p:cNvSpPr>
            <p:nvPr/>
          </p:nvSpPr>
          <p:spPr bwMode="auto">
            <a:xfrm>
              <a:off x="1567180" y="2233136"/>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BR">
                  <a:solidFill>
                    <a:srgbClr val="FFFFFF"/>
                  </a:solidFill>
                  <a:latin typeface="Helvetica" panose="020B0604020202020204" pitchFamily="34" charset="0"/>
                </a:rPr>
                <a:t>Agriculture</a:t>
              </a:r>
            </a:p>
          </p:txBody>
        </p:sp>
        <p:sp>
          <p:nvSpPr>
            <p:cNvPr id="26635" name="Rectangle 16">
              <a:extLst>
                <a:ext uri="{FF2B5EF4-FFF2-40B4-BE49-F238E27FC236}">
                  <a16:creationId xmlns:a16="http://schemas.microsoft.com/office/drawing/2014/main" id="{BD8385E0-8073-4252-9010-1534C1601F4F}"/>
                </a:ext>
              </a:extLst>
            </p:cNvPr>
            <p:cNvSpPr>
              <a:spLocks noChangeArrowheads="1"/>
            </p:cNvSpPr>
            <p:nvPr/>
          </p:nvSpPr>
          <p:spPr bwMode="auto">
            <a:xfrm>
              <a:off x="2861726" y="2253580"/>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BR">
                  <a:solidFill>
                    <a:srgbClr val="FFFFFF"/>
                  </a:solidFill>
                  <a:latin typeface="Helvetica" panose="020B0604020202020204" pitchFamily="34" charset="0"/>
                </a:rPr>
                <a:t>and</a:t>
              </a:r>
            </a:p>
          </p:txBody>
        </p:sp>
        <p:sp>
          <p:nvSpPr>
            <p:cNvPr id="26636" name="Rectangle 17">
              <a:extLst>
                <a:ext uri="{FF2B5EF4-FFF2-40B4-BE49-F238E27FC236}">
                  <a16:creationId xmlns:a16="http://schemas.microsoft.com/office/drawing/2014/main" id="{D97309B3-0FD9-4326-9543-B342A4AE7C8C}"/>
                </a:ext>
              </a:extLst>
            </p:cNvPr>
            <p:cNvSpPr>
              <a:spLocks noChangeArrowheads="1"/>
            </p:cNvSpPr>
            <p:nvPr/>
          </p:nvSpPr>
          <p:spPr bwMode="auto">
            <a:xfrm>
              <a:off x="4161329" y="2233136"/>
              <a:ext cx="100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BR">
                  <a:solidFill>
                    <a:srgbClr val="FFFFFF"/>
                  </a:solidFill>
                  <a:latin typeface="Helvetica" panose="020B0604020202020204" pitchFamily="34" charset="0"/>
                </a:rPr>
                <a:t>Carbon:</a:t>
              </a:r>
            </a:p>
          </p:txBody>
        </p:sp>
      </p:grpSp>
      <p:grpSp>
        <p:nvGrpSpPr>
          <p:cNvPr id="26628" name="Group 23">
            <a:extLst>
              <a:ext uri="{FF2B5EF4-FFF2-40B4-BE49-F238E27FC236}">
                <a16:creationId xmlns:a16="http://schemas.microsoft.com/office/drawing/2014/main" id="{8BA6249A-766F-43D3-B9E2-5A15D7D8E790}"/>
              </a:ext>
            </a:extLst>
          </p:cNvPr>
          <p:cNvGrpSpPr>
            <a:grpSpLocks/>
          </p:cNvGrpSpPr>
          <p:nvPr/>
        </p:nvGrpSpPr>
        <p:grpSpPr bwMode="auto">
          <a:xfrm>
            <a:off x="1173163" y="1347788"/>
            <a:ext cx="5783262" cy="369887"/>
            <a:chOff x="2125664" y="1532776"/>
            <a:chExt cx="5782909" cy="369332"/>
          </a:xfrm>
        </p:grpSpPr>
        <p:grpSp>
          <p:nvGrpSpPr>
            <p:cNvPr id="26629" name="Group 22">
              <a:extLst>
                <a:ext uri="{FF2B5EF4-FFF2-40B4-BE49-F238E27FC236}">
                  <a16:creationId xmlns:a16="http://schemas.microsoft.com/office/drawing/2014/main" id="{7C674E6B-81E9-46AD-A06D-F26F9231DDEA}"/>
                </a:ext>
              </a:extLst>
            </p:cNvPr>
            <p:cNvGrpSpPr>
              <a:grpSpLocks/>
            </p:cNvGrpSpPr>
            <p:nvPr/>
          </p:nvGrpSpPr>
          <p:grpSpPr bwMode="auto">
            <a:xfrm>
              <a:off x="2125664" y="1532776"/>
              <a:ext cx="4200396" cy="369332"/>
              <a:chOff x="2125664" y="1532776"/>
              <a:chExt cx="4200396" cy="369332"/>
            </a:xfrm>
          </p:grpSpPr>
          <p:sp>
            <p:nvSpPr>
              <p:cNvPr id="26631" name="Rectangle 19">
                <a:extLst>
                  <a:ext uri="{FF2B5EF4-FFF2-40B4-BE49-F238E27FC236}">
                    <a16:creationId xmlns:a16="http://schemas.microsoft.com/office/drawing/2014/main" id="{97A1DBFC-4FF2-4491-A233-E16327F547D0}"/>
                  </a:ext>
                </a:extLst>
              </p:cNvPr>
              <p:cNvSpPr>
                <a:spLocks noChangeArrowheads="1"/>
              </p:cNvSpPr>
              <p:nvPr/>
            </p:nvSpPr>
            <p:spPr bwMode="auto">
              <a:xfrm>
                <a:off x="2125664" y="1532776"/>
                <a:ext cx="2223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BR">
                    <a:solidFill>
                      <a:srgbClr val="F38018"/>
                    </a:solidFill>
                    <a:latin typeface="Helvetica" panose="020B0604020202020204" pitchFamily="34" charset="0"/>
                  </a:rPr>
                  <a:t>Playing a major role</a:t>
                </a:r>
              </a:p>
            </p:txBody>
          </p:sp>
          <p:sp>
            <p:nvSpPr>
              <p:cNvPr id="26632" name="Rectangle 20">
                <a:extLst>
                  <a:ext uri="{FF2B5EF4-FFF2-40B4-BE49-F238E27FC236}">
                    <a16:creationId xmlns:a16="http://schemas.microsoft.com/office/drawing/2014/main" id="{17DA9C66-D7A2-4267-BCCF-972A089D6248}"/>
                  </a:ext>
                </a:extLst>
              </p:cNvPr>
              <p:cNvSpPr>
                <a:spLocks noChangeArrowheads="1"/>
              </p:cNvSpPr>
              <p:nvPr/>
            </p:nvSpPr>
            <p:spPr bwMode="auto">
              <a:xfrm>
                <a:off x="4269087" y="1532776"/>
                <a:ext cx="2056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BR">
                    <a:solidFill>
                      <a:srgbClr val="F38018"/>
                    </a:solidFill>
                    <a:latin typeface="Helvetica" panose="020B0604020202020204" pitchFamily="34" charset="0"/>
                  </a:rPr>
                  <a:t>in the mitigation of</a:t>
                </a:r>
              </a:p>
            </p:txBody>
          </p:sp>
        </p:grpSp>
        <p:sp>
          <p:nvSpPr>
            <p:cNvPr id="26630" name="Rectangle 21">
              <a:extLst>
                <a:ext uri="{FF2B5EF4-FFF2-40B4-BE49-F238E27FC236}">
                  <a16:creationId xmlns:a16="http://schemas.microsoft.com/office/drawing/2014/main" id="{A42FAA76-D660-43A5-B6F3-FE8C9E7F173D}"/>
                </a:ext>
              </a:extLst>
            </p:cNvPr>
            <p:cNvSpPr>
              <a:spLocks noChangeArrowheads="1"/>
            </p:cNvSpPr>
            <p:nvPr/>
          </p:nvSpPr>
          <p:spPr bwMode="auto">
            <a:xfrm>
              <a:off x="6172200" y="1532776"/>
              <a:ext cx="17363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BR">
                  <a:solidFill>
                    <a:srgbClr val="F38018"/>
                  </a:solidFill>
                  <a:latin typeface="Helvetica" panose="020B0604020202020204" pitchFamily="34" charset="0"/>
                </a:rPr>
                <a:t>climate change</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a:extLst>
              <a:ext uri="{FF2B5EF4-FFF2-40B4-BE49-F238E27FC236}">
                <a16:creationId xmlns:a16="http://schemas.microsoft.com/office/drawing/2014/main" id="{85FC5CBC-881C-4C3A-A797-E7DD2E061CD5}"/>
              </a:ext>
            </a:extLst>
          </p:cNvPr>
          <p:cNvSpPr>
            <a:spLocks noGrp="1" noChangeArrowheads="1"/>
          </p:cNvSpPr>
          <p:nvPr>
            <p:ph type="body" idx="1"/>
          </p:nvPr>
        </p:nvSpPr>
        <p:spPr>
          <a:xfrm>
            <a:off x="650875" y="1447800"/>
            <a:ext cx="7924800" cy="1676400"/>
          </a:xfrm>
        </p:spPr>
        <p:txBody>
          <a:bodyPr/>
          <a:lstStyle/>
          <a:p>
            <a:pPr marL="0" indent="0" algn="just" eaLnBrk="1" hangingPunct="1"/>
            <a:r>
              <a:rPr lang="en-US" altLang="en-US" sz="1600"/>
              <a:t>1. are scarcely documented (from lowlands to highlands) - as in most Andean Latin countries included in Biome B</a:t>
            </a:r>
            <a:r>
              <a:rPr lang="en-US" altLang="en-US"/>
              <a:t>;</a:t>
            </a:r>
          </a:p>
          <a:p>
            <a:pPr marL="0" indent="0" algn="just" eaLnBrk="1" hangingPunct="1"/>
            <a:r>
              <a:rPr lang="en-US" altLang="en-US"/>
              <a:t> 2. </a:t>
            </a:r>
            <a:r>
              <a:rPr lang="en-US" altLang="en-US" sz="1600"/>
              <a:t>one of the challenges for the incorporation of agriculture into post-Kyoto agreements is to develop simple and effective methodologies for measuring, monitoring and verifying soil carbon in cropping soils</a:t>
            </a:r>
            <a:r>
              <a:rPr lang="en-US" altLang="en-US"/>
              <a:t>;</a:t>
            </a:r>
            <a:r>
              <a:rPr lang="pt-BR" altLang="en-US"/>
              <a:t> </a:t>
            </a:r>
            <a:endParaRPr lang="en-US" altLang="en-US"/>
          </a:p>
        </p:txBody>
      </p:sp>
      <p:sp>
        <p:nvSpPr>
          <p:cNvPr id="4098" name="Rectangle 8">
            <a:extLst>
              <a:ext uri="{FF2B5EF4-FFF2-40B4-BE49-F238E27FC236}">
                <a16:creationId xmlns:a16="http://schemas.microsoft.com/office/drawing/2014/main" id="{F400C758-CC8A-4AA9-BB7F-484E9DD5925F}"/>
              </a:ext>
            </a:extLst>
          </p:cNvPr>
          <p:cNvSpPr>
            <a:spLocks noGrp="1" noChangeArrowheads="1"/>
          </p:cNvSpPr>
          <p:nvPr>
            <p:ph type="title"/>
          </p:nvPr>
        </p:nvSpPr>
        <p:spPr>
          <a:xfrm>
            <a:off x="638175" y="533400"/>
            <a:ext cx="7924800" cy="685800"/>
          </a:xfrm>
        </p:spPr>
        <p:txBody>
          <a:bodyPr/>
          <a:lstStyle/>
          <a:p>
            <a:pPr eaLnBrk="1" hangingPunct="1"/>
            <a:r>
              <a:rPr lang="en-US" altLang="en-US" sz="2600"/>
              <a:t>Carbon accumulation and sequestration in the Peruvian’s soils</a:t>
            </a:r>
          </a:p>
        </p:txBody>
      </p:sp>
      <p:sp>
        <p:nvSpPr>
          <p:cNvPr id="4099" name="TextBox 1">
            <a:extLst>
              <a:ext uri="{FF2B5EF4-FFF2-40B4-BE49-F238E27FC236}">
                <a16:creationId xmlns:a16="http://schemas.microsoft.com/office/drawing/2014/main" id="{825808D9-CB46-4E03-9B4E-A5E5A39CDC39}"/>
              </a:ext>
            </a:extLst>
          </p:cNvPr>
          <p:cNvSpPr txBox="1">
            <a:spLocks noChangeArrowheads="1"/>
          </p:cNvSpPr>
          <p:nvPr/>
        </p:nvSpPr>
        <p:spPr bwMode="auto">
          <a:xfrm>
            <a:off x="180975" y="3132138"/>
            <a:ext cx="88392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eaLnBrk="1" hangingPunct="1">
              <a:spcBef>
                <a:spcPct val="0"/>
              </a:spcBef>
            </a:pPr>
            <a:r>
              <a:rPr lang="en-US" altLang="en-US" sz="1800" b="0" dirty="0">
                <a:solidFill>
                  <a:schemeClr val="tx1"/>
                </a:solidFill>
              </a:rPr>
              <a:t>¿</a:t>
            </a:r>
            <a:r>
              <a:rPr lang="en-US" altLang="en-US" sz="1600" dirty="0">
                <a:solidFill>
                  <a:schemeClr val="tx1"/>
                </a:solidFill>
              </a:rPr>
              <a:t>Por </a:t>
            </a:r>
            <a:r>
              <a:rPr lang="en-US" altLang="en-US" sz="1600" dirty="0" err="1">
                <a:solidFill>
                  <a:schemeClr val="tx1"/>
                </a:solidFill>
              </a:rPr>
              <a:t>qué</a:t>
            </a:r>
            <a:r>
              <a:rPr lang="en-US" altLang="en-US" sz="1600" dirty="0">
                <a:solidFill>
                  <a:schemeClr val="tx1"/>
                </a:solidFill>
              </a:rPr>
              <a:t> el </a:t>
            </a:r>
            <a:r>
              <a:rPr lang="en-US" altLang="en-US" sz="1600" dirty="0" err="1">
                <a:solidFill>
                  <a:schemeClr val="tx1"/>
                </a:solidFill>
              </a:rPr>
              <a:t>carbono</a:t>
            </a:r>
            <a:r>
              <a:rPr lang="en-US" altLang="en-US" sz="1600" dirty="0">
                <a:solidFill>
                  <a:schemeClr val="tx1"/>
                </a:solidFill>
              </a:rPr>
              <a:t> es </a:t>
            </a:r>
            <a:r>
              <a:rPr lang="en-US" altLang="en-US" sz="1600" dirty="0" err="1">
                <a:solidFill>
                  <a:schemeClr val="tx1"/>
                </a:solidFill>
              </a:rPr>
              <a:t>bueno</a:t>
            </a:r>
            <a:r>
              <a:rPr lang="en-US" altLang="en-US" sz="1600" dirty="0">
                <a:solidFill>
                  <a:schemeClr val="tx1"/>
                </a:solidFill>
              </a:rPr>
              <a:t> para el </a:t>
            </a:r>
            <a:r>
              <a:rPr lang="en-US" altLang="en-US" sz="1600" dirty="0" err="1">
                <a:solidFill>
                  <a:schemeClr val="tx1"/>
                </a:solidFill>
              </a:rPr>
              <a:t>suelo</a:t>
            </a:r>
            <a:r>
              <a:rPr lang="en-US" altLang="en-US" sz="1600" b="0" dirty="0">
                <a:solidFill>
                  <a:schemeClr val="tx1"/>
                </a:solidFill>
              </a:rPr>
              <a:t>?</a:t>
            </a:r>
          </a:p>
          <a:p>
            <a:pPr algn="just" eaLnBrk="1" hangingPunct="1">
              <a:spcBef>
                <a:spcPct val="0"/>
              </a:spcBef>
            </a:pPr>
            <a:r>
              <a:rPr lang="en-US" altLang="en-US" sz="1600" b="0" dirty="0">
                <a:solidFill>
                  <a:schemeClr val="tx1"/>
                </a:solidFill>
              </a:rPr>
              <a:t>El </a:t>
            </a:r>
            <a:r>
              <a:rPr lang="en-US" altLang="en-US" sz="1600" b="0" dirty="0" err="1">
                <a:solidFill>
                  <a:schemeClr val="tx1"/>
                </a:solidFill>
              </a:rPr>
              <a:t>carbono</a:t>
            </a:r>
            <a:r>
              <a:rPr lang="en-US" altLang="en-US" sz="1600" b="0" dirty="0">
                <a:solidFill>
                  <a:schemeClr val="tx1"/>
                </a:solidFill>
              </a:rPr>
              <a:t> es el </a:t>
            </a:r>
            <a:r>
              <a:rPr lang="en-US" altLang="en-US" sz="1600" b="0" dirty="0" err="1">
                <a:solidFill>
                  <a:schemeClr val="tx1"/>
                </a:solidFill>
              </a:rPr>
              <a:t>componente</a:t>
            </a:r>
            <a:r>
              <a:rPr lang="en-US" altLang="en-US" sz="1600" b="0" dirty="0">
                <a:solidFill>
                  <a:schemeClr val="tx1"/>
                </a:solidFill>
              </a:rPr>
              <a:t> principal de la </a:t>
            </a:r>
            <a:r>
              <a:rPr lang="en-US" altLang="en-US" sz="1600" b="0" dirty="0" err="1">
                <a:solidFill>
                  <a:schemeClr val="tx1"/>
                </a:solidFill>
              </a:rPr>
              <a:t>materia</a:t>
            </a:r>
            <a:r>
              <a:rPr lang="en-US" altLang="en-US" sz="1600" b="0" dirty="0">
                <a:solidFill>
                  <a:schemeClr val="tx1"/>
                </a:solidFill>
              </a:rPr>
              <a:t> </a:t>
            </a:r>
            <a:r>
              <a:rPr lang="en-US" altLang="en-US" sz="1600" b="0" dirty="0" err="1">
                <a:solidFill>
                  <a:schemeClr val="tx1"/>
                </a:solidFill>
              </a:rPr>
              <a:t>orgánica</a:t>
            </a:r>
            <a:r>
              <a:rPr lang="en-US" altLang="en-US" sz="1600" b="0" dirty="0">
                <a:solidFill>
                  <a:schemeClr val="tx1"/>
                </a:solidFill>
              </a:rPr>
              <a:t> del </a:t>
            </a:r>
            <a:r>
              <a:rPr lang="en-US" altLang="en-US" sz="1600" b="0" dirty="0" err="1">
                <a:solidFill>
                  <a:schemeClr val="tx1"/>
                </a:solidFill>
              </a:rPr>
              <a:t>suelo</a:t>
            </a:r>
            <a:r>
              <a:rPr lang="en-US" altLang="en-US" sz="1600" b="0" dirty="0">
                <a:solidFill>
                  <a:schemeClr val="tx1"/>
                </a:solidFill>
              </a:rPr>
              <a:t> y </a:t>
            </a:r>
            <a:r>
              <a:rPr lang="en-US" altLang="en-US" sz="1600" b="0" dirty="0" err="1">
                <a:solidFill>
                  <a:schemeClr val="tx1"/>
                </a:solidFill>
              </a:rPr>
              <a:t>ayuda</a:t>
            </a:r>
            <a:r>
              <a:rPr lang="en-US" altLang="en-US" sz="1600" b="0" dirty="0">
                <a:solidFill>
                  <a:schemeClr val="tx1"/>
                </a:solidFill>
              </a:rPr>
              <a:t> a </a:t>
            </a:r>
            <a:r>
              <a:rPr lang="en-US" altLang="en-US" sz="1600" b="0" dirty="0" err="1">
                <a:solidFill>
                  <a:schemeClr val="tx1"/>
                </a:solidFill>
              </a:rPr>
              <a:t>darle</a:t>
            </a:r>
            <a:r>
              <a:rPr lang="en-US" altLang="en-US" sz="1600" b="0" dirty="0">
                <a:solidFill>
                  <a:schemeClr val="tx1"/>
                </a:solidFill>
              </a:rPr>
              <a:t> al </a:t>
            </a:r>
            <a:r>
              <a:rPr lang="en-US" altLang="en-US" sz="1600" b="0" dirty="0" err="1">
                <a:solidFill>
                  <a:schemeClr val="tx1"/>
                </a:solidFill>
              </a:rPr>
              <a:t>suelo</a:t>
            </a:r>
            <a:r>
              <a:rPr lang="en-US" altLang="en-US" sz="1600" b="0" dirty="0">
                <a:solidFill>
                  <a:schemeClr val="tx1"/>
                </a:solidFill>
              </a:rPr>
              <a:t> </a:t>
            </a:r>
            <a:r>
              <a:rPr lang="en-US" altLang="en-US" sz="1600" b="0" dirty="0" err="1">
                <a:solidFill>
                  <a:schemeClr val="tx1"/>
                </a:solidFill>
              </a:rPr>
              <a:t>su</a:t>
            </a:r>
            <a:r>
              <a:rPr lang="en-US" altLang="en-US" sz="1600" b="0" dirty="0">
                <a:solidFill>
                  <a:schemeClr val="tx1"/>
                </a:solidFill>
              </a:rPr>
              <a:t> </a:t>
            </a:r>
            <a:r>
              <a:rPr lang="en-US" altLang="en-US" sz="1600" b="0" dirty="0" err="1">
                <a:solidFill>
                  <a:schemeClr val="tx1"/>
                </a:solidFill>
              </a:rPr>
              <a:t>capacidad</a:t>
            </a:r>
            <a:r>
              <a:rPr lang="en-US" altLang="en-US" sz="1600" b="0" dirty="0">
                <a:solidFill>
                  <a:schemeClr val="tx1"/>
                </a:solidFill>
              </a:rPr>
              <a:t> de </a:t>
            </a:r>
            <a:r>
              <a:rPr lang="en-US" altLang="en-US" sz="1600" b="0" dirty="0" err="1">
                <a:solidFill>
                  <a:schemeClr val="tx1"/>
                </a:solidFill>
              </a:rPr>
              <a:t>retención</a:t>
            </a:r>
            <a:r>
              <a:rPr lang="en-US" altLang="en-US" sz="1600" b="0" dirty="0">
                <a:solidFill>
                  <a:schemeClr val="tx1"/>
                </a:solidFill>
              </a:rPr>
              <a:t> de </a:t>
            </a:r>
            <a:r>
              <a:rPr lang="en-US" altLang="en-US" sz="1600" b="0" dirty="0" err="1">
                <a:solidFill>
                  <a:schemeClr val="tx1"/>
                </a:solidFill>
              </a:rPr>
              <a:t>agua</a:t>
            </a:r>
            <a:r>
              <a:rPr lang="en-US" altLang="en-US" sz="1600" b="0" dirty="0">
                <a:solidFill>
                  <a:schemeClr val="tx1"/>
                </a:solidFill>
              </a:rPr>
              <a:t>, </a:t>
            </a:r>
            <a:r>
              <a:rPr lang="en-US" altLang="en-US" sz="1600" b="0" dirty="0" err="1">
                <a:solidFill>
                  <a:schemeClr val="tx1"/>
                </a:solidFill>
              </a:rPr>
              <a:t>su</a:t>
            </a:r>
            <a:r>
              <a:rPr lang="en-US" altLang="en-US" sz="1600" b="0" dirty="0">
                <a:solidFill>
                  <a:schemeClr val="tx1"/>
                </a:solidFill>
              </a:rPr>
              <a:t> </a:t>
            </a:r>
            <a:r>
              <a:rPr lang="en-US" altLang="en-US" sz="1600" b="0" dirty="0" err="1">
                <a:solidFill>
                  <a:schemeClr val="tx1"/>
                </a:solidFill>
              </a:rPr>
              <a:t>estructura</a:t>
            </a:r>
            <a:r>
              <a:rPr lang="en-US" altLang="en-US" sz="1600" b="0" dirty="0">
                <a:solidFill>
                  <a:schemeClr val="tx1"/>
                </a:solidFill>
              </a:rPr>
              <a:t> y </a:t>
            </a:r>
            <a:r>
              <a:rPr lang="en-US" altLang="en-US" sz="1600" b="0" dirty="0" err="1">
                <a:solidFill>
                  <a:schemeClr val="tx1"/>
                </a:solidFill>
              </a:rPr>
              <a:t>su</a:t>
            </a:r>
            <a:r>
              <a:rPr lang="en-US" altLang="en-US" sz="1600" b="0" dirty="0">
                <a:solidFill>
                  <a:schemeClr val="tx1"/>
                </a:solidFill>
              </a:rPr>
              <a:t> </a:t>
            </a:r>
            <a:r>
              <a:rPr lang="en-US" altLang="en-US" sz="1600" b="0" dirty="0" err="1">
                <a:solidFill>
                  <a:schemeClr val="tx1"/>
                </a:solidFill>
              </a:rPr>
              <a:t>fertilidad</a:t>
            </a:r>
            <a:r>
              <a:rPr lang="en-US" altLang="en-US" sz="1600" b="0" dirty="0">
                <a:solidFill>
                  <a:schemeClr val="tx1"/>
                </a:solidFill>
              </a:rPr>
              <a:t>. ... “</a:t>
            </a:r>
            <a:r>
              <a:rPr lang="en-US" altLang="en-US" sz="1600" b="0" dirty="0" err="1">
                <a:solidFill>
                  <a:schemeClr val="tx1"/>
                </a:solidFill>
              </a:rPr>
              <a:t>Cuando</a:t>
            </a:r>
            <a:r>
              <a:rPr lang="en-US" altLang="en-US" sz="1600" b="0" dirty="0">
                <a:solidFill>
                  <a:schemeClr val="tx1"/>
                </a:solidFill>
              </a:rPr>
              <a:t> </a:t>
            </a:r>
            <a:r>
              <a:rPr lang="en-US" altLang="en-US" sz="1600" b="0" dirty="0" err="1">
                <a:solidFill>
                  <a:schemeClr val="tx1"/>
                </a:solidFill>
              </a:rPr>
              <a:t>tenemos</a:t>
            </a:r>
            <a:r>
              <a:rPr lang="en-US" altLang="en-US" sz="1600" b="0" dirty="0">
                <a:solidFill>
                  <a:schemeClr val="tx1"/>
                </a:solidFill>
              </a:rPr>
              <a:t> </a:t>
            </a:r>
            <a:r>
              <a:rPr lang="en-US" altLang="en-US" sz="1600" b="0" dirty="0" err="1">
                <a:solidFill>
                  <a:schemeClr val="tx1"/>
                </a:solidFill>
              </a:rPr>
              <a:t>erosión</a:t>
            </a:r>
            <a:r>
              <a:rPr lang="en-US" altLang="en-US" sz="1600" b="0" dirty="0">
                <a:solidFill>
                  <a:schemeClr val="tx1"/>
                </a:solidFill>
              </a:rPr>
              <a:t>, </a:t>
            </a:r>
            <a:r>
              <a:rPr lang="en-US" altLang="en-US" sz="1600" b="0" dirty="0" err="1">
                <a:solidFill>
                  <a:schemeClr val="tx1"/>
                </a:solidFill>
              </a:rPr>
              <a:t>perdemos</a:t>
            </a:r>
            <a:r>
              <a:rPr lang="en-US" altLang="en-US" sz="1600" b="0" dirty="0">
                <a:solidFill>
                  <a:schemeClr val="tx1"/>
                </a:solidFill>
              </a:rPr>
              <a:t> tierra, que </a:t>
            </a:r>
            <a:r>
              <a:rPr lang="en-US" altLang="en-US" sz="1600" b="0" dirty="0" err="1">
                <a:solidFill>
                  <a:schemeClr val="tx1"/>
                </a:solidFill>
              </a:rPr>
              <a:t>lleva</a:t>
            </a:r>
            <a:r>
              <a:rPr lang="en-US" altLang="en-US" sz="1600" b="0" dirty="0">
                <a:solidFill>
                  <a:schemeClr val="tx1"/>
                </a:solidFill>
              </a:rPr>
              <a:t> </a:t>
            </a:r>
            <a:r>
              <a:rPr lang="en-US" altLang="en-US" sz="1600" b="0" dirty="0" err="1">
                <a:solidFill>
                  <a:schemeClr val="tx1"/>
                </a:solidFill>
              </a:rPr>
              <a:t>consigo</a:t>
            </a:r>
            <a:r>
              <a:rPr lang="en-US" altLang="en-US" sz="1600" b="0" dirty="0">
                <a:solidFill>
                  <a:schemeClr val="tx1"/>
                </a:solidFill>
              </a:rPr>
              <a:t> </a:t>
            </a:r>
            <a:r>
              <a:rPr lang="en-US" altLang="en-US" sz="1600" b="0" dirty="0" err="1">
                <a:solidFill>
                  <a:schemeClr val="tx1"/>
                </a:solidFill>
              </a:rPr>
              <a:t>carbono</a:t>
            </a:r>
            <a:r>
              <a:rPr lang="en-US" altLang="en-US" sz="1600" b="0" dirty="0">
                <a:solidFill>
                  <a:schemeClr val="tx1"/>
                </a:solidFill>
              </a:rPr>
              <a:t> </a:t>
            </a:r>
            <a:r>
              <a:rPr lang="en-US" altLang="en-US" sz="1600" b="0" dirty="0" err="1">
                <a:solidFill>
                  <a:schemeClr val="tx1"/>
                </a:solidFill>
              </a:rPr>
              <a:t>orgánico</a:t>
            </a:r>
            <a:r>
              <a:rPr lang="en-US" altLang="en-US" sz="1600" b="0" dirty="0">
                <a:solidFill>
                  <a:schemeClr val="tx1"/>
                </a:solidFill>
              </a:rPr>
              <a:t>, a las </a:t>
            </a:r>
            <a:r>
              <a:rPr lang="en-US" altLang="en-US" sz="1600" b="0" dirty="0" err="1">
                <a:solidFill>
                  <a:schemeClr val="tx1"/>
                </a:solidFill>
              </a:rPr>
              <a:t>vías</a:t>
            </a:r>
            <a:r>
              <a:rPr lang="en-US" altLang="en-US" sz="1600" b="0" dirty="0">
                <a:solidFill>
                  <a:schemeClr val="tx1"/>
                </a:solidFill>
              </a:rPr>
              <a:t> </a:t>
            </a:r>
            <a:r>
              <a:rPr lang="en-US" altLang="en-US" sz="1600" b="0" dirty="0" err="1">
                <a:solidFill>
                  <a:schemeClr val="tx1"/>
                </a:solidFill>
              </a:rPr>
              <a:t>fluviales</a:t>
            </a:r>
            <a:r>
              <a:rPr lang="en-US" altLang="en-US" sz="1600" b="0" dirty="0">
                <a:solidFill>
                  <a:schemeClr val="tx1"/>
                </a:solidFill>
              </a:rPr>
              <a:t>. </a:t>
            </a:r>
            <a:r>
              <a:rPr lang="en-US" altLang="en-US" sz="1600" b="0" dirty="0" err="1">
                <a:solidFill>
                  <a:schemeClr val="tx1"/>
                </a:solidFill>
              </a:rPr>
              <a:t>Cuando</a:t>
            </a:r>
            <a:r>
              <a:rPr lang="en-US" altLang="en-US" sz="1600" b="0" dirty="0">
                <a:solidFill>
                  <a:schemeClr val="tx1"/>
                </a:solidFill>
              </a:rPr>
              <a:t> el </a:t>
            </a:r>
            <a:r>
              <a:rPr lang="en-US" altLang="en-US" sz="1600" b="0" dirty="0" err="1">
                <a:solidFill>
                  <a:schemeClr val="tx1"/>
                </a:solidFill>
              </a:rPr>
              <a:t>suelo</a:t>
            </a:r>
            <a:r>
              <a:rPr lang="en-US" altLang="en-US" sz="1600" b="0" dirty="0">
                <a:solidFill>
                  <a:schemeClr val="tx1"/>
                </a:solidFill>
              </a:rPr>
              <a:t> </a:t>
            </a:r>
            <a:r>
              <a:rPr lang="en-US" altLang="en-US" sz="1600" b="0" dirty="0" err="1">
                <a:solidFill>
                  <a:schemeClr val="tx1"/>
                </a:solidFill>
              </a:rPr>
              <a:t>está</a:t>
            </a:r>
            <a:r>
              <a:rPr lang="en-US" altLang="en-US" sz="1600" b="0" dirty="0">
                <a:solidFill>
                  <a:schemeClr val="tx1"/>
                </a:solidFill>
              </a:rPr>
              <a:t> </a:t>
            </a:r>
            <a:r>
              <a:rPr lang="en-US" altLang="en-US" sz="1600" b="0" dirty="0" err="1">
                <a:solidFill>
                  <a:schemeClr val="tx1"/>
                </a:solidFill>
              </a:rPr>
              <a:t>expuesto</a:t>
            </a:r>
            <a:r>
              <a:rPr lang="en-US" altLang="en-US" sz="1600" b="0" dirty="0">
                <a:solidFill>
                  <a:schemeClr val="tx1"/>
                </a:solidFill>
              </a:rPr>
              <a:t>, se </a:t>
            </a:r>
            <a:r>
              <a:rPr lang="en-US" altLang="en-US" sz="1600" b="0" dirty="0" err="1">
                <a:solidFill>
                  <a:schemeClr val="tx1"/>
                </a:solidFill>
              </a:rPr>
              <a:t>oxida</a:t>
            </a:r>
            <a:r>
              <a:rPr lang="en-US" altLang="en-US" sz="1600" b="0" dirty="0">
                <a:solidFill>
                  <a:schemeClr val="tx1"/>
                </a:solidFill>
              </a:rPr>
              <a:t>, </a:t>
            </a:r>
            <a:r>
              <a:rPr lang="en-US" altLang="en-US" sz="1600" b="0" dirty="0" err="1">
                <a:solidFill>
                  <a:schemeClr val="tx1"/>
                </a:solidFill>
              </a:rPr>
              <a:t>esencialmente</a:t>
            </a:r>
            <a:r>
              <a:rPr lang="en-US" altLang="en-US" sz="1600" b="0" dirty="0">
                <a:solidFill>
                  <a:schemeClr val="tx1"/>
                </a:solidFill>
              </a:rPr>
              <a:t> </a:t>
            </a:r>
            <a:r>
              <a:rPr lang="en-US" altLang="en-US" sz="1600" b="0" dirty="0" err="1">
                <a:solidFill>
                  <a:schemeClr val="tx1"/>
                </a:solidFill>
              </a:rPr>
              <a:t>quemando</a:t>
            </a:r>
            <a:r>
              <a:rPr lang="en-US" altLang="en-US" sz="1600" b="0" dirty="0">
                <a:solidFill>
                  <a:schemeClr val="tx1"/>
                </a:solidFill>
              </a:rPr>
              <a:t> el </a:t>
            </a:r>
            <a:r>
              <a:rPr lang="en-US" altLang="en-US" sz="1600" b="0" dirty="0" err="1">
                <a:solidFill>
                  <a:schemeClr val="tx1"/>
                </a:solidFill>
              </a:rPr>
              <a:t>carbono</a:t>
            </a:r>
            <a:r>
              <a:rPr lang="en-US" altLang="en-US" sz="1600" b="0" dirty="0">
                <a:solidFill>
                  <a:schemeClr val="tx1"/>
                </a:solidFill>
              </a:rPr>
              <a:t> del </a:t>
            </a:r>
            <a:r>
              <a:rPr lang="en-US" altLang="en-US" sz="1600" b="0" dirty="0" err="1">
                <a:solidFill>
                  <a:schemeClr val="tx1"/>
                </a:solidFill>
              </a:rPr>
              <a:t>suelo</a:t>
            </a:r>
            <a:r>
              <a:rPr lang="en-US" altLang="en-US" sz="1600" b="0" dirty="0">
                <a:solidFill>
                  <a:schemeClr val="tx1"/>
                </a:solidFill>
              </a:rPr>
              <a:t>.</a:t>
            </a:r>
          </a:p>
        </p:txBody>
      </p:sp>
      <p:sp>
        <p:nvSpPr>
          <p:cNvPr id="4100" name="TextBox 2">
            <a:extLst>
              <a:ext uri="{FF2B5EF4-FFF2-40B4-BE49-F238E27FC236}">
                <a16:creationId xmlns:a16="http://schemas.microsoft.com/office/drawing/2014/main" id="{92A8696F-E490-4891-BCC1-481688160CEE}"/>
              </a:ext>
            </a:extLst>
          </p:cNvPr>
          <p:cNvSpPr txBox="1">
            <a:spLocks noChangeArrowheads="1"/>
          </p:cNvSpPr>
          <p:nvPr/>
        </p:nvSpPr>
        <p:spPr bwMode="auto">
          <a:xfrm>
            <a:off x="131763" y="4800600"/>
            <a:ext cx="89630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eaLnBrk="1" hangingPunct="1">
              <a:spcBef>
                <a:spcPct val="0"/>
              </a:spcBef>
            </a:pPr>
            <a:r>
              <a:rPr lang="en-US" altLang="en-US" sz="1600" b="0">
                <a:solidFill>
                  <a:schemeClr val="tx1"/>
                </a:solidFill>
              </a:rPr>
              <a:t>¿</a:t>
            </a:r>
            <a:r>
              <a:rPr lang="en-US" altLang="en-US" sz="1600">
                <a:solidFill>
                  <a:schemeClr val="tx1"/>
                </a:solidFill>
              </a:rPr>
              <a:t>Cómo cambian los microbios la cantidad de compuestos de carbono en el suelo y dióxido de carbono en el aire</a:t>
            </a:r>
            <a:r>
              <a:rPr lang="en-US" altLang="en-US" sz="1600" b="0">
                <a:solidFill>
                  <a:schemeClr val="tx1"/>
                </a:solidFill>
              </a:rPr>
              <a:t>?</a:t>
            </a:r>
          </a:p>
          <a:p>
            <a:pPr algn="just" eaLnBrk="1" hangingPunct="1">
              <a:spcBef>
                <a:spcPct val="0"/>
              </a:spcBef>
            </a:pPr>
            <a:r>
              <a:rPr lang="en-US" altLang="en-US" sz="1600" b="0">
                <a:solidFill>
                  <a:schemeClr val="tx1"/>
                </a:solidFill>
              </a:rPr>
              <a:t>Los microbios del suelo se mueven y transforman los compuestos de carbono y hacen que el nitrógeno sea biodisponible para las plantas. ... haciendo que los nutrientes biogeoquímicos esenciales como los compuestos de nitrógeno sean biodisponibles para las plantas y otros organismos del suelo; almacenar carbono en humus del suelo; y humus en descomposición que libera CO2 al aire a través de la respiración del suelo.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57643020-7C2F-461C-AD2F-31DEF2544F3B}"/>
              </a:ext>
            </a:extLst>
          </p:cNvPr>
          <p:cNvSpPr>
            <a:spLocks noGrp="1" noChangeArrowheads="1"/>
          </p:cNvSpPr>
          <p:nvPr>
            <p:ph type="title"/>
          </p:nvPr>
        </p:nvSpPr>
        <p:spPr/>
        <p:txBody>
          <a:bodyPr/>
          <a:lstStyle/>
          <a:p>
            <a:pPr eaLnBrk="1" hangingPunct="1"/>
            <a:r>
              <a:rPr lang="pt-BR" altLang="en-US" sz="2600"/>
              <a:t>Soil organic matter dynamics: Importance</a:t>
            </a:r>
          </a:p>
        </p:txBody>
      </p:sp>
      <p:sp>
        <p:nvSpPr>
          <p:cNvPr id="5122" name="Text Box 8">
            <a:extLst>
              <a:ext uri="{FF2B5EF4-FFF2-40B4-BE49-F238E27FC236}">
                <a16:creationId xmlns:a16="http://schemas.microsoft.com/office/drawing/2014/main" id="{AE3DFC02-7E5C-4EF7-AE75-8FE159F5C0B4}"/>
              </a:ext>
            </a:extLst>
          </p:cNvPr>
          <p:cNvSpPr txBox="1">
            <a:spLocks noChangeArrowheads="1"/>
          </p:cNvSpPr>
          <p:nvPr/>
        </p:nvSpPr>
        <p:spPr bwMode="auto">
          <a:xfrm>
            <a:off x="1676400" y="1412875"/>
            <a:ext cx="612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50000"/>
              </a:spcBef>
            </a:pPr>
            <a:r>
              <a:rPr lang="pt-BR" altLang="en-US" sz="2400">
                <a:solidFill>
                  <a:schemeClr val="tx1"/>
                </a:solidFill>
                <a:latin typeface="Bookman Old Style" panose="02050604050505020204" pitchFamily="18" charset="0"/>
              </a:rPr>
              <a:t>GLOBAL CLIMATE CHANGE</a:t>
            </a:r>
            <a:r>
              <a:rPr lang="pt-BR" altLang="en-US" sz="1800" b="0">
                <a:solidFill>
                  <a:schemeClr val="tx1"/>
                </a:solidFill>
              </a:rPr>
              <a:t> </a:t>
            </a:r>
            <a:endParaRPr lang="pt-BR" altLang="en-US" sz="1800" b="0">
              <a:solidFill>
                <a:schemeClr val="tx1"/>
              </a:solidFill>
              <a:cs typeface="Arial" panose="020B0604020202020204" pitchFamily="34" charset="0"/>
            </a:endParaRPr>
          </a:p>
        </p:txBody>
      </p:sp>
      <p:sp>
        <p:nvSpPr>
          <p:cNvPr id="5123" name="Text Box 9">
            <a:extLst>
              <a:ext uri="{FF2B5EF4-FFF2-40B4-BE49-F238E27FC236}">
                <a16:creationId xmlns:a16="http://schemas.microsoft.com/office/drawing/2014/main" id="{04C51198-D6C2-4806-998B-7774D319FC2B}"/>
              </a:ext>
            </a:extLst>
          </p:cNvPr>
          <p:cNvSpPr txBox="1">
            <a:spLocks noChangeArrowheads="1"/>
          </p:cNvSpPr>
          <p:nvPr/>
        </p:nvSpPr>
        <p:spPr bwMode="auto">
          <a:xfrm>
            <a:off x="1042988" y="2492375"/>
            <a:ext cx="720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50000"/>
              </a:spcBef>
            </a:pPr>
            <a:r>
              <a:rPr lang="pt-BR" altLang="en-US" sz="2400" b="0">
                <a:solidFill>
                  <a:schemeClr val="tx1"/>
                </a:solidFill>
                <a:latin typeface="Bookman Old Style" panose="02050604050505020204" pitchFamily="18" charset="0"/>
              </a:rPr>
              <a:t>Agriculture and land use change</a:t>
            </a:r>
          </a:p>
        </p:txBody>
      </p:sp>
      <p:sp>
        <p:nvSpPr>
          <p:cNvPr id="5124" name="Text Box 10">
            <a:extLst>
              <a:ext uri="{FF2B5EF4-FFF2-40B4-BE49-F238E27FC236}">
                <a16:creationId xmlns:a16="http://schemas.microsoft.com/office/drawing/2014/main" id="{8D52234D-8D70-4950-BCDC-73B3D1F1A7C5}"/>
              </a:ext>
            </a:extLst>
          </p:cNvPr>
          <p:cNvSpPr txBox="1">
            <a:spLocks noChangeArrowheads="1"/>
          </p:cNvSpPr>
          <p:nvPr/>
        </p:nvSpPr>
        <p:spPr bwMode="auto">
          <a:xfrm>
            <a:off x="5761038" y="3860800"/>
            <a:ext cx="3059112"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50000"/>
              </a:spcBef>
            </a:pPr>
            <a:r>
              <a:rPr lang="pt-BR" altLang="en-US" sz="2400" b="0">
                <a:solidFill>
                  <a:schemeClr val="tx1"/>
                </a:solidFill>
                <a:latin typeface="Bookman Old Style" panose="02050604050505020204" pitchFamily="18" charset="0"/>
              </a:rPr>
              <a:t>Qualitative:</a:t>
            </a:r>
          </a:p>
          <a:p>
            <a:pPr algn="ctr" eaLnBrk="1" hangingPunct="1">
              <a:spcBef>
                <a:spcPct val="50000"/>
              </a:spcBef>
            </a:pPr>
            <a:r>
              <a:rPr lang="pt-BR" altLang="en-US" sz="2400" b="0">
                <a:solidFill>
                  <a:schemeClr val="tx1"/>
                </a:solidFill>
                <a:latin typeface="Bookman Old Style" panose="02050604050505020204" pitchFamily="18" charset="0"/>
              </a:rPr>
              <a:t>SOM characterization</a:t>
            </a:r>
          </a:p>
        </p:txBody>
      </p:sp>
      <p:sp>
        <p:nvSpPr>
          <p:cNvPr id="5125" name="AutoShape 11">
            <a:extLst>
              <a:ext uri="{FF2B5EF4-FFF2-40B4-BE49-F238E27FC236}">
                <a16:creationId xmlns:a16="http://schemas.microsoft.com/office/drawing/2014/main" id="{7A8A5C66-4902-4F26-954C-537000BE673A}"/>
              </a:ext>
            </a:extLst>
          </p:cNvPr>
          <p:cNvSpPr>
            <a:spLocks noChangeArrowheads="1"/>
          </p:cNvSpPr>
          <p:nvPr/>
        </p:nvSpPr>
        <p:spPr bwMode="auto">
          <a:xfrm>
            <a:off x="4356100" y="1916113"/>
            <a:ext cx="431800" cy="360362"/>
          </a:xfrm>
          <a:prstGeom prst="downArrow">
            <a:avLst>
              <a:gd name="adj1" fmla="val 50000"/>
              <a:gd name="adj2" fmla="val 25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0"/>
              </a:spcBef>
            </a:pPr>
            <a:endParaRPr lang="en-US" altLang="en-US" sz="1800" b="0">
              <a:solidFill>
                <a:schemeClr val="tx1"/>
              </a:solidFill>
            </a:endParaRPr>
          </a:p>
        </p:txBody>
      </p:sp>
      <p:sp>
        <p:nvSpPr>
          <p:cNvPr id="5126" name="Text Box 12">
            <a:extLst>
              <a:ext uri="{FF2B5EF4-FFF2-40B4-BE49-F238E27FC236}">
                <a16:creationId xmlns:a16="http://schemas.microsoft.com/office/drawing/2014/main" id="{82558E2D-5EBA-49C9-BF97-DC21D8830C6A}"/>
              </a:ext>
            </a:extLst>
          </p:cNvPr>
          <p:cNvSpPr txBox="1">
            <a:spLocks noChangeArrowheads="1"/>
          </p:cNvSpPr>
          <p:nvPr/>
        </p:nvSpPr>
        <p:spPr bwMode="auto">
          <a:xfrm>
            <a:off x="4067175" y="4267200"/>
            <a:ext cx="1512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50000"/>
              </a:spcBef>
            </a:pPr>
            <a:r>
              <a:rPr lang="pt-BR" altLang="en-US" sz="2400">
                <a:solidFill>
                  <a:schemeClr val="tx1"/>
                </a:solidFill>
                <a:latin typeface="Bookman Old Style" panose="02050604050505020204" pitchFamily="18" charset="0"/>
              </a:rPr>
              <a:t>SOM</a:t>
            </a:r>
          </a:p>
        </p:txBody>
      </p:sp>
      <p:sp>
        <p:nvSpPr>
          <p:cNvPr id="5127" name="AutoShape 13">
            <a:extLst>
              <a:ext uri="{FF2B5EF4-FFF2-40B4-BE49-F238E27FC236}">
                <a16:creationId xmlns:a16="http://schemas.microsoft.com/office/drawing/2014/main" id="{36676677-AF29-443C-9DAA-4D6906D791D3}"/>
              </a:ext>
            </a:extLst>
          </p:cNvPr>
          <p:cNvSpPr>
            <a:spLocks noChangeArrowheads="1"/>
          </p:cNvSpPr>
          <p:nvPr/>
        </p:nvSpPr>
        <p:spPr bwMode="auto">
          <a:xfrm>
            <a:off x="4356100" y="3429000"/>
            <a:ext cx="431800" cy="360363"/>
          </a:xfrm>
          <a:prstGeom prst="downArrow">
            <a:avLst>
              <a:gd name="adj1" fmla="val 50000"/>
              <a:gd name="adj2" fmla="val 25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0"/>
              </a:spcBef>
            </a:pPr>
            <a:endParaRPr lang="en-US" altLang="en-US" sz="1800" b="0">
              <a:solidFill>
                <a:schemeClr val="tx1"/>
              </a:solidFill>
            </a:endParaRPr>
          </a:p>
        </p:txBody>
      </p:sp>
      <p:sp>
        <p:nvSpPr>
          <p:cNvPr id="5128" name="AutoShape 14">
            <a:extLst>
              <a:ext uri="{FF2B5EF4-FFF2-40B4-BE49-F238E27FC236}">
                <a16:creationId xmlns:a16="http://schemas.microsoft.com/office/drawing/2014/main" id="{7015E606-6786-440B-B4B5-D7AB9219871A}"/>
              </a:ext>
            </a:extLst>
          </p:cNvPr>
          <p:cNvSpPr>
            <a:spLocks noChangeArrowheads="1"/>
          </p:cNvSpPr>
          <p:nvPr/>
        </p:nvSpPr>
        <p:spPr bwMode="auto">
          <a:xfrm>
            <a:off x="3124200" y="4419600"/>
            <a:ext cx="649288" cy="215900"/>
          </a:xfrm>
          <a:prstGeom prst="leftArrow">
            <a:avLst>
              <a:gd name="adj1" fmla="val 50000"/>
              <a:gd name="adj2" fmla="val 7518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0"/>
              </a:spcBef>
            </a:pPr>
            <a:endParaRPr lang="en-US" altLang="en-US" sz="1800" b="0">
              <a:solidFill>
                <a:schemeClr val="tx1"/>
              </a:solidFill>
            </a:endParaRPr>
          </a:p>
        </p:txBody>
      </p:sp>
      <p:sp>
        <p:nvSpPr>
          <p:cNvPr id="5129" name="Text Box 15">
            <a:extLst>
              <a:ext uri="{FF2B5EF4-FFF2-40B4-BE49-F238E27FC236}">
                <a16:creationId xmlns:a16="http://schemas.microsoft.com/office/drawing/2014/main" id="{4D776C93-2F1E-4019-89A1-B2FCA11181BD}"/>
              </a:ext>
            </a:extLst>
          </p:cNvPr>
          <p:cNvSpPr txBox="1">
            <a:spLocks noChangeArrowheads="1"/>
          </p:cNvSpPr>
          <p:nvPr/>
        </p:nvSpPr>
        <p:spPr bwMode="auto">
          <a:xfrm>
            <a:off x="228600" y="3948113"/>
            <a:ext cx="295275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50000"/>
              </a:spcBef>
            </a:pPr>
            <a:r>
              <a:rPr lang="pt-BR" altLang="en-US" sz="2400" b="0">
                <a:solidFill>
                  <a:schemeClr val="tx1"/>
                </a:solidFill>
                <a:latin typeface="Bookman Old Style" panose="02050604050505020204" pitchFamily="18" charset="0"/>
              </a:rPr>
              <a:t>Quantitative:</a:t>
            </a:r>
          </a:p>
          <a:p>
            <a:pPr algn="ctr" eaLnBrk="1" hangingPunct="1">
              <a:spcBef>
                <a:spcPct val="50000"/>
              </a:spcBef>
            </a:pPr>
            <a:r>
              <a:rPr lang="pt-BR" altLang="en-US" sz="2400" b="0">
                <a:solidFill>
                  <a:schemeClr val="tx1"/>
                </a:solidFill>
                <a:latin typeface="Bookman Old Style" panose="02050604050505020204" pitchFamily="18" charset="0"/>
              </a:rPr>
              <a:t>Soil carbon stocks</a:t>
            </a:r>
            <a:r>
              <a:rPr lang="pt-BR" altLang="en-US" sz="2400" b="0">
                <a:solidFill>
                  <a:schemeClr val="tx1"/>
                </a:solidFill>
              </a:rPr>
              <a:t> </a:t>
            </a:r>
          </a:p>
        </p:txBody>
      </p:sp>
      <p:sp>
        <p:nvSpPr>
          <p:cNvPr id="5130" name="AutoShape 16">
            <a:extLst>
              <a:ext uri="{FF2B5EF4-FFF2-40B4-BE49-F238E27FC236}">
                <a16:creationId xmlns:a16="http://schemas.microsoft.com/office/drawing/2014/main" id="{AE8F4492-13E8-4205-9D60-66DD00F88D0B}"/>
              </a:ext>
            </a:extLst>
          </p:cNvPr>
          <p:cNvSpPr>
            <a:spLocks noChangeArrowheads="1"/>
          </p:cNvSpPr>
          <p:nvPr/>
        </p:nvSpPr>
        <p:spPr bwMode="auto">
          <a:xfrm>
            <a:off x="5219700" y="4432300"/>
            <a:ext cx="647700" cy="215900"/>
          </a:xfrm>
          <a:prstGeom prst="rightArrow">
            <a:avLst>
              <a:gd name="adj1" fmla="val 50000"/>
              <a:gd name="adj2" fmla="val 75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0"/>
              </a:spcBef>
            </a:pPr>
            <a:endParaRPr lang="en-US" altLang="en-US" sz="1800" b="0">
              <a:solidFill>
                <a:schemeClr val="tx1"/>
              </a:solidFill>
            </a:endParaRPr>
          </a:p>
        </p:txBody>
      </p:sp>
      <p:sp>
        <p:nvSpPr>
          <p:cNvPr id="5131" name="AutoShape 17">
            <a:extLst>
              <a:ext uri="{FF2B5EF4-FFF2-40B4-BE49-F238E27FC236}">
                <a16:creationId xmlns:a16="http://schemas.microsoft.com/office/drawing/2014/main" id="{F0DDFB3B-E827-440D-B55E-25699620940C}"/>
              </a:ext>
            </a:extLst>
          </p:cNvPr>
          <p:cNvSpPr>
            <a:spLocks noChangeArrowheads="1"/>
          </p:cNvSpPr>
          <p:nvPr/>
        </p:nvSpPr>
        <p:spPr bwMode="auto">
          <a:xfrm>
            <a:off x="2916238" y="5589588"/>
            <a:ext cx="3600450" cy="1008062"/>
          </a:xfrm>
          <a:prstGeom prst="horizontalScroll">
            <a:avLst>
              <a:gd name="adj" fmla="val 12500"/>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0"/>
              </a:spcBef>
            </a:pPr>
            <a:endParaRPr lang="en-US" altLang="en-US" sz="1800" b="0">
              <a:solidFill>
                <a:schemeClr val="tx1"/>
              </a:solidFill>
            </a:endParaRPr>
          </a:p>
        </p:txBody>
      </p:sp>
      <p:sp>
        <p:nvSpPr>
          <p:cNvPr id="5132" name="Text Box 18">
            <a:extLst>
              <a:ext uri="{FF2B5EF4-FFF2-40B4-BE49-F238E27FC236}">
                <a16:creationId xmlns:a16="http://schemas.microsoft.com/office/drawing/2014/main" id="{23A1FE5E-8954-4232-A4CF-4444D0BFCECA}"/>
              </a:ext>
            </a:extLst>
          </p:cNvPr>
          <p:cNvSpPr txBox="1">
            <a:spLocks noChangeArrowheads="1"/>
          </p:cNvSpPr>
          <p:nvPr/>
        </p:nvSpPr>
        <p:spPr bwMode="auto">
          <a:xfrm>
            <a:off x="3563938" y="5805488"/>
            <a:ext cx="2376487" cy="641350"/>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50000"/>
              </a:spcBef>
            </a:pPr>
            <a:r>
              <a:rPr lang="pt-BR" altLang="en-US" sz="1800">
                <a:solidFill>
                  <a:schemeClr val="tx1"/>
                </a:solidFill>
              </a:rPr>
              <a:t>Carbon sequestration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ED9C6C53-39D7-4485-B285-5F3B6265FC00}"/>
              </a:ext>
            </a:extLst>
          </p:cNvPr>
          <p:cNvSpPr>
            <a:spLocks noGrp="1" noChangeArrowheads="1"/>
          </p:cNvSpPr>
          <p:nvPr>
            <p:ph type="title"/>
          </p:nvPr>
        </p:nvSpPr>
        <p:spPr>
          <a:xfrm>
            <a:off x="762000" y="457200"/>
            <a:ext cx="7467600" cy="533400"/>
          </a:xfrm>
        </p:spPr>
        <p:txBody>
          <a:bodyPr/>
          <a:lstStyle/>
          <a:p>
            <a:pPr eaLnBrk="1" hangingPunct="1"/>
            <a:r>
              <a:rPr lang="pt-BR" altLang="en-US" sz="2000"/>
              <a:t>SOM characterization: Spectroscopic techniques</a:t>
            </a:r>
          </a:p>
        </p:txBody>
      </p:sp>
      <p:sp>
        <p:nvSpPr>
          <p:cNvPr id="6146" name="Rectangle 10">
            <a:extLst>
              <a:ext uri="{FF2B5EF4-FFF2-40B4-BE49-F238E27FC236}">
                <a16:creationId xmlns:a16="http://schemas.microsoft.com/office/drawing/2014/main" id="{A5E909B5-A8ED-488A-8817-25AE28770F28}"/>
              </a:ext>
            </a:extLst>
          </p:cNvPr>
          <p:cNvSpPr>
            <a:spLocks noChangeArrowheads="1"/>
          </p:cNvSpPr>
          <p:nvPr/>
        </p:nvSpPr>
        <p:spPr bwMode="auto">
          <a:xfrm>
            <a:off x="228600" y="1219200"/>
            <a:ext cx="85344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just" eaLnBrk="1" hangingPunct="1">
              <a:spcBef>
                <a:spcPct val="0"/>
              </a:spcBef>
              <a:buFont typeface="Wingdings" panose="05000000000000000000" pitchFamily="2" charset="2"/>
              <a:buChar char="q"/>
            </a:pPr>
            <a:r>
              <a:rPr lang="en-US" altLang="en-US" sz="1800" b="0">
                <a:solidFill>
                  <a:schemeClr val="tx1"/>
                </a:solidFill>
                <a:latin typeface="Bookman Old Style" panose="02050604050505020204" pitchFamily="18" charset="0"/>
              </a:rPr>
              <a:t> The use of spectroscopies allows identification of functional groups and molecular structures providing a better understanding of pathways decomposition of SOM and qualitative changes induced by management practices; </a:t>
            </a:r>
          </a:p>
          <a:p>
            <a:pPr algn="just" eaLnBrk="1" hangingPunct="1">
              <a:spcBef>
                <a:spcPct val="0"/>
              </a:spcBef>
              <a:buFont typeface="Wingdings" panose="05000000000000000000" pitchFamily="2" charset="2"/>
              <a:buNone/>
            </a:pPr>
            <a:endParaRPr lang="en-US" altLang="en-US" sz="1800" b="0">
              <a:solidFill>
                <a:schemeClr val="tx1"/>
              </a:solidFill>
              <a:latin typeface="Bookman Old Style" panose="02050604050505020204" pitchFamily="18" charset="0"/>
            </a:endParaRPr>
          </a:p>
          <a:p>
            <a:pPr algn="just" eaLnBrk="1" hangingPunct="1">
              <a:spcBef>
                <a:spcPct val="0"/>
              </a:spcBef>
              <a:buFont typeface="Wingdings" panose="05000000000000000000" pitchFamily="2" charset="2"/>
              <a:buChar char="q"/>
            </a:pPr>
            <a:r>
              <a:rPr lang="en-US" altLang="en-US" sz="1800" b="0">
                <a:solidFill>
                  <a:schemeClr val="tx1"/>
                </a:solidFill>
                <a:latin typeface="Bookman Old Style" panose="02050604050505020204" pitchFamily="18" charset="0"/>
              </a:rPr>
              <a:t> Electron Paramagnetic Resonance (EPR), Fluorescence and Nuclear Magnetic Resonance (NMR) have been used for evaluating land use and soil management effects on the humification degree of soil humic substances (HS);</a:t>
            </a:r>
            <a:r>
              <a:rPr lang="en-US" altLang="en-US" sz="1800" b="0" i="1">
                <a:solidFill>
                  <a:schemeClr val="tx1"/>
                </a:solidFill>
                <a:latin typeface="Bookman Old Style" panose="02050604050505020204" pitchFamily="18" charset="0"/>
              </a:rPr>
              <a:t> </a:t>
            </a:r>
          </a:p>
          <a:p>
            <a:pPr algn="just" eaLnBrk="1" hangingPunct="1">
              <a:spcBef>
                <a:spcPct val="0"/>
              </a:spcBef>
              <a:buFont typeface="Wingdings" panose="05000000000000000000" pitchFamily="2" charset="2"/>
              <a:buNone/>
            </a:pPr>
            <a:endParaRPr lang="en-US" altLang="en-US" sz="1800" b="0" i="1">
              <a:solidFill>
                <a:schemeClr val="tx1"/>
              </a:solidFill>
              <a:latin typeface="Bookman Old Style" panose="02050604050505020204" pitchFamily="18" charset="0"/>
            </a:endParaRPr>
          </a:p>
          <a:p>
            <a:pPr algn="just" eaLnBrk="1" hangingPunct="1">
              <a:spcBef>
                <a:spcPct val="0"/>
              </a:spcBef>
              <a:buFont typeface="Wingdings" panose="05000000000000000000" pitchFamily="2" charset="2"/>
              <a:buChar char="q"/>
            </a:pPr>
            <a:r>
              <a:rPr lang="en-US" altLang="en-US" sz="1800" b="0" i="1">
                <a:solidFill>
                  <a:schemeClr val="tx1"/>
                </a:solidFill>
                <a:latin typeface="Bookman Old Style" panose="02050604050505020204" pitchFamily="18" charset="0"/>
              </a:rPr>
              <a:t> </a:t>
            </a:r>
            <a:r>
              <a:rPr lang="en-US" altLang="en-US" sz="1800" b="0">
                <a:solidFill>
                  <a:schemeClr val="tx1"/>
                </a:solidFill>
                <a:latin typeface="Bookman Old Style" panose="02050604050505020204" pitchFamily="18" charset="0"/>
              </a:rPr>
              <a:t>The most suitable method to measure the humification degre is still discussed by researchers since that there isn’t a defined model to the HS structures. However, the integrated use of these spectroscopies can be a tool to study the dynamic of SOM and to measure stable carbon of agriculture systems, which they can be used as alternative parameters in evaluating management system quality.</a:t>
            </a:r>
            <a:r>
              <a:rPr lang="en-US" altLang="en-US" sz="1800" b="0">
                <a:solidFill>
                  <a:schemeClr val="tx1"/>
                </a:solidFill>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5343C0C7-5A3E-44C2-9DEF-D2C9C85A005C}"/>
              </a:ext>
            </a:extLst>
          </p:cNvPr>
          <p:cNvSpPr>
            <a:spLocks noGrp="1" noChangeArrowheads="1"/>
          </p:cNvSpPr>
          <p:nvPr>
            <p:ph type="title"/>
          </p:nvPr>
        </p:nvSpPr>
        <p:spPr/>
        <p:txBody>
          <a:bodyPr/>
          <a:lstStyle/>
          <a:p>
            <a:pPr eaLnBrk="1" hangingPunct="1"/>
            <a:r>
              <a:rPr lang="pt-BR" altLang="en-US"/>
              <a:t>Objectives</a:t>
            </a:r>
          </a:p>
        </p:txBody>
      </p:sp>
      <p:sp>
        <p:nvSpPr>
          <p:cNvPr id="7170" name="Rectangle 3">
            <a:extLst>
              <a:ext uri="{FF2B5EF4-FFF2-40B4-BE49-F238E27FC236}">
                <a16:creationId xmlns:a16="http://schemas.microsoft.com/office/drawing/2014/main" id="{F147360A-4B57-48CA-AFB0-4CE6EF10DB58}"/>
              </a:ext>
            </a:extLst>
          </p:cNvPr>
          <p:cNvSpPr>
            <a:spLocks noGrp="1" noChangeArrowheads="1"/>
          </p:cNvSpPr>
          <p:nvPr>
            <p:ph type="body" idx="1"/>
          </p:nvPr>
        </p:nvSpPr>
        <p:spPr/>
        <p:txBody>
          <a:bodyPr/>
          <a:lstStyle/>
          <a:p>
            <a:pPr marL="0" indent="0" algn="just" eaLnBrk="1" hangingPunct="1"/>
            <a:r>
              <a:rPr lang="en-US" altLang="en-US">
                <a:latin typeface="Bookman Old Style" panose="02050604050505020204" pitchFamily="18" charset="0"/>
              </a:rPr>
              <a:t>With the aim to determine soil carbon stocks  according to soil classes, altitude, temperature gradient, climatic parameters, crop classes and native vegetation, as related to global warming, soils from main cropping systems in 5 contrasting Peruvian agroecologies within a 1,000 km transect, were sampled. Whole soil samples were also characterized using the Laser-Induced Fluorescence (LIF) Spectroscopy to assess the carbon stability in the different agroecologies.</a:t>
            </a:r>
            <a:r>
              <a:rPr lang="pt-BR" altLang="en-US"/>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5">
            <a:extLst>
              <a:ext uri="{FF2B5EF4-FFF2-40B4-BE49-F238E27FC236}">
                <a16:creationId xmlns:a16="http://schemas.microsoft.com/office/drawing/2014/main" id="{88E13E38-9C40-4B3B-A55A-A26CBA1CF716}"/>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8600" y="431800"/>
            <a:ext cx="7620000" cy="5886450"/>
          </a:xfrm>
          <a:noFill/>
        </p:spPr>
      </p:pic>
      <p:sp>
        <p:nvSpPr>
          <p:cNvPr id="8194" name="Text Box 6">
            <a:extLst>
              <a:ext uri="{FF2B5EF4-FFF2-40B4-BE49-F238E27FC236}">
                <a16:creationId xmlns:a16="http://schemas.microsoft.com/office/drawing/2014/main" id="{C065EB87-C3AB-43F0-AE6A-31F5FD131318}"/>
              </a:ext>
            </a:extLst>
          </p:cNvPr>
          <p:cNvSpPr txBox="1">
            <a:spLocks noChangeArrowheads="1"/>
          </p:cNvSpPr>
          <p:nvPr/>
        </p:nvSpPr>
        <p:spPr bwMode="auto">
          <a:xfrm>
            <a:off x="457200" y="6172200"/>
            <a:ext cx="838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eaLnBrk="1" hangingPunct="1">
              <a:spcBef>
                <a:spcPct val="50000"/>
              </a:spcBef>
            </a:pPr>
            <a:r>
              <a:rPr lang="en-US" altLang="en-US" sz="1600" b="0">
                <a:solidFill>
                  <a:schemeClr val="tx1"/>
                </a:solidFill>
              </a:rPr>
              <a:t>Sampling-transect to assess carbon contents and stocks in Southern Peru.</a:t>
            </a:r>
            <a:endParaRPr lang="pt-BR" altLang="en-US" sz="1600" b="0">
              <a:solidFill>
                <a:schemeClr val="tx1"/>
              </a:solidFill>
            </a:endParaRPr>
          </a:p>
        </p:txBody>
      </p:sp>
      <p:sp>
        <p:nvSpPr>
          <p:cNvPr id="8195" name="Line 7">
            <a:extLst>
              <a:ext uri="{FF2B5EF4-FFF2-40B4-BE49-F238E27FC236}">
                <a16:creationId xmlns:a16="http://schemas.microsoft.com/office/drawing/2014/main" id="{DF93F232-982F-4057-825E-68D4CCA807EE}"/>
              </a:ext>
            </a:extLst>
          </p:cNvPr>
          <p:cNvSpPr>
            <a:spLocks noChangeShapeType="1"/>
          </p:cNvSpPr>
          <p:nvPr/>
        </p:nvSpPr>
        <p:spPr bwMode="auto">
          <a:xfrm flipV="1">
            <a:off x="3124200" y="2286000"/>
            <a:ext cx="2057400" cy="3200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594">
            <a:extLst>
              <a:ext uri="{FF2B5EF4-FFF2-40B4-BE49-F238E27FC236}">
                <a16:creationId xmlns:a16="http://schemas.microsoft.com/office/drawing/2014/main" id="{4A093C09-4696-414C-8A1D-E6A9CE307FE3}"/>
              </a:ext>
            </a:extLst>
          </p:cNvPr>
          <p:cNvSpPr>
            <a:spLocks noGrp="1" noChangeArrowheads="1"/>
          </p:cNvSpPr>
          <p:nvPr>
            <p:ph type="title"/>
          </p:nvPr>
        </p:nvSpPr>
        <p:spPr/>
        <p:txBody>
          <a:bodyPr/>
          <a:lstStyle/>
          <a:p>
            <a:pPr eaLnBrk="1" hangingPunct="1"/>
            <a:r>
              <a:rPr lang="en-US" altLang="en-US" sz="1800"/>
              <a:t>Mean characteristics of the Peruvian soil sampling sites.</a:t>
            </a:r>
            <a:endParaRPr lang="pt-BR" altLang="en-US" sz="1800"/>
          </a:p>
        </p:txBody>
      </p:sp>
      <p:graphicFrame>
        <p:nvGraphicFramePr>
          <p:cNvPr id="92948" name="Group 788">
            <a:extLst>
              <a:ext uri="{FF2B5EF4-FFF2-40B4-BE49-F238E27FC236}">
                <a16:creationId xmlns:a16="http://schemas.microsoft.com/office/drawing/2014/main" id="{1054EE4B-551B-4344-B217-B0EBAB17CBB1}"/>
              </a:ext>
            </a:extLst>
          </p:cNvPr>
          <p:cNvGraphicFramePr>
            <a:graphicFrameLocks noGrp="1"/>
          </p:cNvGraphicFramePr>
          <p:nvPr>
            <p:ph idx="1"/>
          </p:nvPr>
        </p:nvGraphicFramePr>
        <p:xfrm>
          <a:off x="381000" y="990600"/>
          <a:ext cx="8534400" cy="5299075"/>
        </p:xfrm>
        <a:graphic>
          <a:graphicData uri="http://schemas.openxmlformats.org/drawingml/2006/table">
            <a:tbl>
              <a:tblPr/>
              <a:tblGrid>
                <a:gridCol w="1320800">
                  <a:extLst>
                    <a:ext uri="{9D8B030D-6E8A-4147-A177-3AD203B41FA5}">
                      <a16:colId xmlns:a16="http://schemas.microsoft.com/office/drawing/2014/main" val="4204226648"/>
                    </a:ext>
                  </a:extLst>
                </a:gridCol>
                <a:gridCol w="1441450">
                  <a:extLst>
                    <a:ext uri="{9D8B030D-6E8A-4147-A177-3AD203B41FA5}">
                      <a16:colId xmlns:a16="http://schemas.microsoft.com/office/drawing/2014/main" val="2028444990"/>
                    </a:ext>
                  </a:extLst>
                </a:gridCol>
                <a:gridCol w="1441450">
                  <a:extLst>
                    <a:ext uri="{9D8B030D-6E8A-4147-A177-3AD203B41FA5}">
                      <a16:colId xmlns:a16="http://schemas.microsoft.com/office/drawing/2014/main" val="1896025623"/>
                    </a:ext>
                  </a:extLst>
                </a:gridCol>
                <a:gridCol w="1443038">
                  <a:extLst>
                    <a:ext uri="{9D8B030D-6E8A-4147-A177-3AD203B41FA5}">
                      <a16:colId xmlns:a16="http://schemas.microsoft.com/office/drawing/2014/main" val="1326430109"/>
                    </a:ext>
                  </a:extLst>
                </a:gridCol>
                <a:gridCol w="1443037">
                  <a:extLst>
                    <a:ext uri="{9D8B030D-6E8A-4147-A177-3AD203B41FA5}">
                      <a16:colId xmlns:a16="http://schemas.microsoft.com/office/drawing/2014/main" val="1027153556"/>
                    </a:ext>
                  </a:extLst>
                </a:gridCol>
                <a:gridCol w="1444625">
                  <a:extLst>
                    <a:ext uri="{9D8B030D-6E8A-4147-A177-3AD203B41FA5}">
                      <a16:colId xmlns:a16="http://schemas.microsoft.com/office/drawing/2014/main" val="1186389733"/>
                    </a:ext>
                  </a:extLst>
                </a:gridCol>
              </a:tblGrid>
              <a:tr h="461990">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sites</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Ilo</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Moquegua</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Torata</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Puno</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San Juan del’Oro</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93079609"/>
                  </a:ext>
                </a:extLst>
              </a:tr>
              <a:tr h="522319">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Agro eco zones</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Dry lowland</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Dry valley</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High valley</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Dry highland</a:t>
                      </a:r>
                      <a:endParaRPr kumimoji="0" lang="es-E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humid valley </a:t>
                      </a:r>
                      <a:endParaRPr kumimoji="0" lang="es-E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09840723"/>
                  </a:ext>
                </a:extLst>
              </a:tr>
              <a:tr h="823009">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Localization</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Algarrobal</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Vale do Conde (“El Pacae”)</a:t>
                      </a:r>
                      <a:endParaRPr kumimoji="0" lang="pt-BR"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High Torata</a:t>
                      </a:r>
                      <a:endParaRPr kumimoji="0" lang="pt-BR"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819150" indent="-285750">
                        <a:spcBef>
                          <a:spcPct val="20000"/>
                        </a:spcBef>
                        <a:defRPr b="1">
                          <a:solidFill>
                            <a:srgbClr val="5F5F5F"/>
                          </a:solidFill>
                          <a:latin typeface="Arial" panose="020B0604020202020204" pitchFamily="34" charset="0"/>
                        </a:defRPr>
                      </a:lvl2pPr>
                      <a:lvl3pPr marL="1227138" indent="-228600">
                        <a:spcBef>
                          <a:spcPct val="20000"/>
                        </a:spcBef>
                        <a:defRPr sz="1600" b="1">
                          <a:solidFill>
                            <a:srgbClr val="5F5F5F"/>
                          </a:solidFill>
                          <a:latin typeface="Arial" panose="020B0604020202020204" pitchFamily="34" charset="0"/>
                        </a:defRPr>
                      </a:lvl3pPr>
                      <a:lvl4pPr marL="1635125"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Taraco, Saqueata (near Titicaca Lake)</a:t>
                      </a:r>
                      <a:endParaRPr kumimoji="0" lang="es-E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San Juan del’Oro (Yanamayo - Amazônia basin)</a:t>
                      </a:r>
                      <a:endParaRPr kumimoji="0" lang="es-E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2628172726"/>
                  </a:ext>
                </a:extLst>
              </a:tr>
              <a:tr h="304818">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Altitude (m)</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135</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960</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2.200</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3830</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1350</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480089151"/>
                  </a:ext>
                </a:extLst>
              </a:tr>
              <a:tr h="823009">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Cropping system</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Maize, olive</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819150" indent="-285750">
                        <a:spcBef>
                          <a:spcPct val="20000"/>
                        </a:spcBef>
                        <a:defRPr b="1">
                          <a:solidFill>
                            <a:srgbClr val="5F5F5F"/>
                          </a:solidFill>
                          <a:latin typeface="Arial" panose="020B0604020202020204" pitchFamily="34" charset="0"/>
                        </a:defRPr>
                      </a:lvl2pPr>
                      <a:lvl3pPr marL="1227138" indent="-228600">
                        <a:spcBef>
                          <a:spcPct val="20000"/>
                        </a:spcBef>
                        <a:defRPr sz="1600" b="1">
                          <a:solidFill>
                            <a:srgbClr val="5F5F5F"/>
                          </a:solidFill>
                          <a:latin typeface="Arial" panose="020B0604020202020204" pitchFamily="34" charset="0"/>
                        </a:defRPr>
                      </a:lvl3pPr>
                      <a:lvl4pPr marL="1635125"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Maize, potato, grape, orange, alfalfa, onion, beans</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Avocado, potato, maize, alfalfa, manioc,</a:t>
                      </a:r>
                      <a:endParaRPr kumimoji="0" lang="pt-BR"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oat, alfalfa, potato</a:t>
                      </a:r>
                      <a:endParaRPr kumimoji="0" lang="pt-BR"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Coffee, potato, maize, coca, citrus</a:t>
                      </a:r>
                      <a:endParaRPr kumimoji="0" lang="pt-BR"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403550159"/>
                  </a:ext>
                </a:extLst>
              </a:tr>
              <a:tr h="520731">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Precipitation (mm)</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5</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15</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51</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690-834</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2133</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612187040"/>
                  </a:ext>
                </a:extLst>
              </a:tr>
              <a:tr h="307993">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T mean ( °C)</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19°C</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17°C</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14°C</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8 °C</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20°C</a:t>
                      </a:r>
                      <a:endParaRPr kumimoji="0" lang="pt-BR"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447382777"/>
                  </a:ext>
                </a:extLst>
              </a:tr>
              <a:tr h="306406">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Soil class</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loam</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loam</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loam</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clay loam</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loam</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12139392"/>
                  </a:ext>
                </a:extLst>
              </a:tr>
              <a:tr h="307993">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Sand (%)**</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31</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40</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52</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28</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38</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637744435"/>
                  </a:ext>
                </a:extLst>
              </a:tr>
              <a:tr h="306406">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Silt (%)**</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49</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42</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32</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39</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42</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384012229"/>
                  </a:ext>
                </a:extLst>
              </a:tr>
              <a:tr h="307993">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Clay (%)**</a:t>
                      </a:r>
                      <a:endParaRPr kumimoji="0" lang="en-US" altLang="en-US" sz="12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20</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18</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16</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33</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a:noFill/>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20</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784404357"/>
                  </a:ext>
                </a:extLst>
              </a:tr>
              <a:tr h="306406">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pH (H</a:t>
                      </a:r>
                      <a:r>
                        <a:rPr kumimoji="0" lang="en-US" altLang="en-US" sz="1400" b="0" i="0" u="none" strike="noStrike" cap="none" normalizeH="0" baseline="-30000">
                          <a:ln>
                            <a:noFill/>
                          </a:ln>
                          <a:solidFill>
                            <a:srgbClr val="000000"/>
                          </a:solidFill>
                          <a:effectLst/>
                          <a:latin typeface="Bookman Old Style" panose="02050604050505020204" pitchFamily="18" charset="0"/>
                          <a:cs typeface="Times New Roman" panose="02020603050405020304" pitchFamily="18" charset="0"/>
                        </a:rPr>
                        <a:t>2</a:t>
                      </a: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O)**</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6.8</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8.1</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7.2</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5.7</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b="1">
                          <a:solidFill>
                            <a:srgbClr val="5F5F5F"/>
                          </a:solidFill>
                          <a:latin typeface="Arial" panose="020B0604020202020204" pitchFamily="34" charset="0"/>
                        </a:defRPr>
                      </a:lvl1pPr>
                      <a:lvl2pPr marL="742950" indent="-285750">
                        <a:spcBef>
                          <a:spcPct val="20000"/>
                        </a:spcBef>
                        <a:defRPr b="1">
                          <a:solidFill>
                            <a:srgbClr val="5F5F5F"/>
                          </a:solidFill>
                          <a:latin typeface="Arial" panose="020B0604020202020204" pitchFamily="34" charset="0"/>
                        </a:defRPr>
                      </a:lvl2pPr>
                      <a:lvl3pPr marL="1143000" indent="-228600">
                        <a:spcBef>
                          <a:spcPct val="20000"/>
                        </a:spcBef>
                        <a:defRPr sz="1600" b="1">
                          <a:solidFill>
                            <a:srgbClr val="5F5F5F"/>
                          </a:solidFill>
                          <a:latin typeface="Arial" panose="020B0604020202020204" pitchFamily="34" charset="0"/>
                        </a:defRPr>
                      </a:lvl3pPr>
                      <a:lvl4pPr marL="1600200" indent="-228600">
                        <a:spcBef>
                          <a:spcPct val="20000"/>
                        </a:spcBef>
                        <a:defRPr sz="1400" b="1">
                          <a:solidFill>
                            <a:srgbClr val="5F5F5F"/>
                          </a:solidFill>
                          <a:latin typeface="Arial" panose="020B0604020202020204" pitchFamily="34" charset="0"/>
                        </a:defRPr>
                      </a:lvl4pPr>
                      <a:lvl5pPr marL="2057400" indent="-228600">
                        <a:spcBef>
                          <a:spcPct val="20000"/>
                        </a:spcBef>
                        <a:defRPr sz="1200" b="1">
                          <a:solidFill>
                            <a:srgbClr val="5F5F5F"/>
                          </a:solidFill>
                          <a:latin typeface="Arial" panose="020B0604020202020204" pitchFamily="34" charset="0"/>
                        </a:defRPr>
                      </a:lvl5pPr>
                      <a:lvl6pPr marL="2514600" indent="-228600" fontAlgn="base">
                        <a:spcBef>
                          <a:spcPct val="20000"/>
                        </a:spcBef>
                        <a:spcAft>
                          <a:spcPct val="0"/>
                        </a:spcAft>
                        <a:defRPr sz="1200" b="1">
                          <a:solidFill>
                            <a:srgbClr val="5F5F5F"/>
                          </a:solidFill>
                          <a:latin typeface="Arial" panose="020B0604020202020204" pitchFamily="34" charset="0"/>
                        </a:defRPr>
                      </a:lvl6pPr>
                      <a:lvl7pPr marL="2971800" indent="-228600" fontAlgn="base">
                        <a:spcBef>
                          <a:spcPct val="20000"/>
                        </a:spcBef>
                        <a:spcAft>
                          <a:spcPct val="0"/>
                        </a:spcAft>
                        <a:defRPr sz="1200" b="1">
                          <a:solidFill>
                            <a:srgbClr val="5F5F5F"/>
                          </a:solidFill>
                          <a:latin typeface="Arial" panose="020B0604020202020204" pitchFamily="34" charset="0"/>
                        </a:defRPr>
                      </a:lvl7pPr>
                      <a:lvl8pPr marL="3429000" indent="-228600" fontAlgn="base">
                        <a:spcBef>
                          <a:spcPct val="20000"/>
                        </a:spcBef>
                        <a:spcAft>
                          <a:spcPct val="0"/>
                        </a:spcAft>
                        <a:defRPr sz="1200" b="1">
                          <a:solidFill>
                            <a:srgbClr val="5F5F5F"/>
                          </a:solidFill>
                          <a:latin typeface="Arial" panose="020B0604020202020204" pitchFamily="34" charset="0"/>
                        </a:defRPr>
                      </a:lvl8pPr>
                      <a:lvl9pPr marL="3886200" indent="-228600" fontAlgn="base">
                        <a:spcBef>
                          <a:spcPct val="20000"/>
                        </a:spcBef>
                        <a:spcAft>
                          <a:spcPct val="0"/>
                        </a:spcAft>
                        <a:defRPr sz="1200" b="1">
                          <a:solidFill>
                            <a:srgbClr val="5F5F5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Bookman Old Style" panose="02050604050505020204" pitchFamily="18" charset="0"/>
                          <a:cs typeface="Times New Roman" panose="02020603050405020304" pitchFamily="18" charset="0"/>
                        </a:rPr>
                        <a:t>4.2</a:t>
                      </a:r>
                      <a:endParaRPr kumimoji="0" lang="en-US" altLang="en-US" sz="1400" b="0" i="0" u="none" strike="noStrike" cap="none" normalizeH="0" baseline="0">
                        <a:ln>
                          <a:noFill/>
                        </a:ln>
                        <a:solidFill>
                          <a:schemeClr val="tx1"/>
                        </a:solidFill>
                        <a:effectLst/>
                        <a:latin typeface="Bookman Old Style" panose="02050604050505020204" pitchFamily="18" charset="0"/>
                      </a:endParaRPr>
                    </a:p>
                  </a:txBody>
                  <a:tcPr marT="45723" marB="45723"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70415930"/>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71C14291-BEAC-4B23-A711-B2F6B5DA9D3F}"/>
              </a:ext>
            </a:extLst>
          </p:cNvPr>
          <p:cNvSpPr>
            <a:spLocks noGrp="1" noChangeArrowheads="1"/>
          </p:cNvSpPr>
          <p:nvPr>
            <p:ph type="title"/>
          </p:nvPr>
        </p:nvSpPr>
        <p:spPr/>
        <p:txBody>
          <a:bodyPr/>
          <a:lstStyle/>
          <a:p>
            <a:pPr eaLnBrk="1" hangingPunct="1"/>
            <a:r>
              <a:rPr lang="pt-BR" altLang="en-US"/>
              <a:t>Agro eco zones:</a:t>
            </a:r>
          </a:p>
        </p:txBody>
      </p:sp>
      <p:pic>
        <p:nvPicPr>
          <p:cNvPr id="10242" name="Picture 4" descr="IMG_0103P">
            <a:extLst>
              <a:ext uri="{FF2B5EF4-FFF2-40B4-BE49-F238E27FC236}">
                <a16:creationId xmlns:a16="http://schemas.microsoft.com/office/drawing/2014/main" id="{C47A486D-2855-4409-9517-81CEFB84A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3276600" cy="2603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3" name="Picture 5" descr="IMG_0107P">
            <a:extLst>
              <a:ext uri="{FF2B5EF4-FFF2-40B4-BE49-F238E27FC236}">
                <a16:creationId xmlns:a16="http://schemas.microsoft.com/office/drawing/2014/main" id="{279807EF-E6AA-4E6C-ADF9-5BDA79D3C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547813"/>
            <a:ext cx="3276600" cy="2536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tx1"/>
                </a:solidFill>
              </a14:hiddenFill>
            </a:ext>
          </a:extLst>
        </p:spPr>
      </p:pic>
      <p:pic>
        <p:nvPicPr>
          <p:cNvPr id="10244" name="Picture 6" descr="IMG_0012P">
            <a:extLst>
              <a:ext uri="{FF2B5EF4-FFF2-40B4-BE49-F238E27FC236}">
                <a16:creationId xmlns:a16="http://schemas.microsoft.com/office/drawing/2014/main" id="{3A63F5E2-EBDD-42C1-90AE-458D6C041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91000"/>
            <a:ext cx="3290888" cy="2562225"/>
          </a:xfrm>
          <a:prstGeom prst="rect">
            <a:avLst/>
          </a:prstGeom>
          <a:solidFill>
            <a:schemeClr val="tx1"/>
          </a:solidFill>
          <a:ln w="9525">
            <a:solidFill>
              <a:schemeClr val="tx1"/>
            </a:solidFill>
            <a:miter lim="800000"/>
            <a:headEnd/>
            <a:tailEnd/>
          </a:ln>
        </p:spPr>
      </p:pic>
      <p:sp>
        <p:nvSpPr>
          <p:cNvPr id="10245" name="Text Box 7">
            <a:extLst>
              <a:ext uri="{FF2B5EF4-FFF2-40B4-BE49-F238E27FC236}">
                <a16:creationId xmlns:a16="http://schemas.microsoft.com/office/drawing/2014/main" id="{213E60B0-02ED-430A-B2D0-5CA3BE8FF6BA}"/>
              </a:ext>
            </a:extLst>
          </p:cNvPr>
          <p:cNvSpPr txBox="1">
            <a:spLocks noChangeArrowheads="1"/>
          </p:cNvSpPr>
          <p:nvPr/>
        </p:nvSpPr>
        <p:spPr bwMode="auto">
          <a:xfrm>
            <a:off x="7239000" y="2362200"/>
            <a:ext cx="14763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50000"/>
              </a:spcBef>
            </a:pPr>
            <a:r>
              <a:rPr lang="pt-BR" altLang="en-US" sz="1800">
                <a:solidFill>
                  <a:schemeClr val="tx1"/>
                </a:solidFill>
                <a:latin typeface="Bookman Old Style" panose="02050604050505020204" pitchFamily="18" charset="0"/>
              </a:rPr>
              <a:t>Dry lowland</a:t>
            </a:r>
          </a:p>
        </p:txBody>
      </p:sp>
      <p:pic>
        <p:nvPicPr>
          <p:cNvPr id="10246" name="Picture 8" descr="IMG_0015P">
            <a:extLst>
              <a:ext uri="{FF2B5EF4-FFF2-40B4-BE49-F238E27FC236}">
                <a16:creationId xmlns:a16="http://schemas.microsoft.com/office/drawing/2014/main" id="{8C2D2472-41B1-4B72-A276-92598C26D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168775"/>
            <a:ext cx="3276600" cy="2613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7" name="Text Box 9">
            <a:extLst>
              <a:ext uri="{FF2B5EF4-FFF2-40B4-BE49-F238E27FC236}">
                <a16:creationId xmlns:a16="http://schemas.microsoft.com/office/drawing/2014/main" id="{A3CB392B-7FD8-4DEB-8716-8281A768C9BC}"/>
              </a:ext>
            </a:extLst>
          </p:cNvPr>
          <p:cNvSpPr txBox="1">
            <a:spLocks noChangeArrowheads="1"/>
          </p:cNvSpPr>
          <p:nvPr/>
        </p:nvSpPr>
        <p:spPr bwMode="auto">
          <a:xfrm>
            <a:off x="7620000" y="48006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000" b="1">
                <a:solidFill>
                  <a:srgbClr val="5F5F5F"/>
                </a:solidFill>
                <a:latin typeface="Arial" panose="020B0604020202020204" pitchFamily="34" charset="0"/>
              </a:defRPr>
            </a:lvl1pPr>
            <a:lvl2pPr marL="742950" indent="-285750">
              <a:spcBef>
                <a:spcPct val="20000"/>
              </a:spcBef>
              <a:buChar char="•"/>
              <a:defRPr sz="2000" b="1">
                <a:solidFill>
                  <a:srgbClr val="5F5F5F"/>
                </a:solidFill>
                <a:latin typeface="Arial" panose="020B0604020202020204" pitchFamily="34" charset="0"/>
              </a:defRPr>
            </a:lvl2pPr>
            <a:lvl3pPr marL="1143000" indent="-228600">
              <a:spcBef>
                <a:spcPct val="20000"/>
              </a:spcBef>
              <a:buChar char="•"/>
              <a:defRPr b="1">
                <a:solidFill>
                  <a:srgbClr val="5F5F5F"/>
                </a:solidFill>
                <a:latin typeface="Arial" panose="020B0604020202020204" pitchFamily="34" charset="0"/>
              </a:defRPr>
            </a:lvl3pPr>
            <a:lvl4pPr marL="1600200" indent="-228600">
              <a:spcBef>
                <a:spcPct val="20000"/>
              </a:spcBef>
              <a:buChar char="•"/>
              <a:defRPr sz="1600" b="1">
                <a:solidFill>
                  <a:srgbClr val="5F5F5F"/>
                </a:solidFill>
                <a:latin typeface="Arial" panose="020B0604020202020204" pitchFamily="34" charset="0"/>
              </a:defRPr>
            </a:lvl4pPr>
            <a:lvl5pPr marL="2057400" indent="-228600">
              <a:spcBef>
                <a:spcPct val="20000"/>
              </a:spcBef>
              <a:buChar char="•"/>
              <a:defRPr sz="1400" b="1">
                <a:solidFill>
                  <a:srgbClr val="5F5F5F"/>
                </a:solidFill>
                <a:latin typeface="Arial" panose="020B0604020202020204" pitchFamily="34" charset="0"/>
              </a:defRPr>
            </a:lvl5pPr>
            <a:lvl6pPr marL="2514600" indent="-228600" eaLnBrk="0" fontAlgn="base" hangingPunct="0">
              <a:spcBef>
                <a:spcPct val="20000"/>
              </a:spcBef>
              <a:spcAft>
                <a:spcPct val="0"/>
              </a:spcAft>
              <a:buChar char="•"/>
              <a:defRPr sz="1400" b="1">
                <a:solidFill>
                  <a:srgbClr val="5F5F5F"/>
                </a:solidFill>
                <a:latin typeface="Arial" panose="020B0604020202020204" pitchFamily="34" charset="0"/>
              </a:defRPr>
            </a:lvl6pPr>
            <a:lvl7pPr marL="2971800" indent="-228600" eaLnBrk="0" fontAlgn="base" hangingPunct="0">
              <a:spcBef>
                <a:spcPct val="20000"/>
              </a:spcBef>
              <a:spcAft>
                <a:spcPct val="0"/>
              </a:spcAft>
              <a:buChar char="•"/>
              <a:defRPr sz="1400" b="1">
                <a:solidFill>
                  <a:srgbClr val="5F5F5F"/>
                </a:solidFill>
                <a:latin typeface="Arial" panose="020B0604020202020204" pitchFamily="34" charset="0"/>
              </a:defRPr>
            </a:lvl7pPr>
            <a:lvl8pPr marL="3429000" indent="-228600" eaLnBrk="0" fontAlgn="base" hangingPunct="0">
              <a:spcBef>
                <a:spcPct val="20000"/>
              </a:spcBef>
              <a:spcAft>
                <a:spcPct val="0"/>
              </a:spcAft>
              <a:buChar char="•"/>
              <a:defRPr sz="1400" b="1">
                <a:solidFill>
                  <a:srgbClr val="5F5F5F"/>
                </a:solidFill>
                <a:latin typeface="Arial" panose="020B0604020202020204" pitchFamily="34" charset="0"/>
              </a:defRPr>
            </a:lvl8pPr>
            <a:lvl9pPr marL="3886200" indent="-228600" eaLnBrk="0" fontAlgn="base" hangingPunct="0">
              <a:spcBef>
                <a:spcPct val="20000"/>
              </a:spcBef>
              <a:spcAft>
                <a:spcPct val="0"/>
              </a:spcAft>
              <a:buChar char="•"/>
              <a:defRPr sz="1400" b="1">
                <a:solidFill>
                  <a:srgbClr val="5F5F5F"/>
                </a:solidFill>
                <a:latin typeface="Arial" panose="020B0604020202020204" pitchFamily="34" charset="0"/>
              </a:defRPr>
            </a:lvl9pPr>
          </a:lstStyle>
          <a:p>
            <a:pPr algn="ctr" eaLnBrk="1" hangingPunct="1">
              <a:spcBef>
                <a:spcPct val="50000"/>
              </a:spcBef>
            </a:pPr>
            <a:r>
              <a:rPr lang="pt-BR" altLang="en-US" sz="1800">
                <a:solidFill>
                  <a:schemeClr val="tx1"/>
                </a:solidFill>
                <a:latin typeface="Bookman Old Style" panose="02050604050505020204" pitchFamily="18" charset="0"/>
              </a:rPr>
              <a:t>Dry valley</a:t>
            </a:r>
          </a:p>
        </p:txBody>
      </p:sp>
    </p:spTree>
  </p:cSld>
  <p:clrMapOvr>
    <a:masterClrMapping/>
  </p:clrMapOvr>
</p:sld>
</file>

<file path=ppt/theme/theme1.xml><?xml version="1.0" encoding="utf-8"?>
<a:theme xmlns:a="http://schemas.openxmlformats.org/drawingml/2006/main" name="CIP_Presentation_template">
  <a:themeElements>
    <a:clrScheme name="CIP_Presentation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P_Presentation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IP_Presentation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P_Presentation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P_Presentation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P_Presentation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P_Presentation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P_Presentation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P_Presentation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P_Presentation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P_Presentation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P_Presentation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P_Presentation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P_Presentation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C:\Documents and Settings\clafosse\Local Settings\Temporary Internet Files\OLK243\CIP_Presentation_template.pot</Template>
  <TotalTime>2156</TotalTime>
  <Words>2210</Words>
  <Application>Microsoft Office PowerPoint</Application>
  <PresentationFormat>Presentación en pantalla (4:3)</PresentationFormat>
  <Paragraphs>313</Paragraphs>
  <Slides>25</Slides>
  <Notes>0</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25</vt:i4>
      </vt:variant>
    </vt:vector>
  </HeadingPairs>
  <TitlesOfParts>
    <vt:vector size="36" baseType="lpstr">
      <vt:lpstr>Arial</vt:lpstr>
      <vt:lpstr>Arial Black</vt:lpstr>
      <vt:lpstr>Bookman Old Style</vt:lpstr>
      <vt:lpstr>Comic Sans MS</vt:lpstr>
      <vt:lpstr>Geneva</vt:lpstr>
      <vt:lpstr>Helvetica</vt:lpstr>
      <vt:lpstr>Symbol</vt:lpstr>
      <vt:lpstr>Times New Roman</vt:lpstr>
      <vt:lpstr>Wingdings</vt:lpstr>
      <vt:lpstr>CIP_Presentation_template</vt:lpstr>
      <vt:lpstr>Graph</vt:lpstr>
      <vt:lpstr>Presentación de PowerPoint</vt:lpstr>
      <vt:lpstr>Global carbon pools (Reservas mundiales de carbono)</vt:lpstr>
      <vt:lpstr>Carbon accumulation and sequestration in the Peruvian’s soils</vt:lpstr>
      <vt:lpstr>Soil organic matter dynamics: Importance</vt:lpstr>
      <vt:lpstr>SOM characterization: Spectroscopic techniques</vt:lpstr>
      <vt:lpstr>Objectives</vt:lpstr>
      <vt:lpstr>Presentación de PowerPoint</vt:lpstr>
      <vt:lpstr>Mean characteristics of the Peruvian soil sampling sites.</vt:lpstr>
      <vt:lpstr>Agro eco zones:</vt:lpstr>
      <vt:lpstr>Agro eco zones:</vt:lpstr>
      <vt:lpstr>Agro eco zones:</vt:lpstr>
      <vt:lpstr>Laser Induced Fluorescence (LIF) Pellets of whole soil samples analysis </vt:lpstr>
      <vt:lpstr>Emission spectrum of LIF</vt:lpstr>
      <vt:lpstr>RESULTS - Carbon stocks </vt:lpstr>
      <vt:lpstr>Carbon stocks vs. altitude</vt:lpstr>
      <vt:lpstr>LIF results</vt:lpstr>
      <vt:lpstr>Final considerations</vt:lpstr>
      <vt:lpstr>Future works</vt:lpstr>
      <vt:lpstr>Presentación de PowerPoint</vt:lpstr>
      <vt:lpstr>Fig. 1. location of the study area in the High andes highlighting the presence of permanently (PFB) and seasonally (SFB) flooded bofedales in the sampling site. </vt:lpstr>
      <vt:lpstr>Presentación de PowerPoint</vt:lpstr>
      <vt:lpstr>Resultados</vt:lpstr>
      <vt:lpstr>Presentación de PowerPoint</vt:lpstr>
      <vt:lpstr>Figura 2. Índices de humificación o estabilidad (HFIL) del carbono del suelo obtenido por espectroscopia de fluorescencia inducida por láser (FIL) para las dos áreas de Bofedales recolectadas en los Andes peruanos a diferentes profundidades (0-2.5; 2.5 -5; 5-10; 10-20 y 20-30 cm).</vt:lpstr>
      <vt:lpstr>Presentación de PowerPoint</vt:lpstr>
    </vt:vector>
  </TitlesOfParts>
  <Company>International Potato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clafosse</dc:creator>
  <cp:lastModifiedBy>Robert Alvarado</cp:lastModifiedBy>
  <cp:revision>58</cp:revision>
  <dcterms:created xsi:type="dcterms:W3CDTF">2008-10-27T15:37:48Z</dcterms:created>
  <dcterms:modified xsi:type="dcterms:W3CDTF">2020-04-24T22:27:22Z</dcterms:modified>
</cp:coreProperties>
</file>