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9" r:id="rId2"/>
    <p:sldId id="260" r:id="rId3"/>
    <p:sldId id="264" r:id="rId4"/>
    <p:sldId id="267" r:id="rId5"/>
    <p:sldId id="266" r:id="rId6"/>
    <p:sldId id="371" r:id="rId7"/>
    <p:sldId id="268" r:id="rId8"/>
    <p:sldId id="269" r:id="rId9"/>
    <p:sldId id="271" r:id="rId10"/>
    <p:sldId id="272" r:id="rId11"/>
    <p:sldId id="273" r:id="rId12"/>
    <p:sldId id="274" r:id="rId13"/>
    <p:sldId id="275" r:id="rId14"/>
    <p:sldId id="276" r:id="rId15"/>
    <p:sldId id="370" r:id="rId16"/>
    <p:sldId id="277" r:id="rId17"/>
    <p:sldId id="279" r:id="rId18"/>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4648"/>
  </p:normalViewPr>
  <p:slideViewPr>
    <p:cSldViewPr snapToGrid="0" snapToObjects="1">
      <p:cViewPr varScale="1">
        <p:scale>
          <a:sx n="72" d="100"/>
          <a:sy n="72" d="100"/>
        </p:scale>
        <p:origin x="150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FCE24-D130-3141-909C-F75569DABFA1}" type="datetimeFigureOut">
              <a:rPr lang="es-ES_tradnl" smtClean="0"/>
              <a:t>07/02/2020</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B2F46A-5317-1D44-86D1-F03A86CB0025}" type="slidenum">
              <a:rPr lang="es-ES_tradnl" smtClean="0"/>
              <a:t>‹Nº›</a:t>
            </a:fld>
            <a:endParaRPr lang="es-ES_tradnl"/>
          </a:p>
        </p:txBody>
      </p:sp>
    </p:spTree>
    <p:extLst>
      <p:ext uri="{BB962C8B-B14F-4D97-AF65-F5344CB8AC3E}">
        <p14:creationId xmlns:p14="http://schemas.microsoft.com/office/powerpoint/2010/main" val="1968886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ço Reservado para Imagem de Slide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60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pt-BR" altLang="es-MX"/>
          </a:p>
        </p:txBody>
      </p:sp>
      <p:sp>
        <p:nvSpPr>
          <p:cNvPr id="7475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A897782-342A-AF45-98CA-9973A6DEF9A1}" type="slidenum">
              <a:rPr lang="es-ES" altLang="x-none">
                <a:latin typeface="Calibri" charset="0"/>
              </a:rPr>
              <a:pPr eaLnBrk="1" hangingPunct="1"/>
              <a:t>3</a:t>
            </a:fld>
            <a:endParaRPr lang="es-ES" altLang="x-none">
              <a:latin typeface="Calibri" charset="0"/>
            </a:endParaRPr>
          </a:p>
        </p:txBody>
      </p:sp>
    </p:spTree>
    <p:extLst>
      <p:ext uri="{BB962C8B-B14F-4D97-AF65-F5344CB8AC3E}">
        <p14:creationId xmlns:p14="http://schemas.microsoft.com/office/powerpoint/2010/main" val="619325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71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altLang="es-MX"/>
              <a:t>http://earthobservatory.nasa.gov/GlobalMaps/view.php?d1=MYDAL2_M_SKY_WV</a:t>
            </a:r>
          </a:p>
        </p:txBody>
      </p:sp>
      <p:sp>
        <p:nvSpPr>
          <p:cNvPr id="4" name="3 Marcador de número de diapositiva"/>
          <p:cNvSpPr>
            <a:spLocks noGrp="1"/>
          </p:cNvSpPr>
          <p:nvPr>
            <p:ph type="sldNum" sz="quarter" idx="5"/>
          </p:nvPr>
        </p:nvSpPr>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680717D-78DF-F84F-AA5A-EFCA852032FF}" type="slidenum">
              <a:rPr lang="es-ES" altLang="x-none">
                <a:latin typeface="Calibri" charset="0"/>
              </a:rPr>
              <a:pPr eaLnBrk="1" hangingPunct="1"/>
              <a:t>4</a:t>
            </a:fld>
            <a:endParaRPr lang="es-ES" altLang="x-none">
              <a:latin typeface="Calibri" charset="0"/>
            </a:endParaRPr>
          </a:p>
        </p:txBody>
      </p:sp>
    </p:spTree>
    <p:extLst>
      <p:ext uri="{BB962C8B-B14F-4D97-AF65-F5344CB8AC3E}">
        <p14:creationId xmlns:p14="http://schemas.microsoft.com/office/powerpoint/2010/main" val="553829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81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eaLnBrk="1" hangingPunct="1"/>
            <a:endParaRPr lang="en-US" altLang="es-MX"/>
          </a:p>
          <a:p>
            <a:pPr eaLnBrk="1" hangingPunct="1"/>
            <a:r>
              <a:rPr lang="en-US" altLang="es-MX"/>
              <a:t>PALEOMONSON???</a:t>
            </a:r>
          </a:p>
          <a:p>
            <a:pPr eaLnBrk="1" hangingPunct="1"/>
            <a:r>
              <a:rPr lang="en-US" altLang="es-MX"/>
              <a:t>Or  more complex pattern in South America; and that there is not such an antiphased correlation between the ASM and the SASM, from 45 to 17 ky BP, at the southern Equadorian Andes (Mosblech et al., 2012), during MIS 1, 5 and 7 in northern Peruvian Andes (Cheng et al., 2013a), and from 60 to 17 ky BP, in southern Peruvian Andes (Fornace et al. 2014). </a:t>
            </a:r>
            <a:endParaRPr lang="es-ES" altLang="es-MX"/>
          </a:p>
          <a:p>
            <a:pPr eaLnBrk="1" hangingPunct="1"/>
            <a:endParaRPr lang="es-ES" altLang="es-MX"/>
          </a:p>
          <a:p>
            <a:pPr eaLnBrk="1" hangingPunct="1"/>
            <a:r>
              <a:rPr lang="en-US" altLang="es-MX"/>
              <a:t>Cheng et al. (2013a) demonstrated that while precipitation over eastern Amazon was always antiphased with the northern Hemisphere monsoons, this was not the case for the western Amazon. Moreover, they noted that during (MIS 2-4 and 6) the western Amazon precipitation did not seem to be controlled by the austral summer insolation (ASI), but instead by orbital ENSO mean state variability (Zebiak and Cane model, Clement et al. (1999)). Given that nowadays El Niño strengthens the wet/dry conditions in eastern Amazonia and buffers the wet/dry conditions in western Amazonia, the authors suggested that strong El Niño-</a:t>
            </a:r>
            <a:r>
              <a:rPr lang="en-US" altLang="es-MX" i="1"/>
              <a:t>like</a:t>
            </a:r>
            <a:r>
              <a:rPr lang="en-US" altLang="es-MX"/>
              <a:t> conditions during these low sea-level conditions (MIS 2-4 and 6) could have buffered (strengthened) the moisture conditions on the western (eastern) Amazon. Thus, generating to some extent an antiphased (in-phase) precipitation pattern between eastern and</a:t>
            </a:r>
            <a:r>
              <a:rPr lang="es-PE" altLang="es-MX"/>
              <a:t> </a:t>
            </a:r>
            <a:r>
              <a:rPr lang="en-US" altLang="es-MX"/>
              <a:t> western Amazon during the cold MIS 2-4 and 6 (warm MIS 1, 5 and 7) periods. However, they left open the possibility of more complex boundary glacial conditions on South America (Clement et al., 2004).</a:t>
            </a:r>
            <a:endParaRPr lang="es-ES" altLang="es-MX"/>
          </a:p>
          <a:p>
            <a:pPr eaLnBrk="1" hangingPunct="1"/>
            <a:endParaRPr lang="es-ES" altLang="es-MX"/>
          </a:p>
        </p:txBody>
      </p:sp>
      <p:sp>
        <p:nvSpPr>
          <p:cNvPr id="4" name="Espaço Reservado para Número de Slide 3"/>
          <p:cNvSpPr>
            <a:spLocks noGrp="1"/>
          </p:cNvSpPr>
          <p:nvPr>
            <p:ph type="sldNum" sz="quarter" idx="5"/>
          </p:nvPr>
        </p:nvSpPr>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005D7A5-BDD8-0643-B2C9-D6694F96ED5A}" type="slidenum">
              <a:rPr lang="es-ES" altLang="x-none">
                <a:latin typeface="Calibri" charset="0"/>
              </a:rPr>
              <a:pPr eaLnBrk="1" hangingPunct="1"/>
              <a:t>7</a:t>
            </a:fld>
            <a:endParaRPr lang="es-ES" altLang="x-none">
              <a:latin typeface="Calibri" charset="0"/>
            </a:endParaRPr>
          </a:p>
        </p:txBody>
      </p:sp>
    </p:spTree>
    <p:extLst>
      <p:ext uri="{BB962C8B-B14F-4D97-AF65-F5344CB8AC3E}">
        <p14:creationId xmlns:p14="http://schemas.microsoft.com/office/powerpoint/2010/main" val="306140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91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s-MX"/>
              <a:t>Comprimento: 670m</a:t>
            </a:r>
          </a:p>
          <a:p>
            <a:pPr eaLnBrk="1" hangingPunct="1">
              <a:spcBef>
                <a:spcPct val="0"/>
              </a:spcBef>
            </a:pPr>
            <a:r>
              <a:rPr lang="pt-BR" altLang="es-MX"/>
              <a:t>Galerias fósseis e ativas</a:t>
            </a:r>
          </a:p>
          <a:p>
            <a:pPr eaLnBrk="1" hangingPunct="1">
              <a:spcBef>
                <a:spcPct val="0"/>
              </a:spcBef>
            </a:pPr>
            <a:r>
              <a:rPr lang="pt-BR" altLang="es-MX"/>
              <a:t>Extensão vertical total :30m </a:t>
            </a:r>
          </a:p>
          <a:p>
            <a:pPr eaLnBrk="1" hangingPunct="1">
              <a:spcBef>
                <a:spcPct val="0"/>
              </a:spcBef>
            </a:pPr>
            <a:endParaRPr lang="es-ES" altLang="es-MX"/>
          </a:p>
          <a:p>
            <a:pPr eaLnBrk="1" hangingPunct="1">
              <a:spcBef>
                <a:spcPct val="0"/>
              </a:spcBef>
            </a:pPr>
            <a:r>
              <a:rPr lang="pt-BR" altLang="es-MX"/>
              <a:t>Longe da atuação de correntes de ar, da exposição às variações climáticas externas e da baixa umidade relativa da atmosfera, condições que poderiam induzir a uma precipitação de CaCO</a:t>
            </a:r>
            <a:r>
              <a:rPr lang="pt-BR" altLang="es-MX" baseline="-25000"/>
              <a:t>3</a:t>
            </a:r>
            <a:r>
              <a:rPr lang="pt-BR" altLang="es-MX"/>
              <a:t> sob processos de fracionamento cinético devido a condições evaporativas ou de rápida degaseificação. </a:t>
            </a:r>
            <a:endParaRPr lang="es-ES" altLang="es-MX"/>
          </a:p>
          <a:p>
            <a:pPr eaLnBrk="1" hangingPunct="1">
              <a:spcBef>
                <a:spcPct val="0"/>
              </a:spcBef>
            </a:pPr>
            <a:endParaRPr lang="es-ES" altLang="es-MX"/>
          </a:p>
        </p:txBody>
      </p:sp>
      <p:sp>
        <p:nvSpPr>
          <p:cNvPr id="75780"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0AB6801-679C-0C48-A3F1-E2EFCB5CED88}" type="slidenum">
              <a:rPr lang="es-ES" altLang="x-none">
                <a:latin typeface="Calibri" charset="0"/>
              </a:rPr>
              <a:pPr eaLnBrk="1" hangingPunct="1"/>
              <a:t>9</a:t>
            </a:fld>
            <a:endParaRPr lang="es-ES" altLang="x-none">
              <a:latin typeface="Calibri" charset="0"/>
            </a:endParaRPr>
          </a:p>
        </p:txBody>
      </p:sp>
    </p:spTree>
    <p:extLst>
      <p:ext uri="{BB962C8B-B14F-4D97-AF65-F5344CB8AC3E}">
        <p14:creationId xmlns:p14="http://schemas.microsoft.com/office/powerpoint/2010/main" val="1990285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01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es-MX"/>
              <a:t>Na figura 6.2 nota-se que os valores de δ</a:t>
            </a:r>
            <a:r>
              <a:rPr lang="pt-BR" altLang="es-MX" baseline="30000"/>
              <a:t>18</a:t>
            </a:r>
            <a:r>
              <a:rPr lang="pt-BR" altLang="es-MX"/>
              <a:t>O, durante o período Glacial, são significativamente mais baixos do que aqueles observados durante o Holoceno inferior (11 a 7.5 ka AP). A partir de 5 ka AP os dados de δ</a:t>
            </a:r>
            <a:r>
              <a:rPr lang="pt-BR" altLang="es-MX" baseline="30000"/>
              <a:t>18</a:t>
            </a:r>
            <a:r>
              <a:rPr lang="pt-BR" altLang="es-MX"/>
              <a:t>O tornam-se mais negativos, o que é condizente com as mudanças de insolação de verão no Hemisfério Sul. </a:t>
            </a:r>
          </a:p>
          <a:p>
            <a:endParaRPr lang="es-ES" altLang="es-MX"/>
          </a:p>
        </p:txBody>
      </p:sp>
      <p:sp>
        <p:nvSpPr>
          <p:cNvPr id="4" name="Espaço Reservado para Número de Slide 3"/>
          <p:cNvSpPr>
            <a:spLocks noGrp="1"/>
          </p:cNvSpPr>
          <p:nvPr>
            <p:ph type="sldNum" sz="quarter" idx="5"/>
          </p:nvPr>
        </p:nvSpPr>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A7103B2-6A8D-2043-8DC9-CC934B05D6D0}" type="slidenum">
              <a:rPr lang="es-ES" altLang="x-none">
                <a:latin typeface="Calibri" charset="0"/>
              </a:rPr>
              <a:pPr eaLnBrk="1" hangingPunct="1"/>
              <a:t>12</a:t>
            </a:fld>
            <a:endParaRPr lang="es-ES" altLang="x-none">
              <a:latin typeface="Calibri" charset="0"/>
            </a:endParaRPr>
          </a:p>
        </p:txBody>
      </p:sp>
    </p:spTree>
    <p:extLst>
      <p:ext uri="{BB962C8B-B14F-4D97-AF65-F5344CB8AC3E}">
        <p14:creationId xmlns:p14="http://schemas.microsoft.com/office/powerpoint/2010/main" val="1885696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00B2F46A-5317-1D44-86D1-F03A86CB0025}" type="slidenum">
              <a:rPr lang="es-ES_tradnl" smtClean="0"/>
              <a:t>16</a:t>
            </a:fld>
            <a:endParaRPr lang="es-ES_tradnl"/>
          </a:p>
        </p:txBody>
      </p:sp>
    </p:spTree>
    <p:extLst>
      <p:ext uri="{BB962C8B-B14F-4D97-AF65-F5344CB8AC3E}">
        <p14:creationId xmlns:p14="http://schemas.microsoft.com/office/powerpoint/2010/main" val="1449386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Clic para editar título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F67F5ECD-F63A-2F45-8CD2-1584285A0EA7}" type="datetimeFigureOut">
              <a:rPr lang="es-ES_tradnl" smtClean="0"/>
              <a:t>07/02/2020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85D5E083-D800-A249-8DD5-8E3B98F542F4}" type="slidenum">
              <a:rPr lang="es-ES_tradnl" smtClean="0"/>
              <a:t>‹Nº›</a:t>
            </a:fld>
            <a:endParaRPr lang="es-ES_tradnl"/>
          </a:p>
        </p:txBody>
      </p:sp>
    </p:spTree>
    <p:extLst>
      <p:ext uri="{BB962C8B-B14F-4D97-AF65-F5344CB8AC3E}">
        <p14:creationId xmlns:p14="http://schemas.microsoft.com/office/powerpoint/2010/main" val="848128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F67F5ECD-F63A-2F45-8CD2-1584285A0EA7}" type="datetimeFigureOut">
              <a:rPr lang="es-ES_tradnl" smtClean="0"/>
              <a:t>07/02/2020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85D5E083-D800-A249-8DD5-8E3B98F542F4}" type="slidenum">
              <a:rPr lang="es-ES_tradnl" smtClean="0"/>
              <a:t>‹Nº›</a:t>
            </a:fld>
            <a:endParaRPr lang="es-ES_tradnl"/>
          </a:p>
        </p:txBody>
      </p:sp>
    </p:spTree>
    <p:extLst>
      <p:ext uri="{BB962C8B-B14F-4D97-AF65-F5344CB8AC3E}">
        <p14:creationId xmlns:p14="http://schemas.microsoft.com/office/powerpoint/2010/main" val="1647888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838201" y="365125"/>
            <a:ext cx="7734300"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F67F5ECD-F63A-2F45-8CD2-1584285A0EA7}" type="datetimeFigureOut">
              <a:rPr lang="es-ES_tradnl" smtClean="0"/>
              <a:t>07/02/2020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85D5E083-D800-A249-8DD5-8E3B98F542F4}" type="slidenum">
              <a:rPr lang="es-ES_tradnl" smtClean="0"/>
              <a:t>‹Nº›</a:t>
            </a:fld>
            <a:endParaRPr lang="es-ES_tradnl"/>
          </a:p>
        </p:txBody>
      </p:sp>
    </p:spTree>
    <p:extLst>
      <p:ext uri="{BB962C8B-B14F-4D97-AF65-F5344CB8AC3E}">
        <p14:creationId xmlns:p14="http://schemas.microsoft.com/office/powerpoint/2010/main" val="2110672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F67F5ECD-F63A-2F45-8CD2-1584285A0EA7}" type="datetimeFigureOut">
              <a:rPr lang="es-ES_tradnl" smtClean="0"/>
              <a:t>07/02/2020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85D5E083-D800-A249-8DD5-8E3B98F542F4}" type="slidenum">
              <a:rPr lang="es-ES_tradnl" smtClean="0"/>
              <a:t>‹Nº›</a:t>
            </a:fld>
            <a:endParaRPr lang="es-ES_tradnl"/>
          </a:p>
        </p:txBody>
      </p:sp>
    </p:spTree>
    <p:extLst>
      <p:ext uri="{BB962C8B-B14F-4D97-AF65-F5344CB8AC3E}">
        <p14:creationId xmlns:p14="http://schemas.microsoft.com/office/powerpoint/2010/main" val="1644112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6000"/>
            </a:lvl1pPr>
          </a:lstStyle>
          <a:p>
            <a:r>
              <a:rPr lang="es-ES_tradnl"/>
              <a:t>Clic para editar título</a:t>
            </a:r>
          </a:p>
        </p:txBody>
      </p:sp>
      <p:sp>
        <p:nvSpPr>
          <p:cNvPr id="3" name="Marcador de texto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F67F5ECD-F63A-2F45-8CD2-1584285A0EA7}" type="datetimeFigureOut">
              <a:rPr lang="es-ES_tradnl" smtClean="0"/>
              <a:t>07/02/2020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85D5E083-D800-A249-8DD5-8E3B98F542F4}" type="slidenum">
              <a:rPr lang="es-ES_tradnl" smtClean="0"/>
              <a:t>‹Nº›</a:t>
            </a:fld>
            <a:endParaRPr lang="es-ES_tradnl"/>
          </a:p>
        </p:txBody>
      </p:sp>
    </p:spTree>
    <p:extLst>
      <p:ext uri="{BB962C8B-B14F-4D97-AF65-F5344CB8AC3E}">
        <p14:creationId xmlns:p14="http://schemas.microsoft.com/office/powerpoint/2010/main" val="926180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F67F5ECD-F63A-2F45-8CD2-1584285A0EA7}" type="datetimeFigureOut">
              <a:rPr lang="es-ES_tradnl" smtClean="0"/>
              <a:t>07/02/2020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85D5E083-D800-A249-8DD5-8E3B98F542F4}" type="slidenum">
              <a:rPr lang="es-ES_tradnl" smtClean="0"/>
              <a:t>‹Nº›</a:t>
            </a:fld>
            <a:endParaRPr lang="es-ES_tradnl"/>
          </a:p>
        </p:txBody>
      </p:sp>
    </p:spTree>
    <p:extLst>
      <p:ext uri="{BB962C8B-B14F-4D97-AF65-F5344CB8AC3E}">
        <p14:creationId xmlns:p14="http://schemas.microsoft.com/office/powerpoint/2010/main" val="1354761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es-ES_tradnl"/>
              <a:t>Clic para editar título</a:t>
            </a:r>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2201"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F67F5ECD-F63A-2F45-8CD2-1584285A0EA7}" type="datetimeFigureOut">
              <a:rPr lang="es-ES_tradnl" smtClean="0"/>
              <a:t>07/02/2020</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85D5E083-D800-A249-8DD5-8E3B98F542F4}" type="slidenum">
              <a:rPr lang="es-ES_tradnl" smtClean="0"/>
              <a:t>‹Nº›</a:t>
            </a:fld>
            <a:endParaRPr lang="es-ES_tradnl"/>
          </a:p>
        </p:txBody>
      </p:sp>
    </p:spTree>
    <p:extLst>
      <p:ext uri="{BB962C8B-B14F-4D97-AF65-F5344CB8AC3E}">
        <p14:creationId xmlns:p14="http://schemas.microsoft.com/office/powerpoint/2010/main" val="1854602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F67F5ECD-F63A-2F45-8CD2-1584285A0EA7}" type="datetimeFigureOut">
              <a:rPr lang="es-ES_tradnl" smtClean="0"/>
              <a:t>07/02/2020</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85D5E083-D800-A249-8DD5-8E3B98F542F4}" type="slidenum">
              <a:rPr lang="es-ES_tradnl" smtClean="0"/>
              <a:t>‹Nº›</a:t>
            </a:fld>
            <a:endParaRPr lang="es-ES_tradnl"/>
          </a:p>
        </p:txBody>
      </p:sp>
    </p:spTree>
    <p:extLst>
      <p:ext uri="{BB962C8B-B14F-4D97-AF65-F5344CB8AC3E}">
        <p14:creationId xmlns:p14="http://schemas.microsoft.com/office/powerpoint/2010/main" val="1726228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7F5ECD-F63A-2F45-8CD2-1584285A0EA7}" type="datetimeFigureOut">
              <a:rPr lang="es-ES_tradnl" smtClean="0"/>
              <a:t>07/02/2020</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85D5E083-D800-A249-8DD5-8E3B98F542F4}" type="slidenum">
              <a:rPr lang="es-ES_tradnl" smtClean="0"/>
              <a:t>‹Nº›</a:t>
            </a:fld>
            <a:endParaRPr lang="es-ES_tradnl"/>
          </a:p>
        </p:txBody>
      </p:sp>
    </p:spTree>
    <p:extLst>
      <p:ext uri="{BB962C8B-B14F-4D97-AF65-F5344CB8AC3E}">
        <p14:creationId xmlns:p14="http://schemas.microsoft.com/office/powerpoint/2010/main" val="223404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contenido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F67F5ECD-F63A-2F45-8CD2-1584285A0EA7}" type="datetimeFigureOut">
              <a:rPr lang="es-ES_tradnl" smtClean="0"/>
              <a:t>07/02/2020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85D5E083-D800-A249-8DD5-8E3B98F542F4}" type="slidenum">
              <a:rPr lang="es-ES_tradnl" smtClean="0"/>
              <a:t>‹Nº›</a:t>
            </a:fld>
            <a:endParaRPr lang="es-ES_tradnl"/>
          </a:p>
        </p:txBody>
      </p:sp>
    </p:spTree>
    <p:extLst>
      <p:ext uri="{BB962C8B-B14F-4D97-AF65-F5344CB8AC3E}">
        <p14:creationId xmlns:p14="http://schemas.microsoft.com/office/powerpoint/2010/main" val="953713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imagen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F67F5ECD-F63A-2F45-8CD2-1584285A0EA7}" type="datetimeFigureOut">
              <a:rPr lang="es-ES_tradnl" smtClean="0"/>
              <a:t>07/02/2020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85D5E083-D800-A249-8DD5-8E3B98F542F4}" type="slidenum">
              <a:rPr lang="es-ES_tradnl" smtClean="0"/>
              <a:t>‹Nº›</a:t>
            </a:fld>
            <a:endParaRPr lang="es-ES_tradnl"/>
          </a:p>
        </p:txBody>
      </p:sp>
    </p:spTree>
    <p:extLst>
      <p:ext uri="{BB962C8B-B14F-4D97-AF65-F5344CB8AC3E}">
        <p14:creationId xmlns:p14="http://schemas.microsoft.com/office/powerpoint/2010/main" val="252450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F5ECD-F63A-2F45-8CD2-1584285A0EA7}" type="datetimeFigureOut">
              <a:rPr lang="es-ES_tradnl" smtClean="0"/>
              <a:t>07/02/2020</a:t>
            </a:fld>
            <a:endParaRPr lang="es-ES_tradnl"/>
          </a:p>
        </p:txBody>
      </p:sp>
      <p:sp>
        <p:nvSpPr>
          <p:cNvPr id="5" name="Marcador de pie de página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5E083-D800-A249-8DD5-8E3B98F542F4}" type="slidenum">
              <a:rPr lang="es-ES_tradnl" smtClean="0"/>
              <a:t>‹Nº›</a:t>
            </a:fld>
            <a:endParaRPr lang="es-ES_tradnl"/>
          </a:p>
        </p:txBody>
      </p:sp>
    </p:spTree>
    <p:extLst>
      <p:ext uri="{BB962C8B-B14F-4D97-AF65-F5344CB8AC3E}">
        <p14:creationId xmlns:p14="http://schemas.microsoft.com/office/powerpoint/2010/main" val="1748626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5.w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6.wmf"/><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video" Target="file:///C:\Users\USER\Downloads\MYDAL2_M_SKY_WV.mov" TargetMode="External"/><Relationship Id="rId1" Type="http://schemas.microsoft.com/office/2007/relationships/media" Target="file:///C:\Users\USER\Downloads\MYDAL2_M_SKY_WV.mov"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2.xm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tiff"/><Relationship Id="rId7"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emf"/><Relationship Id="rId11" Type="http://schemas.openxmlformats.org/officeDocument/2006/relationships/image" Target="../media/image23.png"/><Relationship Id="rId5" Type="http://schemas.openxmlformats.org/officeDocument/2006/relationships/oleObject" Target="../embeddings/oleObject1.bin"/><Relationship Id="rId10" Type="http://schemas.openxmlformats.org/officeDocument/2006/relationships/image" Target="../media/image30.png"/><Relationship Id="rId4" Type="http://schemas.openxmlformats.org/officeDocument/2006/relationships/image" Target="../media/image26.jpe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16947"/>
            <a:ext cx="12192000" cy="5334000"/>
          </a:xfrm>
          <a:prstGeom prst="rect">
            <a:avLst/>
          </a:prstGeom>
        </p:spPr>
      </p:pic>
      <p:sp>
        <p:nvSpPr>
          <p:cNvPr id="4" name="Rectángulo 3"/>
          <p:cNvSpPr/>
          <p:nvPr/>
        </p:nvSpPr>
        <p:spPr>
          <a:xfrm>
            <a:off x="2916115" y="0"/>
            <a:ext cx="9499848" cy="1200329"/>
          </a:xfrm>
          <a:prstGeom prst="rect">
            <a:avLst/>
          </a:prstGeom>
          <a:noFill/>
        </p:spPr>
        <p:txBody>
          <a:bodyPr wrap="square" lIns="91440" tIns="45720" rIns="91440" bIns="45720">
            <a:spAutoFit/>
          </a:bodyPr>
          <a:lstStyle/>
          <a:p>
            <a:pPr algn="ctr"/>
            <a:r>
              <a:rPr lang="es-ES_tradnl" sz="3600" dirty="0">
                <a:ln w="0"/>
                <a:effectLst>
                  <a:outerShdw blurRad="38100" dist="19050" dir="2700000" algn="tl" rotWithShape="0">
                    <a:schemeClr val="dk1">
                      <a:alpha val="40000"/>
                    </a:schemeClr>
                  </a:outerShdw>
                </a:effectLst>
              </a:rPr>
              <a:t>Variabilidad de lluvias durante los últimos 10Mil años en el Noreste de los Andes peruanos.</a:t>
            </a:r>
          </a:p>
        </p:txBody>
      </p:sp>
      <p:pic>
        <p:nvPicPr>
          <p:cNvPr id="5" name="Picture 2" descr="http://blogalize.net/wp-content/uploads/2010/04/cnpq.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5" y="5417987"/>
            <a:ext cx="13573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http://www.oei.es/divulgacioncientifica/fapes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5" y="6030555"/>
            <a:ext cx="1784351"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ítulo 1"/>
          <p:cNvSpPr txBox="1">
            <a:spLocks/>
          </p:cNvSpPr>
          <p:nvPr/>
        </p:nvSpPr>
        <p:spPr bwMode="auto">
          <a:xfrm>
            <a:off x="3779839" y="6456365"/>
            <a:ext cx="77724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endParaRPr lang="es-ES" sz="2400" b="1" dirty="0">
              <a:latin typeface="Times New Roman" pitchFamily="18" charset="0"/>
              <a:cs typeface="Times New Roman" pitchFamily="18" charset="0"/>
            </a:endParaRPr>
          </a:p>
        </p:txBody>
      </p:sp>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3646" y="5334000"/>
            <a:ext cx="78581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1018" y="5841622"/>
            <a:ext cx="1214439"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C:\Users\guhvy\Desktop\mestrado\Amostras\DV2-Diva\Poster\bann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0167" y="6313972"/>
            <a:ext cx="192881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2066544" y="5537200"/>
            <a:ext cx="7827263" cy="919165"/>
          </a:xfrm>
          <a:prstGeom prst="rect">
            <a:avLst/>
          </a:prstGeom>
          <a:noFill/>
        </p:spPr>
        <p:txBody>
          <a:bodyPr wrap="square" rtlCol="0">
            <a:spAutoFit/>
          </a:bodyPr>
          <a:lstStyle/>
          <a:p>
            <a:pPr algn="ctr"/>
            <a:r>
              <a:rPr lang="es-ES_tradnl" dirty="0">
                <a:solidFill>
                  <a:schemeClr val="tx1">
                    <a:lumMod val="50000"/>
                    <a:lumOff val="50000"/>
                  </a:schemeClr>
                </a:solidFill>
              </a:rPr>
              <a:t>M.G. Bustamante; F. Cruz: M. Vuille; J. </a:t>
            </a:r>
            <a:r>
              <a:rPr lang="es-ES_tradnl" dirty="0" err="1">
                <a:solidFill>
                  <a:schemeClr val="tx1">
                    <a:lumMod val="50000"/>
                    <a:lumOff val="50000"/>
                  </a:schemeClr>
                </a:solidFill>
              </a:rPr>
              <a:t>Apaéstegui</a:t>
            </a:r>
            <a:r>
              <a:rPr lang="es-ES_tradnl" dirty="0">
                <a:solidFill>
                  <a:schemeClr val="tx1">
                    <a:lumMod val="50000"/>
                    <a:lumOff val="50000"/>
                  </a:schemeClr>
                </a:solidFill>
              </a:rPr>
              <a:t>; N. Strikis; </a:t>
            </a:r>
            <a:r>
              <a:rPr lang="es-ES_tradnl" dirty="0" err="1">
                <a:solidFill>
                  <a:schemeClr val="tx1">
                    <a:lumMod val="50000"/>
                    <a:lumOff val="50000"/>
                  </a:schemeClr>
                </a:solidFill>
              </a:rPr>
              <a:t>G.Panizo</a:t>
            </a:r>
            <a:r>
              <a:rPr lang="es-ES_tradnl" dirty="0">
                <a:solidFill>
                  <a:schemeClr val="tx1">
                    <a:lumMod val="50000"/>
                    <a:lumOff val="50000"/>
                  </a:schemeClr>
                </a:solidFill>
              </a:rPr>
              <a:t>; F.V. Novello; M. </a:t>
            </a:r>
            <a:r>
              <a:rPr lang="es-ES_tradnl" dirty="0" err="1">
                <a:solidFill>
                  <a:schemeClr val="tx1">
                    <a:lumMod val="50000"/>
                    <a:lumOff val="50000"/>
                  </a:schemeClr>
                </a:solidFill>
              </a:rPr>
              <a:t>Deininger</a:t>
            </a:r>
            <a:r>
              <a:rPr lang="es-ES_tradnl" dirty="0">
                <a:solidFill>
                  <a:schemeClr val="tx1">
                    <a:lumMod val="50000"/>
                    <a:lumOff val="50000"/>
                  </a:schemeClr>
                </a:solidFill>
              </a:rPr>
              <a:t>; A. </a:t>
            </a:r>
            <a:r>
              <a:rPr lang="es-ES_tradnl" dirty="0" err="1">
                <a:solidFill>
                  <a:schemeClr val="tx1">
                    <a:lumMod val="50000"/>
                    <a:lumOff val="50000"/>
                  </a:schemeClr>
                </a:solidFill>
              </a:rPr>
              <a:t>Sifeddine</a:t>
            </a:r>
            <a:r>
              <a:rPr lang="es-ES_tradnl" dirty="0">
                <a:solidFill>
                  <a:schemeClr val="tx1">
                    <a:lumMod val="50000"/>
                    <a:lumOff val="50000"/>
                  </a:schemeClr>
                </a:solidFill>
              </a:rPr>
              <a:t>; H. </a:t>
            </a:r>
            <a:r>
              <a:rPr lang="es-ES_tradnl" dirty="0" err="1">
                <a:solidFill>
                  <a:schemeClr val="tx1">
                    <a:lumMod val="50000"/>
                    <a:lumOff val="50000"/>
                  </a:schemeClr>
                </a:solidFill>
              </a:rPr>
              <a:t>Cheng</a:t>
            </a:r>
            <a:r>
              <a:rPr lang="es-ES_tradnl" dirty="0">
                <a:solidFill>
                  <a:schemeClr val="tx1">
                    <a:lumMod val="50000"/>
                    <a:lumOff val="50000"/>
                  </a:schemeClr>
                </a:solidFill>
              </a:rPr>
              <a:t>; J.S. </a:t>
            </a:r>
            <a:r>
              <a:rPr lang="es-ES_tradnl" dirty="0" err="1">
                <a:solidFill>
                  <a:schemeClr val="tx1">
                    <a:lumMod val="50000"/>
                    <a:lumOff val="50000"/>
                  </a:schemeClr>
                </a:solidFill>
              </a:rPr>
              <a:t>Moquet</a:t>
            </a:r>
            <a:r>
              <a:rPr lang="es-ES_tradnl" dirty="0">
                <a:solidFill>
                  <a:schemeClr val="tx1">
                    <a:lumMod val="50000"/>
                    <a:lumOff val="50000"/>
                  </a:schemeClr>
                </a:solidFill>
              </a:rPr>
              <a:t>; J.L. Guyot; R.V. Santos; H. Segura; R.L. Edwards. </a:t>
            </a:r>
          </a:p>
        </p:txBody>
      </p:sp>
    </p:spTree>
    <p:extLst>
      <p:ext uri="{BB962C8B-B14F-4D97-AF65-F5344CB8AC3E}">
        <p14:creationId xmlns:p14="http://schemas.microsoft.com/office/powerpoint/2010/main" val="405880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ço Reservado para Conteúdo 2"/>
          <p:cNvSpPr>
            <a:spLocks noGrp="1"/>
          </p:cNvSpPr>
          <p:nvPr>
            <p:ph idx="1"/>
          </p:nvPr>
        </p:nvSpPr>
        <p:spPr>
          <a:xfrm>
            <a:off x="1309688" y="3286125"/>
            <a:ext cx="2786063" cy="5786438"/>
          </a:xfrm>
        </p:spPr>
        <p:txBody>
          <a:bodyPr/>
          <a:lstStyle/>
          <a:p>
            <a:pPr algn="just" eaLnBrk="1" hangingPunct="1"/>
            <a:r>
              <a:rPr lang="pt-BR" altLang="es-MX" sz="1600" dirty="0">
                <a:latin typeface="Times New Roman" charset="0"/>
                <a:ea typeface="Times New Roman" charset="0"/>
                <a:cs typeface="Times New Roman" charset="0"/>
              </a:rPr>
              <a:t>Sha-1 :</a:t>
            </a:r>
          </a:p>
          <a:p>
            <a:pPr algn="just" eaLnBrk="1" hangingPunct="1"/>
            <a:r>
              <a:rPr lang="pt-BR" altLang="es-MX" sz="1600" dirty="0">
                <a:latin typeface="Times New Roman" charset="0"/>
                <a:ea typeface="Times New Roman" charset="0"/>
                <a:cs typeface="Times New Roman" charset="0"/>
              </a:rPr>
              <a:t> </a:t>
            </a:r>
            <a:r>
              <a:rPr lang="en-US" altLang="es-MX" sz="1600" dirty="0">
                <a:latin typeface="Times New Roman" charset="0"/>
                <a:ea typeface="Times New Roman" charset="0"/>
                <a:cs typeface="Times New Roman" charset="0"/>
              </a:rPr>
              <a:t>50cm- de largo, </a:t>
            </a:r>
            <a:r>
              <a:rPr lang="en-US" altLang="es-MX" sz="1600" dirty="0" err="1">
                <a:latin typeface="Times New Roman" charset="0"/>
                <a:ea typeface="Times New Roman" charset="0"/>
                <a:cs typeface="Times New Roman" charset="0"/>
              </a:rPr>
              <a:t>cubre</a:t>
            </a:r>
            <a:r>
              <a:rPr lang="en-US" altLang="es-MX" sz="1600" dirty="0">
                <a:latin typeface="Times New Roman" charset="0"/>
                <a:ea typeface="Times New Roman" charset="0"/>
                <a:cs typeface="Times New Roman" charset="0"/>
              </a:rPr>
              <a:t> la </a:t>
            </a:r>
            <a:r>
              <a:rPr lang="en-US" altLang="es-MX" sz="1600" dirty="0" err="1">
                <a:latin typeface="Times New Roman" charset="0"/>
                <a:ea typeface="Times New Roman" charset="0"/>
                <a:cs typeface="Times New Roman" charset="0"/>
              </a:rPr>
              <a:t>parte</a:t>
            </a:r>
            <a:r>
              <a:rPr lang="en-US" altLang="es-MX" sz="1600" dirty="0">
                <a:latin typeface="Times New Roman" charset="0"/>
                <a:ea typeface="Times New Roman" charset="0"/>
                <a:cs typeface="Times New Roman" charset="0"/>
              </a:rPr>
              <a:t> </a:t>
            </a:r>
            <a:r>
              <a:rPr lang="en-US" altLang="es-MX" sz="1600" dirty="0" err="1">
                <a:latin typeface="Times New Roman" charset="0"/>
                <a:ea typeface="Times New Roman" charset="0"/>
                <a:cs typeface="Times New Roman" charset="0"/>
              </a:rPr>
              <a:t>más</a:t>
            </a:r>
            <a:r>
              <a:rPr lang="en-US" altLang="es-MX" sz="1600" dirty="0">
                <a:latin typeface="Times New Roman" charset="0"/>
                <a:ea typeface="Times New Roman" charset="0"/>
                <a:cs typeface="Times New Roman" charset="0"/>
              </a:rPr>
              <a:t> Antigua del </a:t>
            </a:r>
            <a:r>
              <a:rPr lang="en-US" altLang="es-MX" sz="1600" dirty="0" err="1">
                <a:latin typeface="Times New Roman" charset="0"/>
                <a:ea typeface="Times New Roman" charset="0"/>
                <a:cs typeface="Times New Roman" charset="0"/>
              </a:rPr>
              <a:t>registro</a:t>
            </a:r>
            <a:r>
              <a:rPr lang="en-US" altLang="es-MX" sz="1600" dirty="0">
                <a:latin typeface="Times New Roman" charset="0"/>
                <a:ea typeface="Times New Roman" charset="0"/>
                <a:cs typeface="Times New Roman" charset="0"/>
              </a:rPr>
              <a:t> (</a:t>
            </a:r>
            <a:r>
              <a:rPr lang="en-US" altLang="es-MX" sz="1600" dirty="0" err="1">
                <a:latin typeface="Times New Roman" charset="0"/>
                <a:ea typeface="Times New Roman" charset="0"/>
                <a:cs typeface="Times New Roman" charset="0"/>
              </a:rPr>
              <a:t>desde</a:t>
            </a:r>
            <a:r>
              <a:rPr lang="en-US" altLang="es-MX" sz="1600" dirty="0">
                <a:latin typeface="Times New Roman" charset="0"/>
                <a:ea typeface="Times New Roman" charset="0"/>
                <a:cs typeface="Times New Roman" charset="0"/>
              </a:rPr>
              <a:t> 18.4 hasta 38 ka BP). </a:t>
            </a:r>
          </a:p>
          <a:p>
            <a:pPr algn="just" eaLnBrk="1" hangingPunct="1"/>
            <a:endParaRPr lang="en-US" altLang="es-MX" sz="1600" dirty="0">
              <a:latin typeface="Times New Roman" charset="0"/>
              <a:ea typeface="Times New Roman" charset="0"/>
              <a:cs typeface="Times New Roman" charset="0"/>
            </a:endParaRPr>
          </a:p>
          <a:p>
            <a:pPr marL="0" indent="0" algn="just" eaLnBrk="1" hangingPunct="1">
              <a:buNone/>
            </a:pPr>
            <a:endParaRPr lang="en-US" altLang="es-MX" sz="1600" dirty="0">
              <a:latin typeface="Times New Roman" charset="0"/>
              <a:ea typeface="Times New Roman" charset="0"/>
              <a:cs typeface="Times New Roman" charset="0"/>
            </a:endParaRPr>
          </a:p>
          <a:p>
            <a:pPr algn="just" eaLnBrk="1" hangingPunct="1"/>
            <a:r>
              <a:rPr lang="pt-BR" altLang="es-MX" sz="1600" dirty="0">
                <a:latin typeface="Times New Roman" charset="0"/>
                <a:ea typeface="Times New Roman" charset="0"/>
                <a:cs typeface="Times New Roman" charset="0"/>
              </a:rPr>
              <a:t>Sha-3:</a:t>
            </a:r>
          </a:p>
          <a:p>
            <a:pPr algn="just" eaLnBrk="1" hangingPunct="1"/>
            <a:r>
              <a:rPr lang="pt-BR" altLang="es-MX" sz="1600" dirty="0">
                <a:latin typeface="Times New Roman" charset="0"/>
                <a:ea typeface="Times New Roman" charset="0"/>
                <a:cs typeface="Times New Roman" charset="0"/>
              </a:rPr>
              <a:t> </a:t>
            </a:r>
            <a:r>
              <a:rPr lang="en-US" altLang="es-MX" sz="1600" dirty="0">
                <a:latin typeface="Times New Roman" charset="0"/>
                <a:ea typeface="Times New Roman" charset="0"/>
                <a:cs typeface="Times New Roman" charset="0"/>
              </a:rPr>
              <a:t>23.8 cm de largo. </a:t>
            </a:r>
            <a:r>
              <a:rPr lang="en-US" altLang="es-MX" sz="1600" dirty="0" err="1">
                <a:latin typeface="Times New Roman" charset="0"/>
                <a:ea typeface="Times New Roman" charset="0"/>
                <a:cs typeface="Times New Roman" charset="0"/>
              </a:rPr>
              <a:t>Cubre</a:t>
            </a:r>
            <a:r>
              <a:rPr lang="en-US" altLang="es-MX" sz="1600" dirty="0">
                <a:latin typeface="Times New Roman" charset="0"/>
                <a:ea typeface="Times New Roman" charset="0"/>
                <a:cs typeface="Times New Roman" charset="0"/>
              </a:rPr>
              <a:t> entre 10.1 - 1.3 ka BP. </a:t>
            </a:r>
            <a:r>
              <a:rPr lang="en-US" altLang="es-MX" sz="1600" dirty="0" err="1">
                <a:latin typeface="Times New Roman" charset="0"/>
                <a:ea typeface="Times New Roman" charset="0"/>
                <a:cs typeface="Times New Roman" charset="0"/>
              </a:rPr>
              <a:t>Hiato</a:t>
            </a:r>
            <a:r>
              <a:rPr lang="en-US" altLang="es-MX" sz="1600" dirty="0">
                <a:latin typeface="Times New Roman" charset="0"/>
                <a:ea typeface="Times New Roman" charset="0"/>
                <a:cs typeface="Times New Roman" charset="0"/>
              </a:rPr>
              <a:t>: 6.3 a 2 ka BP. </a:t>
            </a:r>
          </a:p>
          <a:p>
            <a:pPr algn="just" eaLnBrk="1" hangingPunct="1"/>
            <a:endParaRPr lang="en-US" altLang="es-MX" sz="1600" dirty="0">
              <a:latin typeface="Times New Roman" charset="0"/>
              <a:ea typeface="Times New Roman" charset="0"/>
              <a:cs typeface="Times New Roman" charset="0"/>
            </a:endParaRPr>
          </a:p>
          <a:p>
            <a:pPr lvl="2" algn="r" eaLnBrk="1" hangingPunct="1">
              <a:buFont typeface="Arial" charset="0"/>
              <a:buNone/>
            </a:pPr>
            <a:endParaRPr lang="en-US" altLang="es-MX" sz="1600" dirty="0">
              <a:latin typeface="Times New Roman" charset="0"/>
              <a:ea typeface="Times New Roman" charset="0"/>
              <a:cs typeface="Times New Roman" charset="0"/>
            </a:endParaRPr>
          </a:p>
          <a:p>
            <a:pPr algn="just" eaLnBrk="1" hangingPunct="1"/>
            <a:endParaRPr lang="en-US" altLang="es-MX" sz="1600" dirty="0">
              <a:latin typeface="Times New Roman" charset="0"/>
              <a:ea typeface="Times New Roman" charset="0"/>
              <a:cs typeface="Times New Roman" charset="0"/>
            </a:endParaRPr>
          </a:p>
          <a:p>
            <a:pPr algn="just" eaLnBrk="1" hangingPunct="1">
              <a:buFont typeface="Arial" charset="0"/>
              <a:buNone/>
            </a:pPr>
            <a:endParaRPr lang="en-US" altLang="es-MX" sz="2100" dirty="0"/>
          </a:p>
          <a:p>
            <a:pPr eaLnBrk="1" hangingPunct="1"/>
            <a:endParaRPr lang="en-US" altLang="es-MX" dirty="0"/>
          </a:p>
          <a:p>
            <a:pPr eaLnBrk="1" hangingPunct="1"/>
            <a:endParaRPr lang="es-ES" altLang="es-MX" dirty="0"/>
          </a:p>
        </p:txBody>
      </p:sp>
      <p:pic>
        <p:nvPicPr>
          <p:cNvPr id="29699" name="Picture 2" descr="C:\Users\Lenovo\Desktop\30abril\ANEXO 1 A SHA 1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4588" y="1857375"/>
            <a:ext cx="3459162"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descr="C:\Users\Lenovo\Desktop\30abril\ANEXO 1 C SHA 3 redux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064" y="2143126"/>
            <a:ext cx="3284537"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a:extLst>
              <a:ext uri="{FF2B5EF4-FFF2-40B4-BE49-F238E27FC236}">
                <a16:creationId xmlns:a16="http://schemas.microsoft.com/office/drawing/2014/main" id="{394B6281-450B-9740-B567-0076647B7F80}"/>
              </a:ext>
            </a:extLst>
          </p:cNvPr>
          <p:cNvSpPr>
            <a:spLocks noGrp="1"/>
          </p:cNvSpPr>
          <p:nvPr>
            <p:ph type="title"/>
          </p:nvPr>
        </p:nvSpPr>
        <p:spPr>
          <a:xfrm>
            <a:off x="1524000" y="714375"/>
            <a:ext cx="8229600" cy="1143000"/>
          </a:xfrm>
        </p:spPr>
        <p:txBody>
          <a:bodyPr rtlCol="0">
            <a:normAutofit fontScale="90000"/>
          </a:bodyPr>
          <a:lstStyle/>
          <a:p>
            <a:pPr>
              <a:defRPr/>
            </a:pPr>
            <a:r>
              <a:rPr lang="es-ES" b="1" dirty="0">
                <a:latin typeface="Times New Roman" pitchFamily="18" charset="0"/>
                <a:cs typeface="Times New Roman" pitchFamily="18" charset="0"/>
              </a:rPr>
              <a:t>6. Materiales and Métodos</a:t>
            </a:r>
            <a:br>
              <a:rPr lang="es-ES" b="1" dirty="0">
                <a:latin typeface="Times New Roman" pitchFamily="18" charset="0"/>
                <a:cs typeface="Times New Roman" pitchFamily="18" charset="0"/>
              </a:rPr>
            </a:br>
            <a:br>
              <a:rPr lang="es-ES" b="1" dirty="0">
                <a:latin typeface="Times New Roman" pitchFamily="18" charset="0"/>
                <a:cs typeface="Times New Roman" pitchFamily="18" charset="0"/>
              </a:rPr>
            </a:br>
            <a:r>
              <a:rPr lang="es-ES" sz="2200" b="1" dirty="0">
                <a:latin typeface="Times New Roman" pitchFamily="18" charset="0"/>
                <a:cs typeface="Times New Roman" pitchFamily="18" charset="0"/>
              </a:rPr>
              <a:t>6.1. </a:t>
            </a:r>
            <a:r>
              <a:rPr lang="es-ES" sz="2700" b="1" dirty="0">
                <a:latin typeface="Times New Roman" pitchFamily="18" charset="0"/>
                <a:cs typeface="Times New Roman" pitchFamily="18" charset="0"/>
              </a:rPr>
              <a:t>Colecta de Espeleotemas (estalagmitas)</a:t>
            </a:r>
            <a:endParaRPr lang="es-ES" sz="2700" dirty="0">
              <a:latin typeface="Times New Roman" pitchFamily="18" charset="0"/>
              <a:cs typeface="Times New Roman" pitchFamily="18" charset="0"/>
            </a:endParaRPr>
          </a:p>
        </p:txBody>
      </p:sp>
    </p:spTree>
    <p:extLst>
      <p:ext uri="{BB962C8B-B14F-4D97-AF65-F5344CB8AC3E}">
        <p14:creationId xmlns:p14="http://schemas.microsoft.com/office/powerpoint/2010/main" val="1243875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pt-BR" altLang="es-MX" sz="1800"/>
          </a:p>
        </p:txBody>
      </p:sp>
      <p:graphicFrame>
        <p:nvGraphicFramePr>
          <p:cNvPr id="30723" name="Object 2"/>
          <p:cNvGraphicFramePr>
            <a:graphicFrameLocks noChangeAspect="1"/>
          </p:cNvGraphicFramePr>
          <p:nvPr/>
        </p:nvGraphicFramePr>
        <p:xfrm>
          <a:off x="5426076" y="1643064"/>
          <a:ext cx="5241925" cy="5214937"/>
        </p:xfrm>
        <a:graphic>
          <a:graphicData uri="http://schemas.openxmlformats.org/presentationml/2006/ole">
            <mc:AlternateContent xmlns:mc="http://schemas.openxmlformats.org/markup-compatibility/2006">
              <mc:Choice xmlns:v="urn:schemas-microsoft-com:vml" Requires="v">
                <p:oleObj spid="_x0000_s22621" name="Graph" r:id="rId3" imgW="6100877" imgH="6067958" progId="Origin50.Graph">
                  <p:embed/>
                </p:oleObj>
              </mc:Choice>
              <mc:Fallback>
                <p:oleObj name="Graph" r:id="rId3" imgW="6100877" imgH="6067958"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6076" y="1643064"/>
                        <a:ext cx="5241925"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4" name="Rectangle 4"/>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pt-BR" altLang="es-MX" sz="1800"/>
          </a:p>
        </p:txBody>
      </p:sp>
      <p:sp>
        <p:nvSpPr>
          <p:cNvPr id="30725" name="CaixaDeTexto 5"/>
          <p:cNvSpPr txBox="1">
            <a:spLocks noChangeArrowheads="1"/>
          </p:cNvSpPr>
          <p:nvPr/>
        </p:nvSpPr>
        <p:spPr bwMode="auto">
          <a:xfrm>
            <a:off x="1881189" y="2000250"/>
            <a:ext cx="35718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pPr>
            <a:r>
              <a:rPr lang="pt-BR" altLang="es-MX" sz="1800" dirty="0">
                <a:latin typeface="Times New Roman" charset="0"/>
                <a:ea typeface="Times New Roman" charset="0"/>
                <a:cs typeface="Times New Roman" charset="0"/>
              </a:rPr>
              <a:t>Sha-1 : El perfil isotópico consiste en </a:t>
            </a:r>
            <a:r>
              <a:rPr lang="en-US" altLang="es-MX" sz="1800" dirty="0">
                <a:latin typeface="Times New Roman" charset="0"/>
                <a:ea typeface="Times New Roman" charset="0"/>
                <a:cs typeface="Times New Roman" charset="0"/>
              </a:rPr>
              <a:t>1992 </a:t>
            </a:r>
            <a:r>
              <a:rPr lang="en-US" altLang="es-MX" sz="1800" dirty="0" err="1">
                <a:latin typeface="Times New Roman" charset="0"/>
                <a:ea typeface="Times New Roman" charset="0"/>
                <a:cs typeface="Times New Roman" charset="0"/>
              </a:rPr>
              <a:t>valores</a:t>
            </a:r>
            <a:r>
              <a:rPr lang="en-US" altLang="es-MX" sz="1800" dirty="0">
                <a:latin typeface="Times New Roman" charset="0"/>
                <a:ea typeface="Times New Roman" charset="0"/>
                <a:cs typeface="Times New Roman" charset="0"/>
              </a:rPr>
              <a:t> de δ</a:t>
            </a:r>
            <a:r>
              <a:rPr lang="en-US" altLang="es-MX" sz="1800" baseline="30000" dirty="0">
                <a:latin typeface="Times New Roman" charset="0"/>
                <a:ea typeface="Times New Roman" charset="0"/>
                <a:cs typeface="Times New Roman" charset="0"/>
              </a:rPr>
              <a:t>18</a:t>
            </a:r>
            <a:r>
              <a:rPr lang="en-US" altLang="es-MX" sz="1800" dirty="0">
                <a:latin typeface="Times New Roman" charset="0"/>
                <a:ea typeface="Times New Roman" charset="0"/>
                <a:cs typeface="Times New Roman" charset="0"/>
              </a:rPr>
              <a:t>O </a:t>
            </a:r>
            <a:r>
              <a:rPr lang="en-US" altLang="es-MX" sz="1800" dirty="0" err="1">
                <a:latin typeface="Times New Roman" charset="0"/>
                <a:ea typeface="Times New Roman" charset="0"/>
                <a:cs typeface="Times New Roman" charset="0"/>
              </a:rPr>
              <a:t>interpolados</a:t>
            </a:r>
            <a:r>
              <a:rPr lang="en-US" altLang="es-MX" sz="1800" dirty="0">
                <a:latin typeface="Times New Roman" charset="0"/>
                <a:ea typeface="Times New Roman" charset="0"/>
                <a:cs typeface="Times New Roman" charset="0"/>
              </a:rPr>
              <a:t> entre 10 </a:t>
            </a:r>
            <a:r>
              <a:rPr lang="en-US" altLang="es-MX" sz="1800" dirty="0" err="1">
                <a:latin typeface="Times New Roman" charset="0"/>
                <a:ea typeface="Times New Roman" charset="0"/>
                <a:cs typeface="Times New Roman" charset="0"/>
              </a:rPr>
              <a:t>edades</a:t>
            </a:r>
            <a:r>
              <a:rPr lang="en-US" altLang="es-MX" sz="1800" dirty="0">
                <a:latin typeface="Times New Roman" charset="0"/>
                <a:ea typeface="Times New Roman" charset="0"/>
                <a:cs typeface="Times New Roman" charset="0"/>
              </a:rPr>
              <a:t> U/Th.</a:t>
            </a:r>
          </a:p>
          <a:p>
            <a:pPr eaLnBrk="1" hangingPunct="1">
              <a:spcBef>
                <a:spcPct val="0"/>
              </a:spcBef>
            </a:pPr>
            <a:endParaRPr lang="pt-BR" altLang="es-MX" sz="1800" dirty="0">
              <a:latin typeface="Times New Roman" charset="0"/>
              <a:ea typeface="Times New Roman" charset="0"/>
              <a:cs typeface="Times New Roman" charset="0"/>
            </a:endParaRPr>
          </a:p>
          <a:p>
            <a:pPr eaLnBrk="1" hangingPunct="1">
              <a:spcBef>
                <a:spcPct val="0"/>
              </a:spcBef>
            </a:pPr>
            <a:r>
              <a:rPr lang="pt-BR" altLang="es-MX" sz="1800" dirty="0" err="1">
                <a:latin typeface="Times New Roman" charset="0"/>
                <a:ea typeface="Times New Roman" charset="0"/>
                <a:cs typeface="Times New Roman" charset="0"/>
              </a:rPr>
              <a:t>Sha</a:t>
            </a:r>
            <a:r>
              <a:rPr lang="pt-BR" altLang="es-MX" sz="1800" dirty="0">
                <a:latin typeface="Times New Roman" charset="0"/>
                <a:ea typeface="Times New Roman" charset="0"/>
                <a:cs typeface="Times New Roman" charset="0"/>
              </a:rPr>
              <a:t>- 2: </a:t>
            </a:r>
            <a:r>
              <a:rPr lang="en-US" altLang="es-MX" sz="1800" dirty="0">
                <a:latin typeface="Times New Roman" charset="0"/>
                <a:ea typeface="Times New Roman" charset="0"/>
                <a:cs typeface="Times New Roman" charset="0"/>
              </a:rPr>
              <a:t>3221 </a:t>
            </a:r>
            <a:r>
              <a:rPr lang="en-US" altLang="es-MX" sz="1800" dirty="0" err="1">
                <a:latin typeface="Times New Roman" charset="0"/>
                <a:ea typeface="Times New Roman" charset="0"/>
                <a:cs typeface="Times New Roman" charset="0"/>
              </a:rPr>
              <a:t>valores</a:t>
            </a:r>
            <a:r>
              <a:rPr lang="en-US" altLang="es-MX" sz="1800" dirty="0">
                <a:latin typeface="Times New Roman" charset="0"/>
                <a:ea typeface="Times New Roman" charset="0"/>
                <a:cs typeface="Times New Roman" charset="0"/>
              </a:rPr>
              <a:t> de δ</a:t>
            </a:r>
            <a:r>
              <a:rPr lang="en-US" altLang="es-MX" sz="1800" baseline="30000" dirty="0">
                <a:latin typeface="Times New Roman" charset="0"/>
                <a:ea typeface="Times New Roman" charset="0"/>
                <a:cs typeface="Times New Roman" charset="0"/>
              </a:rPr>
              <a:t>18</a:t>
            </a:r>
            <a:r>
              <a:rPr lang="en-US" altLang="es-MX" sz="1800" dirty="0">
                <a:latin typeface="Times New Roman" charset="0"/>
                <a:ea typeface="Times New Roman" charset="0"/>
                <a:cs typeface="Times New Roman" charset="0"/>
              </a:rPr>
              <a:t>O. </a:t>
            </a:r>
            <a:r>
              <a:rPr lang="en-US" altLang="es-MX" sz="1800" dirty="0" err="1">
                <a:latin typeface="Times New Roman" charset="0"/>
                <a:ea typeface="Times New Roman" charset="0"/>
                <a:cs typeface="Times New Roman" charset="0"/>
              </a:rPr>
              <a:t>Interpolados</a:t>
            </a:r>
            <a:r>
              <a:rPr lang="en-US" altLang="es-MX" sz="1800" dirty="0">
                <a:latin typeface="Times New Roman" charset="0"/>
                <a:ea typeface="Times New Roman" charset="0"/>
                <a:cs typeface="Times New Roman" charset="0"/>
              </a:rPr>
              <a:t> entre 39 </a:t>
            </a:r>
            <a:r>
              <a:rPr lang="en-US" altLang="es-MX" sz="1800" dirty="0" err="1">
                <a:latin typeface="Times New Roman" charset="0"/>
                <a:ea typeface="Times New Roman" charset="0"/>
                <a:cs typeface="Times New Roman" charset="0"/>
              </a:rPr>
              <a:t>edades</a:t>
            </a:r>
            <a:r>
              <a:rPr lang="en-US" altLang="es-MX" sz="1800" dirty="0">
                <a:latin typeface="Times New Roman" charset="0"/>
                <a:ea typeface="Times New Roman" charset="0"/>
                <a:cs typeface="Times New Roman" charset="0"/>
              </a:rPr>
              <a:t> U/Th.</a:t>
            </a:r>
          </a:p>
          <a:p>
            <a:pPr eaLnBrk="1" hangingPunct="1">
              <a:spcBef>
                <a:spcPct val="0"/>
              </a:spcBef>
            </a:pPr>
            <a:endParaRPr lang="pt-BR" altLang="es-MX" sz="1800" dirty="0">
              <a:latin typeface="Times New Roman" charset="0"/>
              <a:ea typeface="Times New Roman" charset="0"/>
              <a:cs typeface="Times New Roman" charset="0"/>
            </a:endParaRPr>
          </a:p>
          <a:p>
            <a:pPr eaLnBrk="1" hangingPunct="1">
              <a:spcBef>
                <a:spcPct val="0"/>
              </a:spcBef>
            </a:pPr>
            <a:r>
              <a:rPr lang="pt-BR" altLang="es-MX" sz="1800" dirty="0">
                <a:latin typeface="Times New Roman" charset="0"/>
                <a:ea typeface="Times New Roman" charset="0"/>
                <a:cs typeface="Times New Roman" charset="0"/>
              </a:rPr>
              <a:t>Sha-3: </a:t>
            </a:r>
            <a:r>
              <a:rPr lang="en-US" altLang="es-MX" sz="1800" dirty="0">
                <a:latin typeface="Times New Roman" charset="0"/>
                <a:ea typeface="Times New Roman" charset="0"/>
                <a:cs typeface="Times New Roman" charset="0"/>
              </a:rPr>
              <a:t>632 </a:t>
            </a:r>
            <a:r>
              <a:rPr lang="en-US" altLang="es-MX" sz="1800" dirty="0" err="1">
                <a:latin typeface="Times New Roman" charset="0"/>
                <a:ea typeface="Times New Roman" charset="0"/>
                <a:cs typeface="Times New Roman" charset="0"/>
              </a:rPr>
              <a:t>valores</a:t>
            </a:r>
            <a:r>
              <a:rPr lang="en-US" altLang="es-MX" sz="1800" dirty="0">
                <a:latin typeface="Times New Roman" charset="0"/>
                <a:ea typeface="Times New Roman" charset="0"/>
                <a:cs typeface="Times New Roman" charset="0"/>
              </a:rPr>
              <a:t> de δ</a:t>
            </a:r>
            <a:r>
              <a:rPr lang="en-US" altLang="es-MX" sz="1800" baseline="30000" dirty="0">
                <a:latin typeface="Times New Roman" charset="0"/>
                <a:ea typeface="Times New Roman" charset="0"/>
                <a:cs typeface="Times New Roman" charset="0"/>
              </a:rPr>
              <a:t>18</a:t>
            </a:r>
            <a:r>
              <a:rPr lang="en-US" altLang="es-MX" sz="1800" dirty="0">
                <a:latin typeface="Times New Roman" charset="0"/>
                <a:ea typeface="Times New Roman" charset="0"/>
                <a:cs typeface="Times New Roman" charset="0"/>
              </a:rPr>
              <a:t>O. </a:t>
            </a:r>
            <a:r>
              <a:rPr lang="en-US" altLang="es-MX" sz="1800" dirty="0" err="1">
                <a:latin typeface="Times New Roman" charset="0"/>
                <a:ea typeface="Times New Roman" charset="0"/>
                <a:cs typeface="Times New Roman" charset="0"/>
              </a:rPr>
              <a:t>Interpolados</a:t>
            </a:r>
            <a:r>
              <a:rPr lang="en-US" altLang="es-MX" sz="1800" dirty="0">
                <a:latin typeface="Times New Roman" charset="0"/>
                <a:ea typeface="Times New Roman" charset="0"/>
                <a:cs typeface="Times New Roman" charset="0"/>
              </a:rPr>
              <a:t> </a:t>
            </a:r>
            <a:r>
              <a:rPr lang="en-US" altLang="es-MX" sz="1800" dirty="0" err="1">
                <a:latin typeface="Times New Roman" charset="0"/>
                <a:ea typeface="Times New Roman" charset="0"/>
                <a:cs typeface="Times New Roman" charset="0"/>
              </a:rPr>
              <a:t>linealmente</a:t>
            </a:r>
            <a:r>
              <a:rPr lang="en-US" altLang="es-MX" sz="1800" dirty="0">
                <a:latin typeface="Times New Roman" charset="0"/>
                <a:ea typeface="Times New Roman" charset="0"/>
                <a:cs typeface="Times New Roman" charset="0"/>
              </a:rPr>
              <a:t> entre 10 </a:t>
            </a:r>
            <a:r>
              <a:rPr lang="en-US" altLang="es-MX" sz="1800" dirty="0" err="1">
                <a:latin typeface="Times New Roman" charset="0"/>
                <a:ea typeface="Times New Roman" charset="0"/>
                <a:cs typeface="Times New Roman" charset="0"/>
              </a:rPr>
              <a:t>edades</a:t>
            </a:r>
            <a:r>
              <a:rPr lang="en-US" altLang="es-MX" sz="1800" dirty="0">
                <a:latin typeface="Times New Roman" charset="0"/>
                <a:ea typeface="Times New Roman" charset="0"/>
                <a:cs typeface="Times New Roman" charset="0"/>
              </a:rPr>
              <a:t> U/Th.</a:t>
            </a:r>
          </a:p>
        </p:txBody>
      </p:sp>
      <p:sp>
        <p:nvSpPr>
          <p:cNvPr id="7" name="Título 1"/>
          <p:cNvSpPr txBox="1">
            <a:spLocks/>
          </p:cNvSpPr>
          <p:nvPr/>
        </p:nvSpPr>
        <p:spPr bwMode="auto">
          <a:xfrm>
            <a:off x="2024063" y="0"/>
            <a:ext cx="8229600" cy="1143000"/>
          </a:xfrm>
          <a:prstGeom prst="rect">
            <a:avLst/>
          </a:prstGeom>
          <a:noFill/>
          <a:ln w="9525">
            <a:noFill/>
            <a:miter lim="800000"/>
            <a:headEnd/>
            <a:tailEnd/>
          </a:ln>
        </p:spPr>
        <p:txBody>
          <a:bodyPr anchor="ctr">
            <a:normAutofit fontScale="97500"/>
          </a:bodyPr>
          <a:lstStyle/>
          <a:p>
            <a:pPr>
              <a:defRPr/>
            </a:pPr>
            <a:r>
              <a:rPr lang="es-ES" sz="4400" b="1" dirty="0">
                <a:latin typeface="+mj-lt"/>
                <a:ea typeface="+mj-ea"/>
                <a:cs typeface="+mj-cs"/>
              </a:rPr>
              <a:t>7</a:t>
            </a:r>
            <a:r>
              <a:rPr lang="x-none" sz="4400" b="1">
                <a:latin typeface="Times New Roman" pitchFamily="18" charset="0"/>
                <a:ea typeface="+mj-ea"/>
                <a:cs typeface="Times New Roman" pitchFamily="18" charset="0"/>
              </a:rPr>
              <a:t>. </a:t>
            </a:r>
            <a:r>
              <a:rPr lang="es-ES" sz="4400" b="1" dirty="0">
                <a:latin typeface="Times New Roman" pitchFamily="18" charset="0"/>
                <a:ea typeface="+mj-ea"/>
                <a:cs typeface="Times New Roman" pitchFamily="18" charset="0"/>
              </a:rPr>
              <a:t>Resultados</a:t>
            </a:r>
            <a:endParaRPr lang="pt-BR" sz="4400" dirty="0">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62140920"/>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aixaDeTexto 3"/>
          <p:cNvSpPr txBox="1">
            <a:spLocks noChangeArrowheads="1"/>
          </p:cNvSpPr>
          <p:nvPr/>
        </p:nvSpPr>
        <p:spPr bwMode="auto">
          <a:xfrm>
            <a:off x="1524001" y="1285875"/>
            <a:ext cx="341947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just" eaLnBrk="1" hangingPunct="1">
              <a:spcBef>
                <a:spcPct val="0"/>
              </a:spcBef>
              <a:buFontTx/>
              <a:buNone/>
            </a:pPr>
            <a:endParaRPr lang="pt-BR" altLang="es-MX" sz="1600" dirty="0">
              <a:latin typeface="Times New Roman" charset="0"/>
              <a:ea typeface="Times New Roman" charset="0"/>
              <a:cs typeface="Times New Roman" charset="0"/>
            </a:endParaRPr>
          </a:p>
          <a:p>
            <a:pPr algn="just" eaLnBrk="1" hangingPunct="1">
              <a:spcBef>
                <a:spcPct val="0"/>
              </a:spcBef>
              <a:buFontTx/>
              <a:buNone/>
            </a:pPr>
            <a:r>
              <a:rPr lang="en-US" altLang="es-MX" sz="1600" dirty="0">
                <a:latin typeface="Times New Roman" charset="0"/>
                <a:ea typeface="Times New Roman" charset="0"/>
                <a:cs typeface="Times New Roman" charset="0"/>
              </a:rPr>
              <a:t>Composite: 5552 </a:t>
            </a:r>
            <a:r>
              <a:rPr lang="en-US" altLang="es-MX" sz="1600" dirty="0" err="1">
                <a:latin typeface="Times New Roman" charset="0"/>
                <a:ea typeface="Times New Roman" charset="0"/>
                <a:cs typeface="Times New Roman" charset="0"/>
              </a:rPr>
              <a:t>valores</a:t>
            </a:r>
            <a:r>
              <a:rPr lang="en-US" altLang="es-MX" sz="1600" dirty="0">
                <a:latin typeface="Times New Roman" charset="0"/>
                <a:ea typeface="Times New Roman" charset="0"/>
                <a:cs typeface="Times New Roman" charset="0"/>
              </a:rPr>
              <a:t> δ</a:t>
            </a:r>
            <a:r>
              <a:rPr lang="en-US" altLang="es-MX" sz="1600" baseline="30000" dirty="0">
                <a:latin typeface="Times New Roman" charset="0"/>
                <a:ea typeface="Times New Roman" charset="0"/>
                <a:cs typeface="Times New Roman" charset="0"/>
              </a:rPr>
              <a:t>18</a:t>
            </a:r>
            <a:r>
              <a:rPr lang="en-US" altLang="es-MX" sz="1600" dirty="0">
                <a:latin typeface="Times New Roman" charset="0"/>
                <a:ea typeface="Times New Roman" charset="0"/>
                <a:cs typeface="Times New Roman" charset="0"/>
              </a:rPr>
              <a:t>O (</a:t>
            </a:r>
            <a:r>
              <a:rPr lang="es-MX" altLang="es-MX" sz="1600" dirty="0">
                <a:latin typeface="Times New Roman" charset="0"/>
                <a:ea typeface="Times New Roman" charset="0"/>
                <a:cs typeface="Times New Roman" charset="0"/>
              </a:rPr>
              <a:t>resolución promedio</a:t>
            </a:r>
            <a:r>
              <a:rPr lang="en-US" altLang="es-MX" sz="1600" dirty="0">
                <a:latin typeface="Times New Roman" charset="0"/>
                <a:ea typeface="Times New Roman" charset="0"/>
                <a:cs typeface="Times New Roman" charset="0"/>
              </a:rPr>
              <a:t>: ~6.65 </a:t>
            </a:r>
            <a:r>
              <a:rPr lang="en-US" altLang="es-MX" sz="1600" dirty="0" err="1">
                <a:latin typeface="Times New Roman" charset="0"/>
                <a:ea typeface="Times New Roman" charset="0"/>
                <a:cs typeface="Times New Roman" charset="0"/>
              </a:rPr>
              <a:t>años</a:t>
            </a:r>
            <a:r>
              <a:rPr lang="en-US" altLang="es-MX" sz="1600" dirty="0">
                <a:latin typeface="Times New Roman" charset="0"/>
                <a:ea typeface="Times New Roman" charset="0"/>
                <a:cs typeface="Times New Roman" charset="0"/>
              </a:rPr>
              <a:t>).</a:t>
            </a:r>
          </a:p>
          <a:p>
            <a:pPr algn="just" eaLnBrk="1" hangingPunct="1">
              <a:spcBef>
                <a:spcPct val="0"/>
              </a:spcBef>
              <a:buFontTx/>
              <a:buNone/>
            </a:pPr>
            <a:endParaRPr lang="en-US" altLang="es-MX" sz="1600" dirty="0">
              <a:latin typeface="Times New Roman" charset="0"/>
              <a:ea typeface="Times New Roman" charset="0"/>
              <a:cs typeface="Times New Roman" charset="0"/>
            </a:endParaRPr>
          </a:p>
          <a:p>
            <a:pPr algn="just" eaLnBrk="1" hangingPunct="1">
              <a:spcBef>
                <a:spcPct val="0"/>
              </a:spcBef>
              <a:buFontTx/>
              <a:buNone/>
            </a:pPr>
            <a:r>
              <a:rPr lang="pt-BR" altLang="es-MX" sz="1600" dirty="0" err="1">
                <a:latin typeface="Times New Roman" charset="0"/>
                <a:ea typeface="Times New Roman" charset="0"/>
                <a:cs typeface="Times New Roman" charset="0"/>
              </a:rPr>
              <a:t>Composite</a:t>
            </a:r>
            <a:r>
              <a:rPr lang="pt-BR" altLang="es-MX" sz="1600" dirty="0">
                <a:latin typeface="Times New Roman" charset="0"/>
                <a:ea typeface="Times New Roman" charset="0"/>
                <a:cs typeface="Times New Roman" charset="0"/>
              </a:rPr>
              <a:t> </a:t>
            </a:r>
            <a:r>
              <a:rPr lang="pt-BR" altLang="es-MX" sz="1600" dirty="0" err="1">
                <a:latin typeface="Times New Roman" charset="0"/>
                <a:ea typeface="Times New Roman" charset="0"/>
                <a:cs typeface="Times New Roman" charset="0"/>
              </a:rPr>
              <a:t>del</a:t>
            </a:r>
            <a:r>
              <a:rPr lang="pt-BR" altLang="es-MX" sz="1600" dirty="0">
                <a:latin typeface="Times New Roman" charset="0"/>
                <a:ea typeface="Times New Roman" charset="0"/>
                <a:cs typeface="Times New Roman" charset="0"/>
              </a:rPr>
              <a:t> </a:t>
            </a:r>
            <a:r>
              <a:rPr lang="pt-BR" altLang="es-MX" sz="1600" dirty="0" err="1">
                <a:latin typeface="Times New Roman" charset="0"/>
                <a:ea typeface="Times New Roman" charset="0"/>
                <a:cs typeface="Times New Roman" charset="0"/>
              </a:rPr>
              <a:t>Holoceno</a:t>
            </a:r>
            <a:r>
              <a:rPr lang="pt-BR" altLang="es-MX" sz="1600" dirty="0">
                <a:latin typeface="Times New Roman" charset="0"/>
                <a:ea typeface="Times New Roman" charset="0"/>
                <a:cs typeface="Times New Roman" charset="0"/>
              </a:rPr>
              <a:t>: </a:t>
            </a:r>
            <a:r>
              <a:rPr lang="en-US" altLang="es-MX" sz="1600" dirty="0">
                <a:latin typeface="Times New Roman" charset="0"/>
                <a:ea typeface="Times New Roman" charset="0"/>
                <a:cs typeface="Times New Roman" charset="0"/>
              </a:rPr>
              <a:t>1763 </a:t>
            </a:r>
            <a:r>
              <a:rPr lang="en-US" altLang="es-MX" sz="1600" dirty="0" err="1">
                <a:latin typeface="Times New Roman" charset="0"/>
                <a:ea typeface="Times New Roman" charset="0"/>
                <a:cs typeface="Times New Roman" charset="0"/>
              </a:rPr>
              <a:t>valores</a:t>
            </a:r>
            <a:r>
              <a:rPr lang="en-US" altLang="es-MX" sz="1600" dirty="0">
                <a:latin typeface="Times New Roman" charset="0"/>
                <a:ea typeface="Times New Roman" charset="0"/>
                <a:cs typeface="Times New Roman" charset="0"/>
              </a:rPr>
              <a:t> δ</a:t>
            </a:r>
            <a:r>
              <a:rPr lang="en-US" altLang="es-MX" sz="1600" baseline="30000" dirty="0">
                <a:latin typeface="Times New Roman" charset="0"/>
                <a:ea typeface="Times New Roman" charset="0"/>
                <a:cs typeface="Times New Roman" charset="0"/>
              </a:rPr>
              <a:t>18</a:t>
            </a:r>
            <a:r>
              <a:rPr lang="en-US" altLang="es-MX" sz="1600" dirty="0">
                <a:latin typeface="Times New Roman" charset="0"/>
                <a:ea typeface="Times New Roman" charset="0"/>
                <a:cs typeface="Times New Roman" charset="0"/>
              </a:rPr>
              <a:t>O (</a:t>
            </a:r>
            <a:r>
              <a:rPr lang="es-MX" altLang="es-MX" sz="1600" dirty="0">
                <a:latin typeface="Times New Roman" charset="0"/>
                <a:ea typeface="Times New Roman" charset="0"/>
                <a:cs typeface="Times New Roman" charset="0"/>
              </a:rPr>
              <a:t>resolución promedio</a:t>
            </a:r>
            <a:r>
              <a:rPr lang="en-US" altLang="es-MX" sz="1600" dirty="0">
                <a:latin typeface="Times New Roman" charset="0"/>
                <a:ea typeface="Times New Roman" charset="0"/>
                <a:cs typeface="Times New Roman" charset="0"/>
              </a:rPr>
              <a:t>: ~5.23 </a:t>
            </a:r>
            <a:r>
              <a:rPr lang="en-US" altLang="es-MX" sz="1600" dirty="0" err="1">
                <a:latin typeface="Times New Roman" charset="0"/>
                <a:ea typeface="Times New Roman" charset="0"/>
                <a:cs typeface="Times New Roman" charset="0"/>
              </a:rPr>
              <a:t>años</a:t>
            </a:r>
            <a:r>
              <a:rPr lang="en-US" altLang="es-MX" sz="1600" dirty="0">
                <a:latin typeface="Times New Roman" charset="0"/>
                <a:ea typeface="Times New Roman" charset="0"/>
                <a:cs typeface="Times New Roman" charset="0"/>
              </a:rPr>
              <a:t>).</a:t>
            </a:r>
          </a:p>
          <a:p>
            <a:pPr algn="just" eaLnBrk="1" hangingPunct="1">
              <a:spcBef>
                <a:spcPct val="0"/>
              </a:spcBef>
              <a:buFontTx/>
              <a:buNone/>
            </a:pPr>
            <a:endParaRPr lang="pt-BR" altLang="es-MX" sz="1600" dirty="0">
              <a:latin typeface="Times New Roman" charset="0"/>
              <a:ea typeface="Times New Roman" charset="0"/>
              <a:cs typeface="Times New Roman" charset="0"/>
              <a:sym typeface="Wingdings" charset="2"/>
            </a:endParaRPr>
          </a:p>
          <a:p>
            <a:pPr algn="just" eaLnBrk="1" hangingPunct="1">
              <a:spcBef>
                <a:spcPct val="0"/>
              </a:spcBef>
              <a:buFontTx/>
              <a:buNone/>
            </a:pPr>
            <a:r>
              <a:rPr lang="pt-BR" altLang="es-MX" sz="1600" dirty="0" err="1">
                <a:latin typeface="Times New Roman" charset="0"/>
                <a:ea typeface="Times New Roman" charset="0"/>
                <a:cs typeface="Times New Roman" charset="0"/>
                <a:sym typeface="Wingdings" charset="2"/>
              </a:rPr>
              <a:t>Holoceno</a:t>
            </a:r>
            <a:r>
              <a:rPr lang="pt-BR" altLang="es-MX" sz="1600" dirty="0">
                <a:latin typeface="Times New Roman" charset="0"/>
                <a:ea typeface="Times New Roman" charset="0"/>
                <a:cs typeface="Times New Roman" charset="0"/>
                <a:sym typeface="Wingdings" charset="2"/>
              </a:rPr>
              <a:t> </a:t>
            </a:r>
            <a:r>
              <a:rPr lang="pt-BR" altLang="es-MX" sz="1600" dirty="0" err="1">
                <a:latin typeface="Times New Roman" charset="0"/>
                <a:ea typeface="Times New Roman" charset="0"/>
                <a:cs typeface="Times New Roman" charset="0"/>
              </a:rPr>
              <a:t>resolución</a:t>
            </a:r>
            <a:r>
              <a:rPr lang="pt-BR" altLang="es-MX" sz="1600" dirty="0">
                <a:latin typeface="Times New Roman" charset="0"/>
                <a:ea typeface="Times New Roman" charset="0"/>
                <a:cs typeface="Times New Roman" charset="0"/>
              </a:rPr>
              <a:t>: 0.3- 20 </a:t>
            </a:r>
            <a:r>
              <a:rPr lang="pt-BR" altLang="es-MX" sz="1600" dirty="0" err="1">
                <a:latin typeface="Times New Roman" charset="0"/>
                <a:ea typeface="Times New Roman" charset="0"/>
                <a:cs typeface="Times New Roman" charset="0"/>
              </a:rPr>
              <a:t>años</a:t>
            </a:r>
            <a:r>
              <a:rPr lang="pt-BR" altLang="es-MX" sz="1600" dirty="0">
                <a:latin typeface="Times New Roman" charset="0"/>
                <a:ea typeface="Times New Roman" charset="0"/>
                <a:cs typeface="Times New Roman" charset="0"/>
              </a:rPr>
              <a:t>.</a:t>
            </a:r>
          </a:p>
          <a:p>
            <a:pPr algn="just" eaLnBrk="1" hangingPunct="1">
              <a:spcBef>
                <a:spcPct val="0"/>
              </a:spcBef>
              <a:buFontTx/>
              <a:buNone/>
            </a:pPr>
            <a:r>
              <a:rPr lang="pt-BR" altLang="es-MX" sz="1600" dirty="0">
                <a:latin typeface="Times New Roman" charset="0"/>
                <a:ea typeface="Times New Roman" charset="0"/>
                <a:cs typeface="Times New Roman" charset="0"/>
                <a:sym typeface="Wingdings" charset="2"/>
              </a:rPr>
              <a:t>Glacial </a:t>
            </a:r>
            <a:r>
              <a:rPr lang="pt-BR" altLang="es-MX" sz="1600" dirty="0" err="1">
                <a:latin typeface="Times New Roman" charset="0"/>
                <a:ea typeface="Times New Roman" charset="0"/>
                <a:cs typeface="Times New Roman" charset="0"/>
                <a:sym typeface="Wingdings" charset="2"/>
              </a:rPr>
              <a:t>y</a:t>
            </a:r>
            <a:r>
              <a:rPr lang="pt-BR" altLang="es-MX" sz="1600" dirty="0">
                <a:latin typeface="Times New Roman" charset="0"/>
                <a:ea typeface="Times New Roman" charset="0"/>
                <a:cs typeface="Times New Roman" charset="0"/>
                <a:sym typeface="Wingdings" charset="2"/>
              </a:rPr>
              <a:t> Deglacial</a:t>
            </a:r>
            <a:r>
              <a:rPr lang="pt-BR" altLang="es-MX" sz="1600" dirty="0">
                <a:latin typeface="Times New Roman" charset="0"/>
                <a:ea typeface="Times New Roman" charset="0"/>
                <a:cs typeface="Times New Roman" charset="0"/>
              </a:rPr>
              <a:t> </a:t>
            </a:r>
            <a:r>
              <a:rPr lang="pt-BR" altLang="es-MX" sz="1600" dirty="0" err="1">
                <a:latin typeface="Times New Roman" charset="0"/>
                <a:ea typeface="Times New Roman" charset="0"/>
                <a:cs typeface="Times New Roman" charset="0"/>
              </a:rPr>
              <a:t>resolución</a:t>
            </a:r>
            <a:r>
              <a:rPr lang="pt-BR" altLang="es-MX" sz="1600" dirty="0">
                <a:latin typeface="Times New Roman" charset="0"/>
                <a:ea typeface="Times New Roman" charset="0"/>
                <a:cs typeface="Times New Roman" charset="0"/>
              </a:rPr>
              <a:t>: 5-33 </a:t>
            </a:r>
            <a:r>
              <a:rPr lang="pt-BR" altLang="es-MX" sz="1600" dirty="0" err="1">
                <a:latin typeface="Times New Roman" charset="0"/>
                <a:ea typeface="Times New Roman" charset="0"/>
                <a:cs typeface="Times New Roman" charset="0"/>
              </a:rPr>
              <a:t>años</a:t>
            </a:r>
            <a:r>
              <a:rPr lang="pt-BR" altLang="es-MX" sz="1600" dirty="0">
                <a:latin typeface="Times New Roman" charset="0"/>
                <a:ea typeface="Times New Roman" charset="0"/>
                <a:cs typeface="Times New Roman" charset="0"/>
              </a:rPr>
              <a:t>. </a:t>
            </a:r>
          </a:p>
          <a:p>
            <a:pPr algn="just" eaLnBrk="1" hangingPunct="1">
              <a:spcBef>
                <a:spcPct val="0"/>
              </a:spcBef>
              <a:buFontTx/>
              <a:buNone/>
            </a:pPr>
            <a:endParaRPr lang="en-US" altLang="es-MX" sz="1600" dirty="0">
              <a:latin typeface="Times New Roman" charset="0"/>
              <a:ea typeface="Times New Roman" charset="0"/>
              <a:cs typeface="Times New Roman" charset="0"/>
            </a:endParaRPr>
          </a:p>
          <a:p>
            <a:pPr algn="just" eaLnBrk="1" hangingPunct="1">
              <a:spcBef>
                <a:spcPct val="0"/>
              </a:spcBef>
              <a:buFontTx/>
              <a:buNone/>
            </a:pPr>
            <a:endParaRPr lang="en-US" altLang="es-MX" sz="1600" dirty="0">
              <a:latin typeface="Times New Roman" charset="0"/>
              <a:ea typeface="Times New Roman" charset="0"/>
              <a:cs typeface="Times New Roman" charset="0"/>
            </a:endParaRPr>
          </a:p>
          <a:p>
            <a:pPr algn="just" eaLnBrk="1" hangingPunct="1">
              <a:spcBef>
                <a:spcPct val="0"/>
              </a:spcBef>
              <a:buFontTx/>
              <a:buNone/>
            </a:pPr>
            <a:r>
              <a:rPr lang="en-US" altLang="es-MX" sz="1600" dirty="0">
                <a:latin typeface="Times New Roman" charset="0"/>
                <a:ea typeface="Times New Roman" charset="0"/>
                <a:cs typeface="Times New Roman" charset="0"/>
              </a:rPr>
              <a:t>Shatuca no </a:t>
            </a:r>
            <a:r>
              <a:rPr lang="en-US" altLang="es-MX" sz="1600" dirty="0" err="1">
                <a:latin typeface="Times New Roman" charset="0"/>
                <a:ea typeface="Times New Roman" charset="0"/>
                <a:cs typeface="Times New Roman" charset="0"/>
              </a:rPr>
              <a:t>tiene</a:t>
            </a:r>
            <a:r>
              <a:rPr lang="en-US" altLang="es-MX" sz="1600" dirty="0">
                <a:latin typeface="Times New Roman" charset="0"/>
                <a:ea typeface="Times New Roman" charset="0"/>
                <a:cs typeface="Times New Roman" charset="0"/>
              </a:rPr>
              <a:t> </a:t>
            </a:r>
            <a:r>
              <a:rPr lang="en-US" altLang="es-MX" sz="1600" dirty="0" err="1">
                <a:latin typeface="Times New Roman" charset="0"/>
                <a:ea typeface="Times New Roman" charset="0"/>
                <a:cs typeface="Times New Roman" charset="0"/>
              </a:rPr>
              <a:t>correlación</a:t>
            </a:r>
            <a:r>
              <a:rPr lang="en-US" altLang="es-MX" sz="1600" dirty="0">
                <a:latin typeface="Times New Roman" charset="0"/>
                <a:ea typeface="Times New Roman" charset="0"/>
                <a:cs typeface="Times New Roman" charset="0"/>
              </a:rPr>
              <a:t> con la </a:t>
            </a:r>
            <a:r>
              <a:rPr lang="en-US" altLang="es-MX" sz="1600" dirty="0" err="1">
                <a:latin typeface="Times New Roman" charset="0"/>
                <a:ea typeface="Times New Roman" charset="0"/>
                <a:cs typeface="Times New Roman" charset="0"/>
              </a:rPr>
              <a:t>insolacion</a:t>
            </a:r>
            <a:r>
              <a:rPr lang="en-US" altLang="es-MX" sz="1600" dirty="0">
                <a:latin typeface="Times New Roman" charset="0"/>
                <a:ea typeface="Times New Roman" charset="0"/>
                <a:cs typeface="Times New Roman" charset="0"/>
              </a:rPr>
              <a:t> de Verano austral </a:t>
            </a:r>
            <a:r>
              <a:rPr lang="pt-BR" altLang="es-MX" sz="1600" dirty="0">
                <a:latin typeface="Times New Roman" charset="0"/>
                <a:ea typeface="Times New Roman" charset="0"/>
                <a:cs typeface="Times New Roman" charset="0"/>
              </a:rPr>
              <a:t>(ASI) </a:t>
            </a:r>
            <a:r>
              <a:rPr lang="en-US" altLang="es-MX" sz="1600" dirty="0">
                <a:latin typeface="Times New Roman" charset="0"/>
                <a:ea typeface="Times New Roman" charset="0"/>
                <a:cs typeface="Times New Roman" charset="0"/>
              </a:rPr>
              <a:t>40-17 ka BP, </a:t>
            </a:r>
            <a:r>
              <a:rPr lang="en-US" altLang="es-MX" sz="1600" dirty="0" err="1">
                <a:latin typeface="Times New Roman" charset="0"/>
                <a:ea typeface="Times New Roman" charset="0"/>
                <a:cs typeface="Times New Roman" charset="0"/>
              </a:rPr>
              <a:t>esto</a:t>
            </a:r>
            <a:r>
              <a:rPr lang="en-US" altLang="es-MX" sz="1600" dirty="0">
                <a:latin typeface="Times New Roman" charset="0"/>
                <a:ea typeface="Times New Roman" charset="0"/>
                <a:cs typeface="Times New Roman" charset="0"/>
              </a:rPr>
              <a:t> </a:t>
            </a:r>
            <a:r>
              <a:rPr lang="en-US" altLang="es-MX" sz="1600" dirty="0" err="1">
                <a:latin typeface="Times New Roman" charset="0"/>
                <a:ea typeface="Times New Roman" charset="0"/>
                <a:cs typeface="Times New Roman" charset="0"/>
              </a:rPr>
              <a:t>también</a:t>
            </a:r>
            <a:r>
              <a:rPr lang="en-US" altLang="es-MX" sz="1600" dirty="0">
                <a:latin typeface="Times New Roman" charset="0"/>
                <a:ea typeface="Times New Roman" charset="0"/>
                <a:cs typeface="Times New Roman" charset="0"/>
              </a:rPr>
              <a:t> </a:t>
            </a:r>
            <a:r>
              <a:rPr lang="en-US" altLang="es-MX" sz="1600" dirty="0" err="1">
                <a:latin typeface="Times New Roman" charset="0"/>
                <a:ea typeface="Times New Roman" charset="0"/>
                <a:cs typeface="Times New Roman" charset="0"/>
              </a:rPr>
              <a:t>fue</a:t>
            </a:r>
            <a:r>
              <a:rPr lang="en-US" altLang="es-MX" sz="1600" dirty="0">
                <a:latin typeface="Times New Roman" charset="0"/>
                <a:ea typeface="Times New Roman" charset="0"/>
                <a:cs typeface="Times New Roman" charset="0"/>
              </a:rPr>
              <a:t> </a:t>
            </a:r>
            <a:r>
              <a:rPr lang="en-US" altLang="es-MX" sz="1600" dirty="0" err="1">
                <a:latin typeface="Times New Roman" charset="0"/>
                <a:ea typeface="Times New Roman" charset="0"/>
                <a:cs typeface="Times New Roman" charset="0"/>
              </a:rPr>
              <a:t>observado</a:t>
            </a:r>
            <a:r>
              <a:rPr lang="en-US" altLang="es-MX" sz="1600" dirty="0">
                <a:latin typeface="Times New Roman" charset="0"/>
                <a:ea typeface="Times New Roman" charset="0"/>
                <a:cs typeface="Times New Roman" charset="0"/>
              </a:rPr>
              <a:t> por</a:t>
            </a:r>
          </a:p>
          <a:p>
            <a:pPr algn="just" eaLnBrk="1" hangingPunct="1">
              <a:spcBef>
                <a:spcPct val="0"/>
              </a:spcBef>
              <a:buFontTx/>
              <a:buNone/>
            </a:pPr>
            <a:r>
              <a:rPr lang="en-US" altLang="es-MX" sz="1600" dirty="0" err="1">
                <a:latin typeface="Times New Roman" charset="0"/>
                <a:ea typeface="Times New Roman" charset="0"/>
                <a:cs typeface="Times New Roman" charset="0"/>
              </a:rPr>
              <a:t>Mosblech</a:t>
            </a:r>
            <a:r>
              <a:rPr lang="en-US" altLang="es-MX" sz="1600" dirty="0">
                <a:latin typeface="Times New Roman" charset="0"/>
                <a:ea typeface="Times New Roman" charset="0"/>
                <a:cs typeface="Times New Roman" charset="0"/>
              </a:rPr>
              <a:t> et al., 2012; Cheng et al., 2013a; Fornace et al., 2014</a:t>
            </a:r>
            <a:endParaRPr lang="pt-BR" altLang="es-MX" sz="1600" dirty="0">
              <a:latin typeface="Times New Roman" charset="0"/>
              <a:ea typeface="Times New Roman" charset="0"/>
              <a:cs typeface="Times New Roman" charset="0"/>
            </a:endParaRPr>
          </a:p>
          <a:p>
            <a:pPr algn="just" eaLnBrk="1" hangingPunct="1">
              <a:spcBef>
                <a:spcPct val="0"/>
              </a:spcBef>
              <a:buFontTx/>
              <a:buNone/>
            </a:pPr>
            <a:endParaRPr lang="es-ES" altLang="es-MX" sz="1600" dirty="0">
              <a:latin typeface="Times New Roman" charset="0"/>
              <a:ea typeface="Times New Roman" charset="0"/>
              <a:cs typeface="Times New Roman" charset="0"/>
            </a:endParaRPr>
          </a:p>
          <a:p>
            <a:pPr algn="just" eaLnBrk="1" hangingPunct="1">
              <a:spcBef>
                <a:spcPct val="0"/>
              </a:spcBef>
              <a:buFontTx/>
              <a:buNone/>
            </a:pPr>
            <a:endParaRPr lang="es-ES" altLang="es-MX" sz="1600" dirty="0">
              <a:latin typeface="Times New Roman" charset="0"/>
              <a:ea typeface="Times New Roman" charset="0"/>
              <a:cs typeface="Times New Roman" charset="0"/>
            </a:endParaRPr>
          </a:p>
        </p:txBody>
      </p:sp>
      <p:sp>
        <p:nvSpPr>
          <p:cNvPr id="5" name="Título 1"/>
          <p:cNvSpPr txBox="1">
            <a:spLocks/>
          </p:cNvSpPr>
          <p:nvPr/>
        </p:nvSpPr>
        <p:spPr bwMode="auto">
          <a:xfrm>
            <a:off x="2024063" y="0"/>
            <a:ext cx="8229600" cy="1143000"/>
          </a:xfrm>
          <a:prstGeom prst="rect">
            <a:avLst/>
          </a:prstGeom>
          <a:noFill/>
          <a:ln w="9525">
            <a:noFill/>
            <a:miter lim="800000"/>
            <a:headEnd/>
            <a:tailEnd/>
          </a:ln>
        </p:spPr>
        <p:txBody>
          <a:bodyPr anchor="ctr">
            <a:normAutofit fontScale="97500"/>
          </a:bodyPr>
          <a:lstStyle/>
          <a:p>
            <a:pPr>
              <a:defRPr/>
            </a:pPr>
            <a:r>
              <a:rPr lang="es-ES" sz="4400" b="1" dirty="0">
                <a:latin typeface="+mj-lt"/>
                <a:ea typeface="+mj-ea"/>
                <a:cs typeface="+mj-cs"/>
              </a:rPr>
              <a:t>7</a:t>
            </a:r>
            <a:r>
              <a:rPr lang="x-none" sz="4400" b="1">
                <a:latin typeface="Times New Roman" pitchFamily="18" charset="0"/>
                <a:ea typeface="+mj-ea"/>
                <a:cs typeface="Times New Roman" pitchFamily="18" charset="0"/>
              </a:rPr>
              <a:t>. </a:t>
            </a:r>
            <a:r>
              <a:rPr lang="es-ES" sz="4400" b="1" dirty="0">
                <a:latin typeface="Times New Roman" pitchFamily="18" charset="0"/>
                <a:ea typeface="+mj-ea"/>
                <a:cs typeface="Times New Roman" pitchFamily="18" charset="0"/>
              </a:rPr>
              <a:t>Resultados</a:t>
            </a:r>
            <a:endParaRPr lang="pt-BR" sz="4400" dirty="0">
              <a:latin typeface="Times New Roman" pitchFamily="18" charset="0"/>
              <a:ea typeface="+mj-ea"/>
              <a:cs typeface="Times New Roman" pitchFamily="18" charset="0"/>
            </a:endParaRPr>
          </a:p>
        </p:txBody>
      </p:sp>
      <p:graphicFrame>
        <p:nvGraphicFramePr>
          <p:cNvPr id="31748" name="Object 3"/>
          <p:cNvGraphicFramePr>
            <a:graphicFrameLocks noChangeAspect="1"/>
          </p:cNvGraphicFramePr>
          <p:nvPr>
            <p:extLst>
              <p:ext uri="{D42A27DB-BD31-4B8C-83A1-F6EECF244321}">
                <p14:modId xmlns:p14="http://schemas.microsoft.com/office/powerpoint/2010/main" val="161043519"/>
              </p:ext>
            </p:extLst>
          </p:nvPr>
        </p:nvGraphicFramePr>
        <p:xfrm>
          <a:off x="5327794" y="855826"/>
          <a:ext cx="5529263" cy="5499100"/>
        </p:xfrm>
        <a:graphic>
          <a:graphicData uri="http://schemas.openxmlformats.org/presentationml/2006/ole">
            <mc:AlternateContent xmlns:mc="http://schemas.openxmlformats.org/markup-compatibility/2006">
              <mc:Choice xmlns:v="urn:schemas-microsoft-com:vml" Requires="v">
                <p:oleObj spid="_x0000_s23645" name="Graph" r:id="rId4" imgW="6100877" imgH="6067958" progId="Origin50.Graph">
                  <p:embed/>
                </p:oleObj>
              </mc:Choice>
              <mc:Fallback>
                <p:oleObj name="Graph" r:id="rId4" imgW="6100877" imgH="6067958"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7794" y="855826"/>
                        <a:ext cx="5529263" cy="549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1749" name="CaixaDeTexto 8"/>
          <p:cNvSpPr txBox="1">
            <a:spLocks noChangeArrowheads="1"/>
          </p:cNvSpPr>
          <p:nvPr/>
        </p:nvSpPr>
        <p:spPr bwMode="auto">
          <a:xfrm>
            <a:off x="8247207" y="5130692"/>
            <a:ext cx="2068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s-ES" altLang="es-MX" sz="1200" dirty="0">
                <a:solidFill>
                  <a:srgbClr val="0000FF"/>
                </a:solidFill>
                <a:latin typeface="Arial" charset="0"/>
              </a:rPr>
              <a:t>ASI</a:t>
            </a:r>
          </a:p>
          <a:p>
            <a:pPr algn="ctr" eaLnBrk="1" hangingPunct="1">
              <a:spcBef>
                <a:spcPct val="0"/>
              </a:spcBef>
              <a:buFontTx/>
              <a:buNone/>
            </a:pPr>
            <a:r>
              <a:rPr lang="es-ES" altLang="es-MX" sz="1200" dirty="0">
                <a:solidFill>
                  <a:srgbClr val="0000FF"/>
                </a:solidFill>
                <a:latin typeface="Arial" charset="0"/>
              </a:rPr>
              <a:t>(</a:t>
            </a:r>
            <a:r>
              <a:rPr lang="es-MX" altLang="es-MX" sz="1200" dirty="0">
                <a:solidFill>
                  <a:srgbClr val="0000FF"/>
                </a:solidFill>
                <a:latin typeface="Arial" charset="0"/>
              </a:rPr>
              <a:t>Austral Summer Insolation</a:t>
            </a:r>
            <a:endParaRPr lang="es-ES" altLang="es-MX" sz="1200" dirty="0">
              <a:solidFill>
                <a:srgbClr val="0000FF"/>
              </a:solidFill>
              <a:latin typeface="Arial" charset="0"/>
            </a:endParaRPr>
          </a:p>
          <a:p>
            <a:pPr algn="ctr" eaLnBrk="1" hangingPunct="1">
              <a:spcBef>
                <a:spcPct val="0"/>
              </a:spcBef>
              <a:buFontTx/>
              <a:buNone/>
            </a:pPr>
            <a:r>
              <a:rPr lang="es-ES" altLang="es-MX" sz="1200" dirty="0">
                <a:solidFill>
                  <a:srgbClr val="0000FF"/>
                </a:solidFill>
                <a:latin typeface="Arial" charset="0"/>
              </a:rPr>
              <a:t>-5ºS)</a:t>
            </a:r>
          </a:p>
        </p:txBody>
      </p:sp>
    </p:spTree>
    <p:extLst>
      <p:ext uri="{BB962C8B-B14F-4D97-AF65-F5344CB8AC3E}">
        <p14:creationId xmlns:p14="http://schemas.microsoft.com/office/powerpoint/2010/main" val="36503236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ítulo 1"/>
          <p:cNvSpPr>
            <a:spLocks noGrp="1"/>
          </p:cNvSpPr>
          <p:nvPr>
            <p:ph type="title"/>
          </p:nvPr>
        </p:nvSpPr>
        <p:spPr>
          <a:xfrm>
            <a:off x="191293" y="2062226"/>
            <a:ext cx="3236912" cy="5311775"/>
          </a:xfrm>
        </p:spPr>
        <p:txBody>
          <a:bodyPr/>
          <a:lstStyle/>
          <a:p>
            <a:pPr marL="342900" indent="-342900"/>
            <a:r>
              <a:rPr lang="en-US" altLang="es-MX" sz="1800" dirty="0" err="1">
                <a:latin typeface="Times New Roman" charset="0"/>
                <a:ea typeface="Times New Roman" charset="0"/>
                <a:cs typeface="Times New Roman" charset="0"/>
              </a:rPr>
              <a:t>Forzante</a:t>
            </a:r>
            <a:r>
              <a:rPr lang="en-US" altLang="es-MX" sz="1800" dirty="0">
                <a:latin typeface="Times New Roman" charset="0"/>
                <a:ea typeface="Times New Roman" charset="0"/>
                <a:cs typeface="Times New Roman" charset="0"/>
              </a:rPr>
              <a:t>: </a:t>
            </a:r>
            <a:r>
              <a:rPr lang="en-US" altLang="es-MX" sz="1800" dirty="0" err="1">
                <a:latin typeface="Times New Roman" charset="0"/>
                <a:ea typeface="Times New Roman" charset="0"/>
                <a:cs typeface="Times New Roman" charset="0"/>
              </a:rPr>
              <a:t>Insolacion</a:t>
            </a:r>
            <a:r>
              <a:rPr lang="en-US" altLang="es-MX" sz="1800" dirty="0">
                <a:latin typeface="Times New Roman" charset="0"/>
                <a:ea typeface="Times New Roman" charset="0"/>
                <a:cs typeface="Times New Roman" charset="0"/>
              </a:rPr>
              <a:t>.</a:t>
            </a:r>
            <a:br>
              <a:rPr lang="en-US" altLang="es-MX" sz="1800" dirty="0">
                <a:latin typeface="Times New Roman" charset="0"/>
                <a:ea typeface="Times New Roman" charset="0"/>
                <a:cs typeface="Times New Roman" charset="0"/>
              </a:rPr>
            </a:br>
            <a:br>
              <a:rPr lang="en-US" altLang="es-MX" sz="1800" dirty="0">
                <a:latin typeface="Times New Roman" charset="0"/>
                <a:ea typeface="Times New Roman" charset="0"/>
                <a:cs typeface="Times New Roman" charset="0"/>
              </a:rPr>
            </a:br>
            <a:r>
              <a:rPr lang="en-US" altLang="es-MX" sz="1800" dirty="0">
                <a:latin typeface="Times New Roman" charset="0"/>
                <a:ea typeface="Times New Roman" charset="0"/>
                <a:cs typeface="Times New Roman" charset="0"/>
              </a:rPr>
              <a:t>El </a:t>
            </a:r>
            <a:r>
              <a:rPr lang="en-US" altLang="es-MX" sz="1800" dirty="0" err="1">
                <a:latin typeface="Times New Roman" charset="0"/>
                <a:ea typeface="Times New Roman" charset="0"/>
                <a:cs typeface="Times New Roman" charset="0"/>
              </a:rPr>
              <a:t>registro</a:t>
            </a:r>
            <a:r>
              <a:rPr lang="en-US" altLang="es-MX" sz="1800" dirty="0">
                <a:latin typeface="Times New Roman" charset="0"/>
                <a:ea typeface="Times New Roman" charset="0"/>
                <a:cs typeface="Times New Roman" charset="0"/>
              </a:rPr>
              <a:t> de Shatuca, al </a:t>
            </a:r>
            <a:r>
              <a:rPr lang="en-US" altLang="es-MX" sz="1800" dirty="0" err="1">
                <a:latin typeface="Times New Roman" charset="0"/>
                <a:ea typeface="Times New Roman" charset="0"/>
                <a:cs typeface="Times New Roman" charset="0"/>
              </a:rPr>
              <a:t>igual</a:t>
            </a:r>
            <a:r>
              <a:rPr lang="en-US" altLang="es-MX" sz="1800" dirty="0">
                <a:latin typeface="Times New Roman" charset="0"/>
                <a:ea typeface="Times New Roman" charset="0"/>
                <a:cs typeface="Times New Roman" charset="0"/>
              </a:rPr>
              <a:t> que </a:t>
            </a:r>
            <a:r>
              <a:rPr lang="en-US" altLang="es-MX" sz="1800" dirty="0" err="1">
                <a:latin typeface="Times New Roman" charset="0"/>
                <a:ea typeface="Times New Roman" charset="0"/>
                <a:cs typeface="Times New Roman" charset="0"/>
              </a:rPr>
              <a:t>otros</a:t>
            </a:r>
            <a:r>
              <a:rPr lang="en-US" altLang="es-MX" sz="1800" dirty="0">
                <a:latin typeface="Times New Roman" charset="0"/>
                <a:ea typeface="Times New Roman" charset="0"/>
                <a:cs typeface="Times New Roman" charset="0"/>
              </a:rPr>
              <a:t> </a:t>
            </a:r>
            <a:r>
              <a:rPr lang="en-US" altLang="es-MX" sz="1800" dirty="0" err="1">
                <a:latin typeface="Times New Roman" charset="0"/>
                <a:ea typeface="Times New Roman" charset="0"/>
                <a:cs typeface="Times New Roman" charset="0"/>
              </a:rPr>
              <a:t>registros</a:t>
            </a:r>
            <a:r>
              <a:rPr lang="en-US" altLang="es-MX" sz="1800" dirty="0">
                <a:latin typeface="Times New Roman" charset="0"/>
                <a:ea typeface="Times New Roman" charset="0"/>
                <a:cs typeface="Times New Roman" charset="0"/>
              </a:rPr>
              <a:t> </a:t>
            </a:r>
            <a:r>
              <a:rPr lang="en-US" altLang="es-MX" sz="1800" dirty="0" err="1">
                <a:latin typeface="Times New Roman" charset="0"/>
                <a:ea typeface="Times New Roman" charset="0"/>
                <a:cs typeface="Times New Roman" charset="0"/>
              </a:rPr>
              <a:t>Andinos</a:t>
            </a:r>
            <a:r>
              <a:rPr lang="en-US" altLang="es-MX" sz="1800" dirty="0">
                <a:latin typeface="Times New Roman" charset="0"/>
                <a:ea typeface="Times New Roman" charset="0"/>
                <a:cs typeface="Times New Roman" charset="0"/>
              </a:rPr>
              <a:t> </a:t>
            </a:r>
            <a:r>
              <a:rPr lang="en-US" altLang="es-MX" sz="1800" dirty="0" err="1">
                <a:latin typeface="Times New Roman" charset="0"/>
                <a:ea typeface="Times New Roman" charset="0"/>
                <a:cs typeface="Times New Roman" charset="0"/>
              </a:rPr>
              <a:t>muestra</a:t>
            </a:r>
            <a:r>
              <a:rPr lang="en-US" altLang="es-MX" sz="1800" dirty="0">
                <a:latin typeface="Times New Roman" charset="0"/>
                <a:ea typeface="Times New Roman" charset="0"/>
                <a:cs typeface="Times New Roman" charset="0"/>
              </a:rPr>
              <a:t> que </a:t>
            </a:r>
            <a:r>
              <a:rPr lang="en-US" altLang="es-MX" sz="1800" dirty="0" err="1">
                <a:latin typeface="Times New Roman" charset="0"/>
                <a:ea typeface="Times New Roman" charset="0"/>
                <a:cs typeface="Times New Roman" charset="0"/>
              </a:rPr>
              <a:t>hubo</a:t>
            </a:r>
            <a:r>
              <a:rPr lang="en-US" altLang="es-MX" sz="1800" dirty="0">
                <a:latin typeface="Times New Roman" charset="0"/>
                <a:ea typeface="Times New Roman" charset="0"/>
                <a:cs typeface="Times New Roman" charset="0"/>
              </a:rPr>
              <a:t> control de la </a:t>
            </a:r>
            <a:r>
              <a:rPr lang="en-US" altLang="es-MX" sz="1800" dirty="0" err="1">
                <a:latin typeface="Times New Roman" charset="0"/>
                <a:ea typeface="Times New Roman" charset="0"/>
                <a:cs typeface="Times New Roman" charset="0"/>
              </a:rPr>
              <a:t>insolación</a:t>
            </a:r>
            <a:r>
              <a:rPr lang="en-US" altLang="es-MX" sz="1800" dirty="0">
                <a:latin typeface="Times New Roman" charset="0"/>
                <a:ea typeface="Times New Roman" charset="0"/>
                <a:cs typeface="Times New Roman" charset="0"/>
              </a:rPr>
              <a:t> </a:t>
            </a:r>
            <a:r>
              <a:rPr lang="en-US" altLang="es-MX" sz="1800" dirty="0" err="1">
                <a:latin typeface="Times New Roman" charset="0"/>
                <a:ea typeface="Times New Roman" charset="0"/>
                <a:cs typeface="Times New Roman" charset="0"/>
              </a:rPr>
              <a:t>sobre</a:t>
            </a:r>
            <a:r>
              <a:rPr lang="en-US" altLang="es-MX" sz="1800" dirty="0">
                <a:latin typeface="Times New Roman" charset="0"/>
                <a:ea typeface="Times New Roman" charset="0"/>
                <a:cs typeface="Times New Roman" charset="0"/>
              </a:rPr>
              <a:t> las </a:t>
            </a:r>
            <a:r>
              <a:rPr lang="en-US" altLang="es-MX" sz="1800" dirty="0" err="1">
                <a:latin typeface="Times New Roman" charset="0"/>
                <a:ea typeface="Times New Roman" charset="0"/>
                <a:cs typeface="Times New Roman" charset="0"/>
              </a:rPr>
              <a:t>lluvias</a:t>
            </a:r>
            <a:r>
              <a:rPr lang="en-US" altLang="es-MX" sz="1800" dirty="0">
                <a:latin typeface="Times New Roman" charset="0"/>
                <a:ea typeface="Times New Roman" charset="0"/>
                <a:cs typeface="Times New Roman" charset="0"/>
              </a:rPr>
              <a:t> en el </a:t>
            </a:r>
            <a:r>
              <a:rPr lang="en-US" altLang="es-MX" sz="1800" dirty="0" err="1">
                <a:latin typeface="Times New Roman" charset="0"/>
                <a:ea typeface="Times New Roman" charset="0"/>
                <a:cs typeface="Times New Roman" charset="0"/>
              </a:rPr>
              <a:t>Holoceno</a:t>
            </a:r>
            <a:r>
              <a:rPr lang="en-US" altLang="es-MX" sz="1800" dirty="0">
                <a:latin typeface="Times New Roman" charset="0"/>
                <a:ea typeface="Times New Roman" charset="0"/>
                <a:cs typeface="Times New Roman" charset="0"/>
              </a:rPr>
              <a:t>. </a:t>
            </a:r>
            <a:endParaRPr lang="es-ES" altLang="es-MX" sz="1800" dirty="0"/>
          </a:p>
        </p:txBody>
      </p:sp>
      <p:sp>
        <p:nvSpPr>
          <p:cNvPr id="32771" name="Rectangle 2"/>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pt-BR" altLang="es-MX" sz="1800"/>
          </a:p>
        </p:txBody>
      </p:sp>
      <p:sp>
        <p:nvSpPr>
          <p:cNvPr id="5" name="Título 1"/>
          <p:cNvSpPr txBox="1">
            <a:spLocks/>
          </p:cNvSpPr>
          <p:nvPr/>
        </p:nvSpPr>
        <p:spPr bwMode="auto">
          <a:xfrm>
            <a:off x="191293" y="43934"/>
            <a:ext cx="8229600" cy="2984500"/>
          </a:xfrm>
          <a:prstGeom prst="rect">
            <a:avLst/>
          </a:prstGeom>
          <a:noFill/>
          <a:ln w="9525">
            <a:noFill/>
            <a:miter lim="800000"/>
            <a:headEnd/>
            <a:tailEnd/>
          </a:ln>
        </p:spPr>
        <p:txBody>
          <a:bodyPr anchor="ctr">
            <a:normAutofit fontScale="97500" lnSpcReduction="10000"/>
          </a:bodyPr>
          <a:lstStyle/>
          <a:p>
            <a:pPr>
              <a:defRPr/>
            </a:pPr>
            <a:r>
              <a:rPr lang="es-ES" sz="4400" b="1" dirty="0">
                <a:latin typeface="+mj-lt"/>
                <a:ea typeface="+mj-ea"/>
                <a:cs typeface="+mj-cs"/>
              </a:rPr>
              <a:t>8</a:t>
            </a:r>
            <a:r>
              <a:rPr lang="x-none" sz="4400" b="1">
                <a:latin typeface="Times New Roman" pitchFamily="18" charset="0"/>
                <a:ea typeface="+mj-ea"/>
                <a:cs typeface="Times New Roman" pitchFamily="18" charset="0"/>
              </a:rPr>
              <a:t>. </a:t>
            </a:r>
            <a:r>
              <a:rPr lang="pt-BR" sz="4400" b="1" dirty="0" err="1">
                <a:latin typeface="Times New Roman" pitchFamily="18" charset="0"/>
                <a:ea typeface="+mj-ea"/>
                <a:cs typeface="Times New Roman" pitchFamily="18" charset="0"/>
              </a:rPr>
              <a:t>Discusión</a:t>
            </a:r>
            <a:endParaRPr lang="pt-BR" sz="4400" b="1" dirty="0">
              <a:latin typeface="Times New Roman" pitchFamily="18" charset="0"/>
              <a:ea typeface="+mj-ea"/>
              <a:cs typeface="Times New Roman" pitchFamily="18" charset="0"/>
            </a:endParaRPr>
          </a:p>
          <a:p>
            <a:pPr>
              <a:defRPr/>
            </a:pPr>
            <a:endParaRPr lang="pt-BR" sz="3100" b="1" dirty="0">
              <a:latin typeface="Times New Roman" pitchFamily="18" charset="0"/>
              <a:ea typeface="+mj-ea"/>
              <a:cs typeface="Times New Roman" pitchFamily="18" charset="0"/>
            </a:endParaRPr>
          </a:p>
          <a:p>
            <a:pPr>
              <a:defRPr/>
            </a:pPr>
            <a:endParaRPr lang="pt-BR" sz="3100" b="1" dirty="0">
              <a:latin typeface="Times New Roman" pitchFamily="18" charset="0"/>
              <a:ea typeface="+mj-ea"/>
              <a:cs typeface="Times New Roman" pitchFamily="18" charset="0"/>
            </a:endParaRPr>
          </a:p>
          <a:p>
            <a:pPr>
              <a:defRPr/>
            </a:pPr>
            <a:endParaRPr lang="pt-BR" sz="3100" b="1" dirty="0">
              <a:latin typeface="Times New Roman" pitchFamily="18" charset="0"/>
              <a:ea typeface="+mj-ea"/>
              <a:cs typeface="Times New Roman" pitchFamily="18" charset="0"/>
            </a:endParaRPr>
          </a:p>
          <a:p>
            <a:pPr>
              <a:defRPr/>
            </a:pPr>
            <a:r>
              <a:rPr lang="pt-BR" sz="3100" b="1" dirty="0">
                <a:latin typeface="Times New Roman" pitchFamily="18" charset="0"/>
                <a:ea typeface="+mj-ea"/>
                <a:cs typeface="Times New Roman" pitchFamily="18" charset="0"/>
              </a:rPr>
              <a:t>HOLOCENO</a:t>
            </a:r>
          </a:p>
          <a:p>
            <a:pPr>
              <a:defRPr/>
            </a:pPr>
            <a:r>
              <a:rPr lang="pt-BR" sz="3100" b="1" dirty="0">
                <a:latin typeface="Times New Roman" pitchFamily="18" charset="0"/>
                <a:ea typeface="+mj-ea"/>
                <a:cs typeface="Times New Roman" pitchFamily="18" charset="0"/>
              </a:rPr>
              <a:t>(10.5miles de </a:t>
            </a:r>
            <a:r>
              <a:rPr lang="pt-BR" sz="3100" b="1" dirty="0" err="1">
                <a:latin typeface="Times New Roman" pitchFamily="18" charset="0"/>
                <a:ea typeface="+mj-ea"/>
                <a:cs typeface="Times New Roman" pitchFamily="18" charset="0"/>
              </a:rPr>
              <a:t>años</a:t>
            </a:r>
            <a:r>
              <a:rPr lang="pt-BR" sz="3100" b="1" dirty="0">
                <a:latin typeface="Times New Roman" pitchFamily="18" charset="0"/>
                <a:ea typeface="+mj-ea"/>
                <a:cs typeface="Times New Roman" pitchFamily="18" charset="0"/>
              </a:rPr>
              <a:t>)</a:t>
            </a:r>
            <a:endParaRPr lang="pt-BR" sz="3100" dirty="0">
              <a:latin typeface="Times New Roman" pitchFamily="18" charset="0"/>
              <a:ea typeface="+mj-ea"/>
              <a:cs typeface="Times New Roman" pitchFamily="18" charset="0"/>
            </a:endParaRPr>
          </a:p>
        </p:txBody>
      </p:sp>
      <p:pic>
        <p:nvPicPr>
          <p:cNvPr id="3277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0012" y="2025650"/>
            <a:ext cx="4602958" cy="4805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4" name="Picture 2"/>
          <p:cNvPicPr>
            <a:picLocks noChangeAspect="1" noChangeArrowheads="1"/>
          </p:cNvPicPr>
          <p:nvPr/>
        </p:nvPicPr>
        <p:blipFill>
          <a:blip r:embed="rId3">
            <a:extLst>
              <a:ext uri="{28A0092B-C50C-407E-A947-70E740481C1C}">
                <a14:useLocalDpi xmlns:a14="http://schemas.microsoft.com/office/drawing/2010/main" val="0"/>
              </a:ext>
            </a:extLst>
          </a:blip>
          <a:srcRect l="259" t="-89" r="-259" b="58289"/>
          <a:stretch>
            <a:fillRect/>
          </a:stretch>
        </p:blipFill>
        <p:spPr bwMode="auto">
          <a:xfrm>
            <a:off x="3910012" y="0"/>
            <a:ext cx="4752975" cy="202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673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ítulo 1"/>
          <p:cNvSpPr>
            <a:spLocks noGrp="1"/>
          </p:cNvSpPr>
          <p:nvPr>
            <p:ph type="title"/>
          </p:nvPr>
        </p:nvSpPr>
        <p:spPr>
          <a:xfrm>
            <a:off x="1708732" y="1959180"/>
            <a:ext cx="3336608" cy="2919412"/>
          </a:xfrm>
        </p:spPr>
        <p:txBody>
          <a:bodyPr>
            <a:normAutofit fontScale="90000"/>
          </a:bodyPr>
          <a:lstStyle/>
          <a:p>
            <a:pPr marL="342900" indent="-342900"/>
            <a:br>
              <a:rPr lang="en-US" altLang="es-MX" sz="1600" dirty="0"/>
            </a:br>
            <a:br>
              <a:rPr lang="en-US" altLang="es-MX" sz="1600" dirty="0">
                <a:latin typeface="Times New Roman" charset="0"/>
                <a:ea typeface="Times New Roman" charset="0"/>
                <a:cs typeface="Times New Roman" charset="0"/>
              </a:rPr>
            </a:br>
            <a:r>
              <a:rPr lang="en-US" altLang="es-MX" sz="1600" dirty="0">
                <a:latin typeface="Times New Roman" charset="0"/>
                <a:ea typeface="Times New Roman" charset="0"/>
                <a:cs typeface="Times New Roman" charset="0"/>
              </a:rPr>
              <a:t>Sin embargo, </a:t>
            </a:r>
            <a:r>
              <a:rPr lang="en-US" altLang="es-MX" sz="1600" dirty="0" err="1">
                <a:latin typeface="Times New Roman" charset="0"/>
                <a:ea typeface="Times New Roman" charset="0"/>
                <a:cs typeface="Times New Roman" charset="0"/>
              </a:rPr>
              <a:t>cuando</a:t>
            </a:r>
            <a:r>
              <a:rPr lang="en-US" altLang="es-MX" sz="1600" dirty="0">
                <a:latin typeface="Times New Roman" charset="0"/>
                <a:ea typeface="Times New Roman" charset="0"/>
                <a:cs typeface="Times New Roman" charset="0"/>
              </a:rPr>
              <a:t> </a:t>
            </a:r>
            <a:r>
              <a:rPr lang="en-US" altLang="es-MX" sz="1600" dirty="0" err="1">
                <a:latin typeface="Times New Roman" charset="0"/>
                <a:ea typeface="Times New Roman" charset="0"/>
                <a:cs typeface="Times New Roman" charset="0"/>
              </a:rPr>
              <a:t>retiramos</a:t>
            </a:r>
            <a:r>
              <a:rPr lang="en-US" altLang="es-MX" sz="1600" dirty="0">
                <a:latin typeface="Times New Roman" charset="0"/>
                <a:ea typeface="Times New Roman" charset="0"/>
                <a:cs typeface="Times New Roman" charset="0"/>
              </a:rPr>
              <a:t> las </a:t>
            </a:r>
            <a:r>
              <a:rPr lang="en-US" altLang="es-MX" sz="1600" dirty="0" err="1">
                <a:latin typeface="Times New Roman" charset="0"/>
                <a:ea typeface="Times New Roman" charset="0"/>
                <a:cs typeface="Times New Roman" charset="0"/>
              </a:rPr>
              <a:t>tendencias</a:t>
            </a:r>
            <a:r>
              <a:rPr lang="en-US" altLang="es-MX" sz="1600" dirty="0">
                <a:latin typeface="Times New Roman" charset="0"/>
                <a:ea typeface="Times New Roman" charset="0"/>
                <a:cs typeface="Times New Roman" charset="0"/>
              </a:rPr>
              <a:t> de las </a:t>
            </a:r>
            <a:r>
              <a:rPr lang="en-US" altLang="es-MX" sz="1600" dirty="0" err="1">
                <a:latin typeface="Times New Roman" charset="0"/>
                <a:ea typeface="Times New Roman" charset="0"/>
                <a:cs typeface="Times New Roman" charset="0"/>
              </a:rPr>
              <a:t>curvas</a:t>
            </a:r>
            <a:r>
              <a:rPr lang="en-US" altLang="es-MX" sz="1600" dirty="0">
                <a:latin typeface="Times New Roman" charset="0"/>
                <a:ea typeface="Times New Roman" charset="0"/>
                <a:cs typeface="Times New Roman" charset="0"/>
              </a:rPr>
              <a:t>, Tambien se </a:t>
            </a:r>
            <a:r>
              <a:rPr lang="en-US" altLang="es-MX" sz="1600" dirty="0" err="1">
                <a:latin typeface="Times New Roman" charset="0"/>
                <a:ea typeface="Times New Roman" charset="0"/>
                <a:cs typeface="Times New Roman" charset="0"/>
              </a:rPr>
              <a:t>puede</a:t>
            </a:r>
            <a:r>
              <a:rPr lang="en-US" altLang="es-MX" sz="1600" dirty="0">
                <a:latin typeface="Times New Roman" charset="0"/>
                <a:ea typeface="Times New Roman" charset="0"/>
                <a:cs typeface="Times New Roman" charset="0"/>
              </a:rPr>
              <a:t> observer </a:t>
            </a:r>
            <a:r>
              <a:rPr lang="en-US" altLang="es-MX" sz="1600" dirty="0" err="1">
                <a:latin typeface="Times New Roman" charset="0"/>
                <a:ea typeface="Times New Roman" charset="0"/>
                <a:cs typeface="Times New Roman" charset="0"/>
              </a:rPr>
              <a:t>otras</a:t>
            </a:r>
            <a:r>
              <a:rPr lang="en-US" altLang="es-MX" sz="1600" dirty="0">
                <a:latin typeface="Times New Roman" charset="0"/>
                <a:ea typeface="Times New Roman" charset="0"/>
                <a:cs typeface="Times New Roman" charset="0"/>
              </a:rPr>
              <a:t> </a:t>
            </a:r>
            <a:r>
              <a:rPr lang="en-US" altLang="es-MX" sz="1600" dirty="0" err="1">
                <a:latin typeface="Times New Roman" charset="0"/>
                <a:ea typeface="Times New Roman" charset="0"/>
                <a:cs typeface="Times New Roman" charset="0"/>
              </a:rPr>
              <a:t>variaciones</a:t>
            </a:r>
            <a:r>
              <a:rPr lang="en-US" altLang="es-MX" sz="1600" dirty="0">
                <a:latin typeface="Times New Roman" charset="0"/>
                <a:ea typeface="Times New Roman" charset="0"/>
                <a:cs typeface="Times New Roman" charset="0"/>
              </a:rPr>
              <a:t> de </a:t>
            </a:r>
            <a:r>
              <a:rPr lang="en-US" altLang="es-MX" sz="1600" dirty="0" err="1">
                <a:latin typeface="Times New Roman" charset="0"/>
                <a:ea typeface="Times New Roman" charset="0"/>
                <a:cs typeface="Times New Roman" charset="0"/>
              </a:rPr>
              <a:t>escala</a:t>
            </a:r>
            <a:r>
              <a:rPr lang="en-US" altLang="es-MX" sz="1600" dirty="0">
                <a:latin typeface="Times New Roman" charset="0"/>
                <a:ea typeface="Times New Roman" charset="0"/>
                <a:cs typeface="Times New Roman" charset="0"/>
              </a:rPr>
              <a:t> temporal </a:t>
            </a:r>
            <a:r>
              <a:rPr lang="en-US" altLang="es-MX" sz="1600" dirty="0" err="1">
                <a:latin typeface="Times New Roman" charset="0"/>
                <a:ea typeface="Times New Roman" charset="0"/>
                <a:cs typeface="Times New Roman" charset="0"/>
              </a:rPr>
              <a:t>menor</a:t>
            </a:r>
            <a:r>
              <a:rPr lang="en-US" altLang="es-MX" sz="1600" dirty="0">
                <a:latin typeface="Times New Roman" charset="0"/>
                <a:ea typeface="Times New Roman" charset="0"/>
                <a:cs typeface="Times New Roman" charset="0"/>
              </a:rPr>
              <a:t> a lo largo del </a:t>
            </a:r>
            <a:r>
              <a:rPr lang="en-US" altLang="es-MX" sz="1600" dirty="0" err="1">
                <a:latin typeface="Times New Roman" charset="0"/>
                <a:ea typeface="Times New Roman" charset="0"/>
                <a:cs typeface="Times New Roman" charset="0"/>
              </a:rPr>
              <a:t>Holoceno</a:t>
            </a:r>
            <a:r>
              <a:rPr lang="en-US" altLang="es-MX" sz="1600" dirty="0">
                <a:latin typeface="Times New Roman" charset="0"/>
                <a:ea typeface="Times New Roman" charset="0"/>
                <a:cs typeface="Times New Roman" charset="0"/>
              </a:rPr>
              <a:t>, </a:t>
            </a:r>
            <a:r>
              <a:rPr lang="en-US" altLang="es-MX" sz="1600" dirty="0" err="1">
                <a:latin typeface="Times New Roman" charset="0"/>
                <a:ea typeface="Times New Roman" charset="0"/>
                <a:cs typeface="Times New Roman" charset="0"/>
              </a:rPr>
              <a:t>algunas</a:t>
            </a:r>
            <a:r>
              <a:rPr lang="en-US" altLang="es-MX" sz="1600" dirty="0">
                <a:latin typeface="Times New Roman" charset="0"/>
                <a:ea typeface="Times New Roman" charset="0"/>
                <a:cs typeface="Times New Roman" charset="0"/>
              </a:rPr>
              <a:t> de </a:t>
            </a:r>
            <a:r>
              <a:rPr lang="en-US" altLang="es-MX" sz="1600" dirty="0" err="1">
                <a:latin typeface="Times New Roman" charset="0"/>
                <a:ea typeface="Times New Roman" charset="0"/>
                <a:cs typeface="Times New Roman" charset="0"/>
              </a:rPr>
              <a:t>ellas</a:t>
            </a:r>
            <a:r>
              <a:rPr lang="en-US" altLang="es-MX" sz="1600" dirty="0">
                <a:latin typeface="Times New Roman" charset="0"/>
                <a:ea typeface="Times New Roman" charset="0"/>
                <a:cs typeface="Times New Roman" charset="0"/>
              </a:rPr>
              <a:t> </a:t>
            </a:r>
            <a:r>
              <a:rPr lang="en-US" altLang="es-MX" sz="1600" dirty="0" err="1">
                <a:latin typeface="Times New Roman" charset="0"/>
                <a:ea typeface="Times New Roman" charset="0"/>
                <a:cs typeface="Times New Roman" charset="0"/>
              </a:rPr>
              <a:t>sincronicas</a:t>
            </a:r>
            <a:r>
              <a:rPr lang="en-US" altLang="es-MX" sz="1600" dirty="0">
                <a:latin typeface="Times New Roman" charset="0"/>
                <a:ea typeface="Times New Roman" charset="0"/>
                <a:cs typeface="Times New Roman" charset="0"/>
              </a:rPr>
              <a:t> con </a:t>
            </a:r>
            <a:r>
              <a:rPr lang="en-US" altLang="es-MX" sz="1600" dirty="0" err="1">
                <a:latin typeface="Times New Roman" charset="0"/>
                <a:ea typeface="Times New Roman" charset="0"/>
                <a:cs typeface="Times New Roman" charset="0"/>
              </a:rPr>
              <a:t>cambios</a:t>
            </a:r>
            <a:r>
              <a:rPr lang="en-US" altLang="es-MX" sz="1600" dirty="0">
                <a:latin typeface="Times New Roman" charset="0"/>
                <a:ea typeface="Times New Roman" charset="0"/>
                <a:cs typeface="Times New Roman" charset="0"/>
              </a:rPr>
              <a:t> </a:t>
            </a:r>
            <a:r>
              <a:rPr lang="en-US" altLang="es-MX" sz="1600" dirty="0" err="1">
                <a:latin typeface="Times New Roman" charset="0"/>
                <a:ea typeface="Times New Roman" charset="0"/>
                <a:cs typeface="Times New Roman" charset="0"/>
              </a:rPr>
              <a:t>abruptos</a:t>
            </a:r>
            <a:r>
              <a:rPr lang="en-US" altLang="es-MX" sz="1600" dirty="0">
                <a:latin typeface="Times New Roman" charset="0"/>
                <a:ea typeface="Times New Roman" charset="0"/>
                <a:cs typeface="Times New Roman" charset="0"/>
              </a:rPr>
              <a:t> en </a:t>
            </a:r>
            <a:r>
              <a:rPr lang="en-US" altLang="es-MX" sz="1600" dirty="0" err="1">
                <a:latin typeface="Times New Roman" charset="0"/>
                <a:ea typeface="Times New Roman" charset="0"/>
                <a:cs typeface="Times New Roman" charset="0"/>
              </a:rPr>
              <a:t>otras</a:t>
            </a:r>
            <a:r>
              <a:rPr lang="en-US" altLang="es-MX" sz="1600" dirty="0">
                <a:latin typeface="Times New Roman" charset="0"/>
                <a:ea typeface="Times New Roman" charset="0"/>
                <a:cs typeface="Times New Roman" charset="0"/>
              </a:rPr>
              <a:t> regions d </a:t>
            </a:r>
            <a:r>
              <a:rPr lang="en-US" altLang="es-MX" sz="1600" dirty="0" err="1">
                <a:latin typeface="Times New Roman" charset="0"/>
                <a:ea typeface="Times New Roman" charset="0"/>
                <a:cs typeface="Times New Roman" charset="0"/>
              </a:rPr>
              <a:t>elos</a:t>
            </a:r>
            <a:r>
              <a:rPr lang="en-US" altLang="es-MX" sz="1600" dirty="0">
                <a:latin typeface="Times New Roman" charset="0"/>
                <a:ea typeface="Times New Roman" charset="0"/>
                <a:cs typeface="Times New Roman" charset="0"/>
              </a:rPr>
              <a:t> Andes. </a:t>
            </a:r>
            <a:br>
              <a:rPr lang="en-US" altLang="es-MX" sz="1600" dirty="0">
                <a:latin typeface="Times New Roman" charset="0"/>
                <a:ea typeface="Times New Roman" charset="0"/>
                <a:cs typeface="Times New Roman" charset="0"/>
              </a:rPr>
            </a:br>
            <a:br>
              <a:rPr lang="en-US" altLang="es-MX" sz="1600" dirty="0">
                <a:latin typeface="Times New Roman" charset="0"/>
                <a:ea typeface="Times New Roman" charset="0"/>
                <a:cs typeface="Times New Roman" charset="0"/>
              </a:rPr>
            </a:br>
            <a:r>
              <a:rPr lang="en-US" altLang="es-MX" sz="1600" dirty="0" err="1">
                <a:latin typeface="Times New Roman" charset="0"/>
                <a:ea typeface="Times New Roman" charset="0"/>
                <a:cs typeface="Times New Roman" charset="0"/>
              </a:rPr>
              <a:t>Forzante</a:t>
            </a:r>
            <a:r>
              <a:rPr lang="en-US" altLang="es-MX" sz="1600" dirty="0">
                <a:latin typeface="Times New Roman" charset="0"/>
                <a:ea typeface="Times New Roman" charset="0"/>
                <a:cs typeface="Times New Roman" charset="0"/>
              </a:rPr>
              <a:t>: </a:t>
            </a:r>
            <a:br>
              <a:rPr lang="en-US" altLang="es-MX" sz="1600" dirty="0">
                <a:latin typeface="Times New Roman" charset="0"/>
                <a:ea typeface="Times New Roman" charset="0"/>
                <a:cs typeface="Times New Roman" charset="0"/>
              </a:rPr>
            </a:br>
            <a:r>
              <a:rPr lang="en-US" altLang="es-MX" sz="1600" dirty="0" err="1">
                <a:latin typeface="Times New Roman" charset="0"/>
                <a:ea typeface="Times New Roman" charset="0"/>
                <a:cs typeface="Times New Roman" charset="0"/>
              </a:rPr>
              <a:t>Condiciones</a:t>
            </a:r>
            <a:r>
              <a:rPr lang="en-US" altLang="es-MX" sz="1600" dirty="0">
                <a:latin typeface="Times New Roman" charset="0"/>
                <a:ea typeface="Times New Roman" charset="0"/>
                <a:cs typeface="Times New Roman" charset="0"/>
              </a:rPr>
              <a:t> </a:t>
            </a:r>
            <a:r>
              <a:rPr lang="en-US" altLang="es-MX" sz="1600" dirty="0" err="1">
                <a:latin typeface="Times New Roman" charset="0"/>
                <a:ea typeface="Times New Roman" charset="0"/>
                <a:cs typeface="Times New Roman" charset="0"/>
              </a:rPr>
              <a:t>Oceanícas</a:t>
            </a:r>
            <a:br>
              <a:rPr lang="en-US" altLang="es-MX" sz="1600" dirty="0">
                <a:latin typeface="Times New Roman" charset="0"/>
                <a:ea typeface="Times New Roman" charset="0"/>
                <a:cs typeface="Times New Roman" charset="0"/>
              </a:rPr>
            </a:br>
            <a:br>
              <a:rPr lang="en-US" altLang="es-MX" sz="1600" dirty="0">
                <a:latin typeface="Times New Roman" charset="0"/>
                <a:ea typeface="Times New Roman" charset="0"/>
                <a:cs typeface="Times New Roman" charset="0"/>
              </a:rPr>
            </a:br>
            <a:r>
              <a:rPr lang="en-US" altLang="es-MX" sz="1600" i="1" dirty="0">
                <a:latin typeface="Times New Roman" charset="0"/>
                <a:ea typeface="Times New Roman" charset="0"/>
                <a:cs typeface="Times New Roman" charset="0"/>
              </a:rPr>
              <a:t>EVENTOS BOND</a:t>
            </a:r>
            <a:br>
              <a:rPr lang="es-ES" altLang="es-MX" sz="1600" dirty="0"/>
            </a:br>
            <a:endParaRPr lang="es-ES" altLang="es-MX" sz="1600" dirty="0"/>
          </a:p>
        </p:txBody>
      </p:sp>
      <p:sp>
        <p:nvSpPr>
          <p:cNvPr id="33795" name="Rectangle 2"/>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pt-BR" altLang="es-MX" sz="1800"/>
          </a:p>
        </p:txBody>
      </p:sp>
      <p:sp>
        <p:nvSpPr>
          <p:cNvPr id="6" name="Título 1"/>
          <p:cNvSpPr txBox="1">
            <a:spLocks/>
          </p:cNvSpPr>
          <p:nvPr/>
        </p:nvSpPr>
        <p:spPr bwMode="auto">
          <a:xfrm>
            <a:off x="349664" y="0"/>
            <a:ext cx="8229600" cy="1143000"/>
          </a:xfrm>
          <a:prstGeom prst="rect">
            <a:avLst/>
          </a:prstGeom>
          <a:noFill/>
          <a:ln w="9525">
            <a:noFill/>
            <a:miter lim="800000"/>
            <a:headEnd/>
            <a:tailEnd/>
          </a:ln>
        </p:spPr>
        <p:txBody>
          <a:bodyPr anchor="ctr">
            <a:normAutofit fontScale="97500"/>
          </a:bodyPr>
          <a:lstStyle/>
          <a:p>
            <a:pPr>
              <a:defRPr/>
            </a:pPr>
            <a:r>
              <a:rPr lang="es-ES" sz="4400" b="1" dirty="0">
                <a:latin typeface="+mj-lt"/>
                <a:ea typeface="+mj-ea"/>
                <a:cs typeface="+mj-cs"/>
              </a:rPr>
              <a:t>8</a:t>
            </a:r>
            <a:r>
              <a:rPr lang="x-none" sz="4400" b="1">
                <a:latin typeface="Times New Roman" pitchFamily="18" charset="0"/>
                <a:ea typeface="+mj-ea"/>
                <a:cs typeface="Times New Roman" pitchFamily="18" charset="0"/>
              </a:rPr>
              <a:t>. </a:t>
            </a:r>
            <a:r>
              <a:rPr lang="pt-BR" sz="4400" b="1" dirty="0" err="1">
                <a:latin typeface="Times New Roman" pitchFamily="18" charset="0"/>
                <a:ea typeface="+mj-ea"/>
                <a:cs typeface="Times New Roman" pitchFamily="18" charset="0"/>
              </a:rPr>
              <a:t>Discusión</a:t>
            </a:r>
            <a:endParaRPr lang="pt-BR" sz="4400" dirty="0">
              <a:latin typeface="Times New Roman" pitchFamily="18" charset="0"/>
              <a:ea typeface="+mj-ea"/>
              <a:cs typeface="Times New Roman" pitchFamily="18" charset="0"/>
            </a:endParaRPr>
          </a:p>
        </p:txBody>
      </p:sp>
      <p:pic>
        <p:nvPicPr>
          <p:cNvPr id="3379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9905" y="974734"/>
            <a:ext cx="5198652" cy="5668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8" name="1 CuadroTexto"/>
          <p:cNvSpPr txBox="1">
            <a:spLocks noChangeArrowheads="1"/>
          </p:cNvSpPr>
          <p:nvPr/>
        </p:nvSpPr>
        <p:spPr bwMode="auto">
          <a:xfrm>
            <a:off x="6558616" y="417512"/>
            <a:ext cx="1179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MX" altLang="es-MX" sz="1400" dirty="0">
                <a:latin typeface="Arial" charset="0"/>
              </a:rPr>
              <a:t>Bond events</a:t>
            </a:r>
          </a:p>
        </p:txBody>
      </p:sp>
      <p:cxnSp>
        <p:nvCxnSpPr>
          <p:cNvPr id="3" name="2 Conector recto de flecha"/>
          <p:cNvCxnSpPr/>
          <p:nvPr/>
        </p:nvCxnSpPr>
        <p:spPr>
          <a:xfrm>
            <a:off x="7493654" y="734097"/>
            <a:ext cx="244475" cy="446087"/>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Agrupar 7"/>
          <p:cNvGrpSpPr/>
          <p:nvPr/>
        </p:nvGrpSpPr>
        <p:grpSpPr>
          <a:xfrm>
            <a:off x="10723877" y="4878592"/>
            <a:ext cx="1609246" cy="889266"/>
            <a:chOff x="10753853" y="3653624"/>
            <a:chExt cx="1609246" cy="889266"/>
          </a:xfrm>
        </p:grpSpPr>
        <p:sp>
          <p:nvSpPr>
            <p:cNvPr id="9" name="CuadroTexto 8"/>
            <p:cNvSpPr txBox="1"/>
            <p:nvPr/>
          </p:nvSpPr>
          <p:spPr>
            <a:xfrm>
              <a:off x="10753853" y="4292353"/>
              <a:ext cx="1609246" cy="250537"/>
            </a:xfrm>
            <a:prstGeom prst="rect">
              <a:avLst/>
            </a:prstGeom>
            <a:noFill/>
          </p:spPr>
          <p:txBody>
            <a:bodyPr wrap="square" rtlCol="0">
              <a:spAutoFit/>
            </a:bodyPr>
            <a:lstStyle/>
            <a:p>
              <a:endParaRPr lang="es-ES_tradnl" sz="800" dirty="0">
                <a:solidFill>
                  <a:schemeClr val="accent2">
                    <a:lumMod val="75000"/>
                  </a:schemeClr>
                </a:solidFill>
              </a:endParaRPr>
            </a:p>
          </p:txBody>
        </p:sp>
        <p:sp>
          <p:nvSpPr>
            <p:cNvPr id="10" name="Rectángulo 9"/>
            <p:cNvSpPr/>
            <p:nvPr/>
          </p:nvSpPr>
          <p:spPr>
            <a:xfrm>
              <a:off x="10753854" y="3692003"/>
              <a:ext cx="167089" cy="28936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ángulo 11"/>
            <p:cNvSpPr/>
            <p:nvPr/>
          </p:nvSpPr>
          <p:spPr>
            <a:xfrm>
              <a:off x="10753853" y="4012887"/>
              <a:ext cx="167089" cy="28936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CuadroTexto 12"/>
            <p:cNvSpPr txBox="1"/>
            <p:nvPr/>
          </p:nvSpPr>
          <p:spPr>
            <a:xfrm>
              <a:off x="10878625" y="3653624"/>
              <a:ext cx="1214398" cy="338554"/>
            </a:xfrm>
            <a:prstGeom prst="rect">
              <a:avLst/>
            </a:prstGeom>
            <a:noFill/>
          </p:spPr>
          <p:txBody>
            <a:bodyPr wrap="square" rtlCol="0">
              <a:spAutoFit/>
            </a:bodyPr>
            <a:lstStyle/>
            <a:p>
              <a:r>
                <a:rPr lang="es-ES_tradnl" sz="800" dirty="0" err="1">
                  <a:solidFill>
                    <a:schemeClr val="accent1">
                      <a:lumMod val="75000"/>
                    </a:schemeClr>
                  </a:solidFill>
                </a:rPr>
                <a:t>wet</a:t>
              </a:r>
              <a:r>
                <a:rPr lang="es-ES_tradnl" sz="800" dirty="0">
                  <a:solidFill>
                    <a:schemeClr val="accent1">
                      <a:lumMod val="75000"/>
                    </a:schemeClr>
                  </a:solidFill>
                </a:rPr>
                <a:t> </a:t>
              </a:r>
              <a:r>
                <a:rPr lang="es-ES_tradnl" sz="800" dirty="0" err="1">
                  <a:solidFill>
                    <a:schemeClr val="accent1">
                      <a:lumMod val="75000"/>
                    </a:schemeClr>
                  </a:solidFill>
                </a:rPr>
                <a:t>events</a:t>
              </a:r>
              <a:r>
                <a:rPr lang="es-ES_tradnl" sz="800" dirty="0">
                  <a:solidFill>
                    <a:schemeClr val="accent1">
                      <a:lumMod val="75000"/>
                    </a:schemeClr>
                  </a:solidFill>
                </a:rPr>
                <a:t> </a:t>
              </a:r>
              <a:r>
                <a:rPr lang="es-ES_tradnl" sz="800" dirty="0" err="1">
                  <a:solidFill>
                    <a:schemeClr val="accent1">
                      <a:lumMod val="75000"/>
                    </a:schemeClr>
                  </a:solidFill>
                </a:rPr>
                <a:t>related</a:t>
              </a:r>
              <a:r>
                <a:rPr lang="es-ES_tradnl" sz="800" dirty="0">
                  <a:solidFill>
                    <a:schemeClr val="accent1">
                      <a:lumMod val="75000"/>
                    </a:schemeClr>
                  </a:solidFill>
                </a:rPr>
                <a:t> to Bond </a:t>
              </a:r>
              <a:r>
                <a:rPr lang="es-ES_tradnl" sz="800" dirty="0" err="1">
                  <a:solidFill>
                    <a:schemeClr val="accent1">
                      <a:lumMod val="75000"/>
                    </a:schemeClr>
                  </a:solidFill>
                </a:rPr>
                <a:t>events</a:t>
              </a:r>
              <a:endParaRPr lang="es-ES_tradnl" sz="800" dirty="0">
                <a:solidFill>
                  <a:schemeClr val="accent1">
                    <a:lumMod val="75000"/>
                  </a:schemeClr>
                </a:solidFill>
              </a:endParaRPr>
            </a:p>
          </p:txBody>
        </p:sp>
        <p:sp>
          <p:nvSpPr>
            <p:cNvPr id="14" name="CuadroTexto 13"/>
            <p:cNvSpPr txBox="1"/>
            <p:nvPr/>
          </p:nvSpPr>
          <p:spPr>
            <a:xfrm>
              <a:off x="10878625" y="3982614"/>
              <a:ext cx="1214398" cy="461665"/>
            </a:xfrm>
            <a:prstGeom prst="rect">
              <a:avLst/>
            </a:prstGeom>
            <a:noFill/>
          </p:spPr>
          <p:txBody>
            <a:bodyPr wrap="square" rtlCol="0">
              <a:spAutoFit/>
            </a:bodyPr>
            <a:lstStyle/>
            <a:p>
              <a:r>
                <a:rPr lang="es-ES_tradnl" sz="800" dirty="0" err="1">
                  <a:solidFill>
                    <a:schemeClr val="bg2">
                      <a:lumMod val="50000"/>
                    </a:schemeClr>
                  </a:solidFill>
                </a:rPr>
                <a:t>wet</a:t>
              </a:r>
              <a:r>
                <a:rPr lang="es-ES_tradnl" sz="800" dirty="0">
                  <a:solidFill>
                    <a:schemeClr val="bg2">
                      <a:lumMod val="50000"/>
                    </a:schemeClr>
                  </a:solidFill>
                </a:rPr>
                <a:t> </a:t>
              </a:r>
              <a:r>
                <a:rPr lang="es-ES_tradnl" sz="800" dirty="0" err="1">
                  <a:solidFill>
                    <a:schemeClr val="bg2">
                      <a:lumMod val="50000"/>
                    </a:schemeClr>
                  </a:solidFill>
                </a:rPr>
                <a:t>events</a:t>
              </a:r>
              <a:r>
                <a:rPr lang="es-ES_tradnl" sz="800" dirty="0">
                  <a:solidFill>
                    <a:schemeClr val="bg2">
                      <a:lumMod val="50000"/>
                    </a:schemeClr>
                  </a:solidFill>
                </a:rPr>
                <a:t> </a:t>
              </a:r>
              <a:r>
                <a:rPr lang="es-ES_tradnl" sz="800" dirty="0" err="1">
                  <a:solidFill>
                    <a:schemeClr val="bg2">
                      <a:lumMod val="50000"/>
                    </a:schemeClr>
                  </a:solidFill>
                </a:rPr>
                <a:t>related</a:t>
              </a:r>
              <a:r>
                <a:rPr lang="es-ES_tradnl" sz="800" dirty="0">
                  <a:solidFill>
                    <a:schemeClr val="bg2">
                      <a:lumMod val="50000"/>
                    </a:schemeClr>
                  </a:solidFill>
                </a:rPr>
                <a:t> to local </a:t>
              </a:r>
              <a:r>
                <a:rPr lang="es-ES_tradnl" sz="800" dirty="0" err="1">
                  <a:solidFill>
                    <a:schemeClr val="bg2">
                      <a:lumMod val="50000"/>
                    </a:schemeClr>
                  </a:solidFill>
                </a:rPr>
                <a:t>climate</a:t>
              </a:r>
              <a:r>
                <a:rPr lang="es-ES_tradnl" sz="800" dirty="0">
                  <a:solidFill>
                    <a:schemeClr val="bg2">
                      <a:lumMod val="50000"/>
                    </a:schemeClr>
                  </a:solidFill>
                </a:rPr>
                <a:t> </a:t>
              </a:r>
              <a:r>
                <a:rPr lang="es-ES_tradnl" sz="800" dirty="0" err="1">
                  <a:solidFill>
                    <a:schemeClr val="bg2">
                      <a:lumMod val="50000"/>
                    </a:schemeClr>
                  </a:solidFill>
                </a:rPr>
                <a:t>conditions</a:t>
              </a:r>
              <a:endParaRPr lang="es-ES_tradnl" sz="800" dirty="0">
                <a:solidFill>
                  <a:schemeClr val="bg2">
                    <a:lumMod val="50000"/>
                  </a:schemeClr>
                </a:solidFill>
              </a:endParaRPr>
            </a:p>
            <a:p>
              <a:endParaRPr lang="es-ES_tradnl" sz="800" dirty="0"/>
            </a:p>
          </p:txBody>
        </p:sp>
      </p:grpSp>
    </p:spTree>
    <p:extLst>
      <p:ext uri="{BB962C8B-B14F-4D97-AF65-F5344CB8AC3E}">
        <p14:creationId xmlns:p14="http://schemas.microsoft.com/office/powerpoint/2010/main" val="598397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ítulo 1">
            <a:extLst>
              <a:ext uri="{FF2B5EF4-FFF2-40B4-BE49-F238E27FC236}">
                <a16:creationId xmlns:a16="http://schemas.microsoft.com/office/drawing/2014/main" id="{5BA75E05-81F6-2E4A-9980-D8BDF8D244F6}"/>
              </a:ext>
            </a:extLst>
          </p:cNvPr>
          <p:cNvSpPr>
            <a:spLocks noGrp="1"/>
          </p:cNvSpPr>
          <p:nvPr>
            <p:ph type="title"/>
          </p:nvPr>
        </p:nvSpPr>
        <p:spPr>
          <a:xfrm>
            <a:off x="1952625" y="1285875"/>
            <a:ext cx="8229600" cy="1143000"/>
          </a:xfrm>
        </p:spPr>
        <p:txBody>
          <a:bodyPr/>
          <a:lstStyle/>
          <a:p>
            <a:pPr algn="l" eaLnBrk="1" hangingPunct="1"/>
            <a:r>
              <a:rPr lang="en-US" altLang="es-MX" sz="2400" b="1" dirty="0" err="1">
                <a:latin typeface="Times New Roman" panose="02020603050405020304" pitchFamily="18" charset="0"/>
                <a:cs typeface="Times New Roman" panose="02020603050405020304" pitchFamily="18" charset="0"/>
              </a:rPr>
              <a:t>Holoceno</a:t>
            </a:r>
            <a:r>
              <a:rPr lang="en-US" altLang="es-MX" sz="2400" b="1" dirty="0">
                <a:latin typeface="Times New Roman" panose="02020603050405020304" pitchFamily="18" charset="0"/>
                <a:cs typeface="Times New Roman" panose="02020603050405020304" pitchFamily="18" charset="0"/>
              </a:rPr>
              <a:t> </a:t>
            </a:r>
            <a:r>
              <a:rPr lang="en-US" altLang="es-MX" sz="2400" b="1" dirty="0" err="1">
                <a:latin typeface="Times New Roman" panose="02020603050405020304" pitchFamily="18" charset="0"/>
                <a:cs typeface="Times New Roman" panose="02020603050405020304" pitchFamily="18" charset="0"/>
              </a:rPr>
              <a:t>Temprano</a:t>
            </a:r>
            <a:br>
              <a:rPr lang="es-ES" altLang="es-MX" dirty="0"/>
            </a:br>
            <a:endParaRPr lang="es-ES" altLang="es-MX" dirty="0"/>
          </a:p>
        </p:txBody>
      </p:sp>
      <p:sp>
        <p:nvSpPr>
          <p:cNvPr id="6" name="Título 1">
            <a:extLst>
              <a:ext uri="{FF2B5EF4-FFF2-40B4-BE49-F238E27FC236}">
                <a16:creationId xmlns:a16="http://schemas.microsoft.com/office/drawing/2014/main" id="{80DBF793-3D5E-7340-83E5-00581A9254B5}"/>
              </a:ext>
            </a:extLst>
          </p:cNvPr>
          <p:cNvSpPr txBox="1">
            <a:spLocks/>
          </p:cNvSpPr>
          <p:nvPr/>
        </p:nvSpPr>
        <p:spPr bwMode="auto">
          <a:xfrm>
            <a:off x="2024063" y="0"/>
            <a:ext cx="8229600" cy="1143000"/>
          </a:xfrm>
          <a:prstGeom prst="rect">
            <a:avLst/>
          </a:prstGeom>
          <a:noFill/>
          <a:ln w="9525">
            <a:noFill/>
            <a:miter lim="800000"/>
            <a:headEnd/>
            <a:tailEnd/>
          </a:ln>
        </p:spPr>
        <p:txBody>
          <a:bodyPr anchor="ctr">
            <a:normAutofit fontScale="97500"/>
          </a:bodyPr>
          <a:lstStyle/>
          <a:p>
            <a:pPr>
              <a:defRPr/>
            </a:pPr>
            <a:r>
              <a:rPr lang="es-ES" sz="4400" b="1" dirty="0">
                <a:latin typeface="+mj-lt"/>
                <a:ea typeface="+mj-ea"/>
                <a:cs typeface="+mj-cs"/>
              </a:rPr>
              <a:t>8</a:t>
            </a:r>
            <a:r>
              <a:rPr lang="x-none" sz="4400" b="1">
                <a:latin typeface="Times New Roman" pitchFamily="18" charset="0"/>
                <a:ea typeface="+mj-ea"/>
                <a:cs typeface="Times New Roman" pitchFamily="18" charset="0"/>
              </a:rPr>
              <a:t>. </a:t>
            </a:r>
            <a:r>
              <a:rPr lang="pt-BR" sz="4400" b="1" dirty="0" err="1">
                <a:latin typeface="Times New Roman" pitchFamily="18" charset="0"/>
                <a:ea typeface="+mj-ea"/>
                <a:cs typeface="Times New Roman" pitchFamily="18" charset="0"/>
              </a:rPr>
              <a:t>Discusión</a:t>
            </a:r>
            <a:endParaRPr lang="pt-BR" sz="4400" dirty="0">
              <a:latin typeface="Times New Roman" pitchFamily="18" charset="0"/>
              <a:ea typeface="+mj-ea"/>
              <a:cs typeface="Times New Roman" pitchFamily="18" charset="0"/>
            </a:endParaRPr>
          </a:p>
        </p:txBody>
      </p:sp>
      <p:sp>
        <p:nvSpPr>
          <p:cNvPr id="7" name="Título 1">
            <a:extLst>
              <a:ext uri="{FF2B5EF4-FFF2-40B4-BE49-F238E27FC236}">
                <a16:creationId xmlns:a16="http://schemas.microsoft.com/office/drawing/2014/main" id="{32CFC549-173B-5048-857B-FDF2EBBC877B}"/>
              </a:ext>
            </a:extLst>
          </p:cNvPr>
          <p:cNvSpPr txBox="1">
            <a:spLocks/>
          </p:cNvSpPr>
          <p:nvPr/>
        </p:nvSpPr>
        <p:spPr bwMode="auto">
          <a:xfrm>
            <a:off x="7239000" y="357188"/>
            <a:ext cx="8229600" cy="1143000"/>
          </a:xfrm>
          <a:prstGeom prst="rect">
            <a:avLst/>
          </a:prstGeom>
          <a:noFill/>
          <a:ln w="9525">
            <a:noFill/>
            <a:miter lim="800000"/>
            <a:headEnd/>
            <a:tailEnd/>
          </a:ln>
        </p:spPr>
        <p:txBody>
          <a:bodyPr anchor="ctr"/>
          <a:lstStyle/>
          <a:p>
            <a:pPr>
              <a:defRPr/>
            </a:pPr>
            <a:r>
              <a:rPr lang="en-US" sz="2400" b="1" dirty="0" err="1">
                <a:latin typeface="Times New Roman" pitchFamily="18" charset="0"/>
                <a:ea typeface="+mj-ea"/>
                <a:cs typeface="Times New Roman" pitchFamily="18" charset="0"/>
              </a:rPr>
              <a:t>Holoceno</a:t>
            </a:r>
            <a:r>
              <a:rPr lang="en-US" sz="2400" b="1" dirty="0">
                <a:latin typeface="Times New Roman" pitchFamily="18" charset="0"/>
                <a:ea typeface="+mj-ea"/>
                <a:cs typeface="Times New Roman" pitchFamily="18" charset="0"/>
              </a:rPr>
              <a:t> Medio</a:t>
            </a:r>
            <a:endParaRPr lang="es-ES" sz="4400" dirty="0">
              <a:latin typeface="Times New Roman" pitchFamily="18" charset="0"/>
              <a:ea typeface="+mj-ea"/>
              <a:cs typeface="Times New Roman" pitchFamily="18" charset="0"/>
            </a:endParaRPr>
          </a:p>
        </p:txBody>
      </p:sp>
      <p:pic>
        <p:nvPicPr>
          <p:cNvPr id="34821" name="Picture 9">
            <a:extLst>
              <a:ext uri="{FF2B5EF4-FFF2-40B4-BE49-F238E27FC236}">
                <a16:creationId xmlns:a16="http://schemas.microsoft.com/office/drawing/2014/main" id="{B48E5FF8-4EEA-0C43-8051-EB22041BC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062" y="2092326"/>
            <a:ext cx="4891088" cy="422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2" name="Picture 10">
            <a:extLst>
              <a:ext uri="{FF2B5EF4-FFF2-40B4-BE49-F238E27FC236}">
                <a16:creationId xmlns:a16="http://schemas.microsoft.com/office/drawing/2014/main" id="{95ABDB23-07D7-C042-A886-DD0DC4B56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1341438"/>
            <a:ext cx="4105275" cy="5357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0955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ítulo 1"/>
          <p:cNvSpPr>
            <a:spLocks noGrp="1"/>
          </p:cNvSpPr>
          <p:nvPr>
            <p:ph type="title"/>
          </p:nvPr>
        </p:nvSpPr>
        <p:spPr>
          <a:xfrm>
            <a:off x="2166938" y="1214438"/>
            <a:ext cx="8229600" cy="1143000"/>
          </a:xfrm>
        </p:spPr>
        <p:txBody>
          <a:bodyPr/>
          <a:lstStyle/>
          <a:p>
            <a:pPr algn="l" eaLnBrk="1" hangingPunct="1"/>
            <a:r>
              <a:rPr lang="en-US" altLang="es-MX" sz="2400" b="1" dirty="0" err="1">
                <a:latin typeface="Times New Roman" charset="0"/>
                <a:ea typeface="Times New Roman" charset="0"/>
                <a:cs typeface="Times New Roman" charset="0"/>
              </a:rPr>
              <a:t>Holoceno</a:t>
            </a:r>
            <a:r>
              <a:rPr lang="en-US" altLang="es-MX" sz="2400" b="1" dirty="0">
                <a:latin typeface="Times New Roman" charset="0"/>
                <a:ea typeface="Times New Roman" charset="0"/>
                <a:cs typeface="Times New Roman" charset="0"/>
              </a:rPr>
              <a:t> </a:t>
            </a:r>
            <a:r>
              <a:rPr lang="en-US" altLang="es-MX" sz="2400" b="1" dirty="0" err="1">
                <a:latin typeface="Times New Roman" charset="0"/>
                <a:ea typeface="Times New Roman" charset="0"/>
                <a:cs typeface="Times New Roman" charset="0"/>
              </a:rPr>
              <a:t>tardío</a:t>
            </a:r>
            <a:br>
              <a:rPr lang="es-ES" altLang="es-MX" dirty="0"/>
            </a:br>
            <a:endParaRPr lang="es-ES" altLang="es-MX" dirty="0"/>
          </a:p>
        </p:txBody>
      </p:sp>
      <p:sp>
        <p:nvSpPr>
          <p:cNvPr id="4" name="Título 1"/>
          <p:cNvSpPr txBox="1">
            <a:spLocks/>
          </p:cNvSpPr>
          <p:nvPr/>
        </p:nvSpPr>
        <p:spPr bwMode="auto">
          <a:xfrm>
            <a:off x="871919" y="-31853"/>
            <a:ext cx="8229600" cy="1143000"/>
          </a:xfrm>
          <a:prstGeom prst="rect">
            <a:avLst/>
          </a:prstGeom>
          <a:noFill/>
          <a:ln w="9525">
            <a:noFill/>
            <a:miter lim="800000"/>
            <a:headEnd/>
            <a:tailEnd/>
          </a:ln>
        </p:spPr>
        <p:txBody>
          <a:bodyPr anchor="ctr">
            <a:normAutofit fontScale="97500"/>
          </a:bodyPr>
          <a:lstStyle/>
          <a:p>
            <a:pPr>
              <a:defRPr/>
            </a:pPr>
            <a:r>
              <a:rPr lang="es-ES" sz="4400" b="1" dirty="0">
                <a:latin typeface="+mj-lt"/>
                <a:ea typeface="+mj-ea"/>
                <a:cs typeface="+mj-cs"/>
              </a:rPr>
              <a:t>8</a:t>
            </a:r>
            <a:r>
              <a:rPr lang="x-none" sz="4400" b="1">
                <a:latin typeface="Times New Roman" pitchFamily="18" charset="0"/>
                <a:ea typeface="+mj-ea"/>
                <a:cs typeface="Times New Roman" pitchFamily="18" charset="0"/>
              </a:rPr>
              <a:t>. </a:t>
            </a:r>
            <a:r>
              <a:rPr lang="pt-BR" sz="4400" b="1" dirty="0" err="1">
                <a:latin typeface="Times New Roman" pitchFamily="18" charset="0"/>
                <a:ea typeface="+mj-ea"/>
                <a:cs typeface="Times New Roman" pitchFamily="18" charset="0"/>
              </a:rPr>
              <a:t>Discusión</a:t>
            </a:r>
            <a:endParaRPr lang="pt-BR" sz="4400" dirty="0">
              <a:latin typeface="Times New Roman" pitchFamily="18" charset="0"/>
              <a:ea typeface="+mj-ea"/>
              <a:cs typeface="Times New Roman" pitchFamily="18" charset="0"/>
            </a:endParaRPr>
          </a:p>
        </p:txBody>
      </p:sp>
      <p:pic>
        <p:nvPicPr>
          <p:cNvPr id="3584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04775"/>
            <a:ext cx="4752975" cy="663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5" name="1 CuadroTexto"/>
          <p:cNvSpPr txBox="1">
            <a:spLocks noChangeArrowheads="1"/>
          </p:cNvSpPr>
          <p:nvPr/>
        </p:nvSpPr>
        <p:spPr bwMode="auto">
          <a:xfrm>
            <a:off x="1018382" y="1752599"/>
            <a:ext cx="4897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MX" altLang="es-MX" sz="1800" dirty="0">
                <a:latin typeface="Arial" charset="0"/>
              </a:rPr>
              <a:t>A pesar de los errores cronologicos, observamos alguna sincronía.</a:t>
            </a:r>
          </a:p>
        </p:txBody>
      </p:sp>
      <p:cxnSp>
        <p:nvCxnSpPr>
          <p:cNvPr id="5" name="4 Conector recto de flecha"/>
          <p:cNvCxnSpPr/>
          <p:nvPr/>
        </p:nvCxnSpPr>
        <p:spPr>
          <a:xfrm>
            <a:off x="4727576" y="1484313"/>
            <a:ext cx="100806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Flecha derecha"/>
          <p:cNvSpPr/>
          <p:nvPr/>
        </p:nvSpPr>
        <p:spPr>
          <a:xfrm>
            <a:off x="4727576" y="1341439"/>
            <a:ext cx="1008063" cy="287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2" name="Rectángulo 1"/>
          <p:cNvSpPr/>
          <p:nvPr/>
        </p:nvSpPr>
        <p:spPr>
          <a:xfrm>
            <a:off x="9664703" y="104775"/>
            <a:ext cx="315252" cy="63874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5" name="Imagen 14"/>
          <p:cNvPicPr>
            <a:picLocks noChangeAspect="1"/>
          </p:cNvPicPr>
          <p:nvPr/>
        </p:nvPicPr>
        <p:blipFill>
          <a:blip r:embed="rId4"/>
          <a:stretch>
            <a:fillRect/>
          </a:stretch>
        </p:blipFill>
        <p:spPr>
          <a:xfrm>
            <a:off x="486084" y="3145045"/>
            <a:ext cx="5336209" cy="2809461"/>
          </a:xfrm>
          <a:prstGeom prst="rect">
            <a:avLst/>
          </a:prstGeom>
        </p:spPr>
      </p:pic>
      <p:grpSp>
        <p:nvGrpSpPr>
          <p:cNvPr id="10" name="Agrupar 9"/>
          <p:cNvGrpSpPr/>
          <p:nvPr/>
        </p:nvGrpSpPr>
        <p:grpSpPr>
          <a:xfrm>
            <a:off x="10543139" y="2809865"/>
            <a:ext cx="1648861" cy="977284"/>
            <a:chOff x="10753852" y="3653624"/>
            <a:chExt cx="1648861" cy="977284"/>
          </a:xfrm>
        </p:grpSpPr>
        <p:sp>
          <p:nvSpPr>
            <p:cNvPr id="3" name="CuadroTexto 2"/>
            <p:cNvSpPr txBox="1"/>
            <p:nvPr/>
          </p:nvSpPr>
          <p:spPr>
            <a:xfrm>
              <a:off x="10878625" y="4292354"/>
              <a:ext cx="1484473" cy="338554"/>
            </a:xfrm>
            <a:prstGeom prst="rect">
              <a:avLst/>
            </a:prstGeom>
            <a:noFill/>
          </p:spPr>
          <p:txBody>
            <a:bodyPr wrap="square" rtlCol="0">
              <a:spAutoFit/>
            </a:bodyPr>
            <a:lstStyle/>
            <a:p>
              <a:r>
                <a:rPr lang="es-ES_tradnl" sz="800" dirty="0">
                  <a:solidFill>
                    <a:schemeClr val="accent2">
                      <a:lumMod val="75000"/>
                    </a:schemeClr>
                  </a:solidFill>
                </a:rPr>
                <a:t>Eventos secos relacionados a condiciones climáticas locales</a:t>
              </a:r>
            </a:p>
          </p:txBody>
        </p:sp>
        <p:sp>
          <p:nvSpPr>
            <p:cNvPr id="6" name="Rectángulo 5"/>
            <p:cNvSpPr/>
            <p:nvPr/>
          </p:nvSpPr>
          <p:spPr>
            <a:xfrm>
              <a:off x="10753854" y="3692003"/>
              <a:ext cx="167089" cy="28936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ángulo 11"/>
            <p:cNvSpPr/>
            <p:nvPr/>
          </p:nvSpPr>
          <p:spPr>
            <a:xfrm>
              <a:off x="10753852" y="4341541"/>
              <a:ext cx="167089" cy="28936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ángulo 12"/>
            <p:cNvSpPr/>
            <p:nvPr/>
          </p:nvSpPr>
          <p:spPr>
            <a:xfrm>
              <a:off x="10753853" y="4012887"/>
              <a:ext cx="167089" cy="28936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p:cNvSpPr txBox="1"/>
            <p:nvPr/>
          </p:nvSpPr>
          <p:spPr>
            <a:xfrm>
              <a:off x="10878624" y="3653624"/>
              <a:ext cx="1484474" cy="338554"/>
            </a:xfrm>
            <a:prstGeom prst="rect">
              <a:avLst/>
            </a:prstGeom>
            <a:noFill/>
          </p:spPr>
          <p:txBody>
            <a:bodyPr wrap="square" rtlCol="0">
              <a:spAutoFit/>
            </a:bodyPr>
            <a:lstStyle/>
            <a:p>
              <a:r>
                <a:rPr lang="es-ES_tradnl" sz="800" dirty="0">
                  <a:solidFill>
                    <a:schemeClr val="accent1">
                      <a:lumMod val="75000"/>
                    </a:schemeClr>
                  </a:solidFill>
                </a:rPr>
                <a:t>Eventos húmedos relacionados a los eventos Bond</a:t>
              </a:r>
            </a:p>
          </p:txBody>
        </p:sp>
        <p:sp>
          <p:nvSpPr>
            <p:cNvPr id="16" name="CuadroTexto 15"/>
            <p:cNvSpPr txBox="1"/>
            <p:nvPr/>
          </p:nvSpPr>
          <p:spPr>
            <a:xfrm>
              <a:off x="10878625" y="3982614"/>
              <a:ext cx="1524088" cy="461665"/>
            </a:xfrm>
            <a:prstGeom prst="rect">
              <a:avLst/>
            </a:prstGeom>
            <a:noFill/>
          </p:spPr>
          <p:txBody>
            <a:bodyPr wrap="square" rtlCol="0">
              <a:spAutoFit/>
            </a:bodyPr>
            <a:lstStyle/>
            <a:p>
              <a:r>
                <a:rPr lang="es-ES_tradnl" sz="800" dirty="0">
                  <a:solidFill>
                    <a:schemeClr val="bg2">
                      <a:lumMod val="50000"/>
                    </a:schemeClr>
                  </a:solidFill>
                </a:rPr>
                <a:t>Eventos húmedos relacionados a condiciones climáticas locales</a:t>
              </a:r>
            </a:p>
            <a:p>
              <a:endParaRPr lang="es-ES_tradnl" sz="800" dirty="0"/>
            </a:p>
          </p:txBody>
        </p:sp>
      </p:grpSp>
    </p:spTree>
    <p:extLst>
      <p:ext uri="{BB962C8B-B14F-4D97-AF65-F5344CB8AC3E}">
        <p14:creationId xmlns:p14="http://schemas.microsoft.com/office/powerpoint/2010/main" val="60318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1325563"/>
            <a:ext cx="10700795" cy="5294692"/>
          </a:xfrm>
        </p:spPr>
        <p:txBody>
          <a:bodyPr rtlCol="0">
            <a:normAutofit fontScale="47500" lnSpcReduction="20000"/>
          </a:bodyPr>
          <a:lstStyle/>
          <a:p>
            <a:pPr algn="just">
              <a:buFont typeface="Arial" pitchFamily="34" charset="0"/>
              <a:buChar char="•"/>
              <a:defRPr/>
            </a:pPr>
            <a:endParaRPr lang="es-ES" dirty="0"/>
          </a:p>
          <a:p>
            <a:pPr algn="just">
              <a:buFont typeface="Arial" pitchFamily="34" charset="0"/>
              <a:buChar char="•"/>
              <a:defRPr/>
            </a:pPr>
            <a:r>
              <a:rPr lang="pt-BR" altLang="es-MX" sz="3800" dirty="0">
                <a:latin typeface="Times New Roman" pitchFamily="18" charset="0"/>
                <a:cs typeface="Times New Roman" pitchFamily="18" charset="0"/>
              </a:rPr>
              <a:t>El registro de Shatuca </a:t>
            </a:r>
            <a:r>
              <a:rPr lang="pt-BR" altLang="es-MX" sz="3800" dirty="0" err="1">
                <a:latin typeface="Times New Roman" pitchFamily="18" charset="0"/>
                <a:cs typeface="Times New Roman" pitchFamily="18" charset="0"/>
              </a:rPr>
              <a:t>muestra</a:t>
            </a:r>
            <a:r>
              <a:rPr lang="pt-BR" altLang="es-MX" sz="3800" dirty="0">
                <a:latin typeface="Times New Roman" pitchFamily="18" charset="0"/>
                <a:cs typeface="Times New Roman" pitchFamily="18" charset="0"/>
              </a:rPr>
              <a:t> um </a:t>
            </a:r>
            <a:r>
              <a:rPr lang="pt-BR" altLang="es-MX" sz="3800" b="1" dirty="0">
                <a:latin typeface="Times New Roman" pitchFamily="18" charset="0"/>
                <a:cs typeface="Times New Roman" pitchFamily="18" charset="0"/>
              </a:rPr>
              <a:t>aumento gradual de </a:t>
            </a:r>
            <a:r>
              <a:rPr lang="pt-BR" altLang="es-MX" sz="3800" b="1" dirty="0" err="1">
                <a:latin typeface="Times New Roman" pitchFamily="18" charset="0"/>
                <a:cs typeface="Times New Roman" pitchFamily="18" charset="0"/>
              </a:rPr>
              <a:t>la</a:t>
            </a:r>
            <a:r>
              <a:rPr lang="pt-BR" altLang="es-MX" sz="3800" b="1" dirty="0">
                <a:latin typeface="Times New Roman" pitchFamily="18" charset="0"/>
                <a:cs typeface="Times New Roman" pitchFamily="18" charset="0"/>
              </a:rPr>
              <a:t> </a:t>
            </a:r>
            <a:r>
              <a:rPr lang="pt-BR" altLang="es-MX" sz="3800" b="1" dirty="0" err="1">
                <a:latin typeface="Times New Roman" pitchFamily="18" charset="0"/>
                <a:cs typeface="Times New Roman" pitchFamily="18" charset="0"/>
              </a:rPr>
              <a:t>humedad</a:t>
            </a:r>
            <a:r>
              <a:rPr lang="pt-BR" altLang="es-MX" sz="3800" b="1" dirty="0">
                <a:latin typeface="Times New Roman" pitchFamily="18" charset="0"/>
                <a:cs typeface="Times New Roman" pitchFamily="18" charset="0"/>
              </a:rPr>
              <a:t> </a:t>
            </a:r>
            <a:r>
              <a:rPr lang="pt-BR" altLang="es-MX" sz="3800" dirty="0">
                <a:latin typeface="Times New Roman" pitchFamily="18" charset="0"/>
                <a:cs typeface="Times New Roman" pitchFamily="18" charset="0"/>
              </a:rPr>
              <a:t>durante </a:t>
            </a:r>
            <a:r>
              <a:rPr lang="pt-BR" altLang="es-MX" sz="3800" dirty="0" err="1">
                <a:latin typeface="Times New Roman" pitchFamily="18" charset="0"/>
                <a:cs typeface="Times New Roman" pitchFamily="18" charset="0"/>
              </a:rPr>
              <a:t>los</a:t>
            </a:r>
            <a:r>
              <a:rPr lang="pt-BR" altLang="es-MX" sz="3800" dirty="0">
                <a:latin typeface="Times New Roman" pitchFamily="18" charset="0"/>
                <a:cs typeface="Times New Roman" pitchFamily="18" charset="0"/>
              </a:rPr>
              <a:t> </a:t>
            </a:r>
            <a:r>
              <a:rPr lang="pt-BR" altLang="es-MX" sz="3800" b="1" dirty="0">
                <a:latin typeface="Times New Roman" pitchFamily="18" charset="0"/>
                <a:cs typeface="Times New Roman" pitchFamily="18" charset="0"/>
              </a:rPr>
              <a:t>últimos 10mil anos (</a:t>
            </a:r>
            <a:r>
              <a:rPr lang="pt-BR" altLang="es-MX" sz="3800" b="1" dirty="0" err="1">
                <a:latin typeface="Times New Roman" pitchFamily="18" charset="0"/>
                <a:cs typeface="Times New Roman" pitchFamily="18" charset="0"/>
              </a:rPr>
              <a:t>holoceno</a:t>
            </a:r>
            <a:r>
              <a:rPr lang="pt-BR" altLang="es-MX" sz="3800" dirty="0">
                <a:latin typeface="Times New Roman" pitchFamily="18" charset="0"/>
                <a:cs typeface="Times New Roman" pitchFamily="18" charset="0"/>
              </a:rPr>
              <a:t>) </a:t>
            </a:r>
            <a:r>
              <a:rPr lang="pt-BR" altLang="es-MX" sz="3800" dirty="0" err="1">
                <a:latin typeface="Times New Roman" pitchFamily="18" charset="0"/>
                <a:cs typeface="Times New Roman" pitchFamily="18" charset="0"/>
              </a:rPr>
              <a:t>lo</a:t>
            </a:r>
            <a:r>
              <a:rPr lang="pt-BR" altLang="es-MX" sz="3800" dirty="0">
                <a:latin typeface="Times New Roman" pitchFamily="18" charset="0"/>
                <a:cs typeface="Times New Roman" pitchFamily="18" charset="0"/>
              </a:rPr>
              <a:t> </a:t>
            </a:r>
            <a:r>
              <a:rPr lang="pt-BR" altLang="es-MX" sz="3800" dirty="0" err="1">
                <a:latin typeface="Times New Roman" pitchFamily="18" charset="0"/>
                <a:cs typeface="Times New Roman" pitchFamily="18" charset="0"/>
              </a:rPr>
              <a:t>cual</a:t>
            </a:r>
            <a:r>
              <a:rPr lang="pt-BR" altLang="es-MX" sz="3800" dirty="0">
                <a:latin typeface="Times New Roman" pitchFamily="18" charset="0"/>
                <a:cs typeface="Times New Roman" pitchFamily="18" charset="0"/>
              </a:rPr>
              <a:t> es sincrónico </a:t>
            </a:r>
            <a:r>
              <a:rPr lang="pt-BR" altLang="es-MX" sz="3800" dirty="0" err="1">
                <a:latin typeface="Times New Roman" pitchFamily="18" charset="0"/>
                <a:cs typeface="Times New Roman" pitchFamily="18" charset="0"/>
              </a:rPr>
              <a:t>con</a:t>
            </a:r>
            <a:r>
              <a:rPr lang="pt-BR" altLang="es-MX" sz="3800" dirty="0">
                <a:latin typeface="Times New Roman" pitchFamily="18" charset="0"/>
                <a:cs typeface="Times New Roman" pitchFamily="18" charset="0"/>
              </a:rPr>
              <a:t> </a:t>
            </a:r>
            <a:r>
              <a:rPr lang="pt-BR" altLang="es-MX" sz="3800" dirty="0" err="1">
                <a:latin typeface="Times New Roman" pitchFamily="18" charset="0"/>
                <a:cs typeface="Times New Roman" pitchFamily="18" charset="0"/>
              </a:rPr>
              <a:t>el</a:t>
            </a:r>
            <a:r>
              <a:rPr lang="pt-BR" altLang="es-MX" sz="3800" dirty="0">
                <a:latin typeface="Times New Roman" pitchFamily="18" charset="0"/>
                <a:cs typeface="Times New Roman" pitchFamily="18" charset="0"/>
              </a:rPr>
              <a:t> aumento de </a:t>
            </a:r>
            <a:r>
              <a:rPr lang="pt-BR" altLang="es-MX" sz="3800" dirty="0" err="1">
                <a:latin typeface="Times New Roman" pitchFamily="18" charset="0"/>
                <a:cs typeface="Times New Roman" pitchFamily="18" charset="0"/>
              </a:rPr>
              <a:t>la</a:t>
            </a:r>
            <a:r>
              <a:rPr lang="pt-BR" altLang="es-MX" sz="3800" dirty="0">
                <a:latin typeface="Times New Roman" pitchFamily="18" charset="0"/>
                <a:cs typeface="Times New Roman" pitchFamily="18" charset="0"/>
              </a:rPr>
              <a:t> </a:t>
            </a:r>
            <a:r>
              <a:rPr lang="pt-BR" altLang="es-MX" sz="3800" b="1" dirty="0" err="1">
                <a:latin typeface="Times New Roman" pitchFamily="18" charset="0"/>
                <a:cs typeface="Times New Roman" pitchFamily="18" charset="0"/>
              </a:rPr>
              <a:t>insolación</a:t>
            </a:r>
            <a:r>
              <a:rPr lang="pt-BR" altLang="es-MX" sz="3800" b="1" dirty="0">
                <a:latin typeface="Times New Roman" pitchFamily="18" charset="0"/>
                <a:cs typeface="Times New Roman" pitchFamily="18" charset="0"/>
              </a:rPr>
              <a:t> </a:t>
            </a:r>
            <a:r>
              <a:rPr lang="pt-BR" altLang="es-MX" sz="3800" dirty="0">
                <a:latin typeface="Times New Roman" pitchFamily="18" charset="0"/>
                <a:cs typeface="Times New Roman" pitchFamily="18" charset="0"/>
              </a:rPr>
              <a:t>em </a:t>
            </a:r>
            <a:r>
              <a:rPr lang="pt-BR" altLang="es-MX" sz="3800" dirty="0" err="1">
                <a:latin typeface="Times New Roman" pitchFamily="18" charset="0"/>
                <a:cs typeface="Times New Roman" pitchFamily="18" charset="0"/>
              </a:rPr>
              <a:t>el</a:t>
            </a:r>
            <a:r>
              <a:rPr lang="pt-BR" altLang="es-MX" sz="3800" dirty="0">
                <a:latin typeface="Times New Roman" pitchFamily="18" charset="0"/>
                <a:cs typeface="Times New Roman" pitchFamily="18" charset="0"/>
              </a:rPr>
              <a:t> </a:t>
            </a:r>
            <a:r>
              <a:rPr lang="pt-BR" altLang="es-MX" sz="3800" b="1" dirty="0" err="1">
                <a:latin typeface="Times New Roman" pitchFamily="18" charset="0"/>
                <a:cs typeface="Times New Roman" pitchFamily="18" charset="0"/>
              </a:rPr>
              <a:t>Hemisferio</a:t>
            </a:r>
            <a:r>
              <a:rPr lang="pt-BR" altLang="es-MX" sz="3800" b="1" dirty="0">
                <a:latin typeface="Times New Roman" pitchFamily="18" charset="0"/>
                <a:cs typeface="Times New Roman" pitchFamily="18" charset="0"/>
              </a:rPr>
              <a:t> </a:t>
            </a:r>
            <a:r>
              <a:rPr lang="pt-BR" altLang="es-MX" sz="3800" b="1" dirty="0" err="1">
                <a:latin typeface="Times New Roman" pitchFamily="18" charset="0"/>
                <a:cs typeface="Times New Roman" pitchFamily="18" charset="0"/>
              </a:rPr>
              <a:t>Sur</a:t>
            </a:r>
            <a:r>
              <a:rPr lang="pt-BR" altLang="es-MX" sz="3800" dirty="0">
                <a:latin typeface="Times New Roman" pitchFamily="18" charset="0"/>
                <a:cs typeface="Times New Roman" pitchFamily="18" charset="0"/>
              </a:rPr>
              <a:t>. </a:t>
            </a:r>
            <a:r>
              <a:rPr lang="pt-BR" altLang="es-MX" sz="3800" dirty="0" err="1">
                <a:latin typeface="Times New Roman" pitchFamily="18" charset="0"/>
                <a:cs typeface="Times New Roman" pitchFamily="18" charset="0"/>
              </a:rPr>
              <a:t>Esto</a:t>
            </a:r>
            <a:r>
              <a:rPr lang="pt-BR" altLang="es-MX" sz="3800" dirty="0">
                <a:latin typeface="Times New Roman" pitchFamily="18" charset="0"/>
                <a:cs typeface="Times New Roman" pitchFamily="18" charset="0"/>
              </a:rPr>
              <a:t> se </a:t>
            </a:r>
            <a:r>
              <a:rPr lang="pt-BR" altLang="es-MX" sz="3800" dirty="0" err="1">
                <a:latin typeface="Times New Roman" pitchFamily="18" charset="0"/>
                <a:cs typeface="Times New Roman" pitchFamily="18" charset="0"/>
              </a:rPr>
              <a:t>puede</a:t>
            </a:r>
            <a:r>
              <a:rPr lang="pt-BR" altLang="es-MX" sz="3800" dirty="0">
                <a:latin typeface="Times New Roman" pitchFamily="18" charset="0"/>
                <a:cs typeface="Times New Roman" pitchFamily="18" charset="0"/>
              </a:rPr>
              <a:t> ver </a:t>
            </a:r>
            <a:r>
              <a:rPr lang="pt-BR" altLang="es-MX" sz="3800" dirty="0" err="1">
                <a:latin typeface="Times New Roman" pitchFamily="18" charset="0"/>
                <a:cs typeface="Times New Roman" pitchFamily="18" charset="0"/>
              </a:rPr>
              <a:t>también</a:t>
            </a:r>
            <a:r>
              <a:rPr lang="pt-BR" altLang="es-MX" sz="3800" dirty="0">
                <a:latin typeface="Times New Roman" pitchFamily="18" charset="0"/>
                <a:cs typeface="Times New Roman" pitchFamily="18" charset="0"/>
              </a:rPr>
              <a:t> em </a:t>
            </a:r>
            <a:r>
              <a:rPr lang="pt-BR" altLang="es-MX" sz="3800" dirty="0" err="1">
                <a:latin typeface="Times New Roman" pitchFamily="18" charset="0"/>
                <a:cs typeface="Times New Roman" pitchFamily="18" charset="0"/>
              </a:rPr>
              <a:t>otros</a:t>
            </a:r>
            <a:r>
              <a:rPr lang="pt-BR" altLang="es-MX" sz="3800" dirty="0">
                <a:latin typeface="Times New Roman" pitchFamily="18" charset="0"/>
                <a:cs typeface="Times New Roman" pitchFamily="18" charset="0"/>
              </a:rPr>
              <a:t> registros de </a:t>
            </a:r>
            <a:r>
              <a:rPr lang="pt-BR" altLang="es-MX" sz="3800" dirty="0" err="1">
                <a:latin typeface="Times New Roman" pitchFamily="18" charset="0"/>
                <a:cs typeface="Times New Roman" pitchFamily="18" charset="0"/>
              </a:rPr>
              <a:t>la</a:t>
            </a:r>
            <a:r>
              <a:rPr lang="pt-BR" altLang="es-MX" sz="3800" dirty="0">
                <a:latin typeface="Times New Roman" pitchFamily="18" charset="0"/>
                <a:cs typeface="Times New Roman" pitchFamily="18" charset="0"/>
              </a:rPr>
              <a:t> </a:t>
            </a:r>
            <a:r>
              <a:rPr lang="pt-BR" altLang="es-MX" sz="3800" dirty="0" err="1">
                <a:latin typeface="Times New Roman" pitchFamily="18" charset="0"/>
                <a:cs typeface="Times New Roman" pitchFamily="18" charset="0"/>
              </a:rPr>
              <a:t>region</a:t>
            </a:r>
            <a:r>
              <a:rPr lang="pt-BR" altLang="es-MX" sz="3800" dirty="0">
                <a:latin typeface="Times New Roman" pitchFamily="18" charset="0"/>
                <a:cs typeface="Times New Roman" pitchFamily="18" charset="0"/>
              </a:rPr>
              <a:t> de </a:t>
            </a:r>
            <a:r>
              <a:rPr lang="pt-BR" altLang="es-MX" sz="3800" dirty="0" err="1">
                <a:latin typeface="Times New Roman" pitchFamily="18" charset="0"/>
                <a:cs typeface="Times New Roman" pitchFamily="18" charset="0"/>
              </a:rPr>
              <a:t>la</a:t>
            </a:r>
            <a:r>
              <a:rPr lang="pt-BR" altLang="es-MX" sz="3800" dirty="0">
                <a:latin typeface="Times New Roman" pitchFamily="18" charset="0"/>
                <a:cs typeface="Times New Roman" pitchFamily="18" charset="0"/>
              </a:rPr>
              <a:t> </a:t>
            </a:r>
            <a:r>
              <a:rPr lang="pt-BR" altLang="es-MX" sz="3800" dirty="0" err="1">
                <a:latin typeface="Times New Roman" pitchFamily="18" charset="0"/>
                <a:cs typeface="Times New Roman" pitchFamily="18" charset="0"/>
              </a:rPr>
              <a:t>monzón</a:t>
            </a:r>
            <a:r>
              <a:rPr lang="pt-BR" altLang="es-MX" sz="3800" dirty="0">
                <a:latin typeface="Times New Roman" pitchFamily="18" charset="0"/>
                <a:cs typeface="Times New Roman" pitchFamily="18" charset="0"/>
              </a:rPr>
              <a:t>. </a:t>
            </a:r>
          </a:p>
          <a:p>
            <a:pPr algn="just">
              <a:buFont typeface="Arial" pitchFamily="34" charset="0"/>
              <a:buChar char="•"/>
              <a:defRPr/>
            </a:pPr>
            <a:endParaRPr lang="pt-BR" altLang="es-MX" sz="3800" dirty="0">
              <a:latin typeface="Times New Roman" pitchFamily="18" charset="0"/>
              <a:cs typeface="Times New Roman" pitchFamily="18" charset="0"/>
            </a:endParaRPr>
          </a:p>
          <a:p>
            <a:pPr algn="just">
              <a:buFont typeface="Arial" pitchFamily="34" charset="0"/>
              <a:buChar char="•"/>
              <a:defRPr/>
            </a:pPr>
            <a:r>
              <a:rPr lang="pt-BR" sz="3800" dirty="0">
                <a:latin typeface="Times New Roman" pitchFamily="18" charset="0"/>
                <a:cs typeface="Times New Roman" pitchFamily="18" charset="0"/>
              </a:rPr>
              <a:t>Durante </a:t>
            </a:r>
            <a:r>
              <a:rPr lang="pt-BR" sz="3800" dirty="0" err="1">
                <a:latin typeface="Times New Roman" pitchFamily="18" charset="0"/>
                <a:cs typeface="Times New Roman" pitchFamily="18" charset="0"/>
              </a:rPr>
              <a:t>el</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Holoceno</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ocurrieron</a:t>
            </a:r>
            <a:r>
              <a:rPr lang="pt-BR" sz="3800" dirty="0">
                <a:latin typeface="Times New Roman" pitchFamily="18" charset="0"/>
                <a:cs typeface="Times New Roman" pitchFamily="18" charset="0"/>
              </a:rPr>
              <a:t>  eventos </a:t>
            </a:r>
            <a:r>
              <a:rPr lang="pt-BR" sz="3800" dirty="0" err="1">
                <a:latin typeface="Times New Roman" pitchFamily="18" charset="0"/>
                <a:cs typeface="Times New Roman" pitchFamily="18" charset="0"/>
              </a:rPr>
              <a:t>hidroclimáticos</a:t>
            </a:r>
            <a:r>
              <a:rPr lang="pt-BR" sz="3800" dirty="0">
                <a:latin typeface="Times New Roman" pitchFamily="18" charset="0"/>
                <a:cs typeface="Times New Roman" pitchFamily="18" charset="0"/>
              </a:rPr>
              <a:t> abruptos em </a:t>
            </a:r>
            <a:r>
              <a:rPr lang="pt-BR" sz="3800" dirty="0" err="1">
                <a:latin typeface="Times New Roman" pitchFamily="18" charset="0"/>
                <a:cs typeface="Times New Roman" pitchFamily="18" charset="0"/>
              </a:rPr>
              <a:t>Sur</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America</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algunos</a:t>
            </a:r>
            <a:r>
              <a:rPr lang="pt-BR" sz="3800" dirty="0">
                <a:latin typeface="Times New Roman" pitchFamily="18" charset="0"/>
                <a:cs typeface="Times New Roman" pitchFamily="18" charset="0"/>
              </a:rPr>
              <a:t> de </a:t>
            </a:r>
            <a:r>
              <a:rPr lang="pt-BR" sz="3800" dirty="0" err="1">
                <a:latin typeface="Times New Roman" pitchFamily="18" charset="0"/>
                <a:cs typeface="Times New Roman" pitchFamily="18" charset="0"/>
              </a:rPr>
              <a:t>ellos</a:t>
            </a:r>
            <a:r>
              <a:rPr lang="pt-BR" sz="3800" dirty="0">
                <a:latin typeface="Times New Roman" pitchFamily="18" charset="0"/>
                <a:cs typeface="Times New Roman" pitchFamily="18" charset="0"/>
              </a:rPr>
              <a:t> relacionados </a:t>
            </a:r>
            <a:r>
              <a:rPr lang="pt-BR" sz="3800" dirty="0" err="1">
                <a:latin typeface="Times New Roman" pitchFamily="18" charset="0"/>
                <a:cs typeface="Times New Roman" pitchFamily="18" charset="0"/>
              </a:rPr>
              <a:t>con</a:t>
            </a:r>
            <a:r>
              <a:rPr lang="pt-BR" sz="3800" dirty="0">
                <a:latin typeface="Times New Roman" pitchFamily="18" charset="0"/>
                <a:cs typeface="Times New Roman" pitchFamily="18" charset="0"/>
              </a:rPr>
              <a:t> </a:t>
            </a:r>
            <a:r>
              <a:rPr lang="pt-BR" sz="3800" b="1" dirty="0" err="1">
                <a:latin typeface="Times New Roman" pitchFamily="18" charset="0"/>
                <a:cs typeface="Times New Roman" pitchFamily="18" charset="0"/>
              </a:rPr>
              <a:t>los</a:t>
            </a:r>
            <a:r>
              <a:rPr lang="pt-BR" sz="3800" b="1" dirty="0">
                <a:latin typeface="Times New Roman" pitchFamily="18" charset="0"/>
                <a:cs typeface="Times New Roman" pitchFamily="18" charset="0"/>
              </a:rPr>
              <a:t> eventos Bond. </a:t>
            </a:r>
          </a:p>
          <a:p>
            <a:pPr marL="0" indent="0" algn="just">
              <a:buNone/>
              <a:defRPr/>
            </a:pPr>
            <a:endParaRPr lang="pt-BR" sz="3800" b="1" dirty="0">
              <a:latin typeface="Times New Roman" pitchFamily="18" charset="0"/>
              <a:cs typeface="Times New Roman" pitchFamily="18" charset="0"/>
            </a:endParaRPr>
          </a:p>
          <a:p>
            <a:pPr algn="just">
              <a:buFont typeface="Arial" pitchFamily="34" charset="0"/>
              <a:buChar char="•"/>
              <a:defRPr/>
            </a:pPr>
            <a:r>
              <a:rPr lang="pt-BR" sz="3800" dirty="0" err="1">
                <a:latin typeface="Times New Roman" pitchFamily="18" charset="0"/>
                <a:cs typeface="Times New Roman" pitchFamily="18" charset="0"/>
              </a:rPr>
              <a:t>Previous</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studies</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recorded</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the</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presence</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of</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abrupt</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hydroclimatic</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events</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during</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the</a:t>
            </a:r>
            <a:r>
              <a:rPr lang="pt-BR" sz="3800" dirty="0">
                <a:latin typeface="Times New Roman" pitchFamily="18" charset="0"/>
                <a:cs typeface="Times New Roman" pitchFamily="18" charset="0"/>
              </a:rPr>
              <a:t> late </a:t>
            </a:r>
            <a:r>
              <a:rPr lang="pt-BR" sz="3800" dirty="0" err="1">
                <a:latin typeface="Times New Roman" pitchFamily="18" charset="0"/>
                <a:cs typeface="Times New Roman" pitchFamily="18" charset="0"/>
              </a:rPr>
              <a:t>Holocene</a:t>
            </a:r>
            <a:r>
              <a:rPr lang="pt-BR" sz="3800" dirty="0">
                <a:latin typeface="Times New Roman" pitchFamily="18" charset="0"/>
                <a:cs typeface="Times New Roman" pitchFamily="18" charset="0"/>
              </a:rPr>
              <a:t> in </a:t>
            </a:r>
            <a:r>
              <a:rPr lang="pt-BR" sz="3800" dirty="0" err="1">
                <a:latin typeface="Times New Roman" pitchFamily="18" charset="0"/>
                <a:cs typeface="Times New Roman" pitchFamily="18" charset="0"/>
              </a:rPr>
              <a:t>the</a:t>
            </a:r>
            <a:r>
              <a:rPr lang="pt-BR" sz="3800" dirty="0">
                <a:latin typeface="Times New Roman" pitchFamily="18" charset="0"/>
                <a:cs typeface="Times New Roman" pitchFamily="18" charset="0"/>
              </a:rPr>
              <a:t> Andes, </a:t>
            </a:r>
            <a:r>
              <a:rPr lang="pt-BR" sz="3800" dirty="0" err="1">
                <a:latin typeface="Times New Roman" pitchFamily="18" charset="0"/>
                <a:cs typeface="Times New Roman" pitchFamily="18" charset="0"/>
              </a:rPr>
              <a:t>but</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Shatuca</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record</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is</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the</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first</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to</a:t>
            </a:r>
            <a:r>
              <a:rPr lang="pt-BR" sz="3800" dirty="0">
                <a:latin typeface="Times New Roman" pitchFamily="18" charset="0"/>
                <a:cs typeface="Times New Roman" pitchFamily="18" charset="0"/>
              </a:rPr>
              <a:t> show </a:t>
            </a:r>
            <a:r>
              <a:rPr lang="pt-BR" sz="3800" dirty="0" err="1">
                <a:latin typeface="Times New Roman" pitchFamily="18" charset="0"/>
                <a:cs typeface="Times New Roman" pitchFamily="18" charset="0"/>
              </a:rPr>
              <a:t>several</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abrupt</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events</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occurring</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also</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during</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the</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early</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and</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mid</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Holocene</a:t>
            </a:r>
            <a:r>
              <a:rPr lang="pt-BR" sz="3800" dirty="0">
                <a:latin typeface="Times New Roman" pitchFamily="18" charset="0"/>
                <a:cs typeface="Times New Roman" pitchFamily="18" charset="0"/>
              </a:rPr>
              <a:t>. </a:t>
            </a:r>
            <a:r>
              <a:rPr lang="pt-BR" sz="3800" dirty="0" err="1">
                <a:latin typeface="Times New Roman" pitchFamily="18" charset="0"/>
                <a:cs typeface="Times New Roman" pitchFamily="18" charset="0"/>
              </a:rPr>
              <a:t>S</a:t>
            </a:r>
            <a:r>
              <a:rPr lang="es-MX" altLang="es-MX" sz="3800" dirty="0">
                <a:latin typeface="Times New Roman" charset="0"/>
                <a:ea typeface="Times New Roman" charset="0"/>
                <a:cs typeface="Times New Roman" charset="0"/>
              </a:rPr>
              <a:t>ince the mid Holocene the Bond events show an increase in moisture transport probably due to a response to the higher austral summer insolation. </a:t>
            </a:r>
            <a:endParaRPr lang="es-ES" altLang="es-MX" sz="3800" dirty="0"/>
          </a:p>
          <a:p>
            <a:pPr algn="just">
              <a:buFont typeface="Arial" pitchFamily="34" charset="0"/>
              <a:buChar char="•"/>
              <a:defRPr/>
            </a:pPr>
            <a:endParaRPr lang="pt-BR" sz="3800" dirty="0">
              <a:latin typeface="Times New Roman" pitchFamily="18" charset="0"/>
              <a:cs typeface="Times New Roman" pitchFamily="18" charset="0"/>
            </a:endParaRPr>
          </a:p>
          <a:p>
            <a:pPr algn="just">
              <a:buFont typeface="Arial" pitchFamily="34" charset="0"/>
              <a:buChar char="•"/>
              <a:defRPr/>
            </a:pPr>
            <a:r>
              <a:rPr lang="pt-BR" altLang="es-MX" sz="3800" dirty="0" err="1">
                <a:latin typeface="Times New Roman" charset="0"/>
                <a:ea typeface="Times New Roman" charset="0"/>
                <a:cs typeface="Times New Roman" charset="0"/>
              </a:rPr>
              <a:t>During</a:t>
            </a:r>
            <a:r>
              <a:rPr lang="pt-BR" altLang="es-MX" sz="3800" dirty="0">
                <a:latin typeface="Times New Roman" charset="0"/>
                <a:ea typeface="Times New Roman" charset="0"/>
                <a:cs typeface="Times New Roman" charset="0"/>
              </a:rPr>
              <a:t> </a:t>
            </a:r>
            <a:r>
              <a:rPr lang="pt-BR" altLang="es-MX" sz="3800" dirty="0" err="1">
                <a:latin typeface="Times New Roman" charset="0"/>
                <a:ea typeface="Times New Roman" charset="0"/>
                <a:cs typeface="Times New Roman" charset="0"/>
              </a:rPr>
              <a:t>the</a:t>
            </a:r>
            <a:r>
              <a:rPr lang="pt-BR" altLang="es-MX" sz="3800" dirty="0">
                <a:latin typeface="Times New Roman" charset="0"/>
                <a:ea typeface="Times New Roman" charset="0"/>
                <a:cs typeface="Times New Roman" charset="0"/>
              </a:rPr>
              <a:t> late </a:t>
            </a:r>
            <a:r>
              <a:rPr lang="pt-BR" altLang="es-MX" sz="3800" dirty="0" err="1">
                <a:latin typeface="Times New Roman" charset="0"/>
                <a:ea typeface="Times New Roman" charset="0"/>
                <a:cs typeface="Times New Roman" charset="0"/>
              </a:rPr>
              <a:t>Holocene</a:t>
            </a:r>
            <a:r>
              <a:rPr lang="pt-BR" altLang="es-MX" sz="3800" dirty="0">
                <a:latin typeface="Times New Roman" charset="0"/>
                <a:ea typeface="Times New Roman" charset="0"/>
                <a:cs typeface="Times New Roman" charset="0"/>
              </a:rPr>
              <a:t> </a:t>
            </a:r>
            <a:r>
              <a:rPr lang="pt-BR" altLang="es-MX" sz="3800" dirty="0" err="1">
                <a:latin typeface="Times New Roman" charset="0"/>
                <a:ea typeface="Times New Roman" charset="0"/>
                <a:cs typeface="Times New Roman" charset="0"/>
              </a:rPr>
              <a:t>Shatuca</a:t>
            </a:r>
            <a:r>
              <a:rPr lang="pt-BR" altLang="es-MX" sz="3800" dirty="0">
                <a:latin typeface="Times New Roman" charset="0"/>
                <a:ea typeface="Times New Roman" charset="0"/>
                <a:cs typeface="Times New Roman" charset="0"/>
              </a:rPr>
              <a:t> </a:t>
            </a:r>
            <a:r>
              <a:rPr lang="pt-BR" altLang="es-MX" sz="3800" dirty="0" err="1">
                <a:latin typeface="Times New Roman" charset="0"/>
                <a:ea typeface="Times New Roman" charset="0"/>
                <a:cs typeface="Times New Roman" charset="0"/>
              </a:rPr>
              <a:t>record</a:t>
            </a:r>
            <a:r>
              <a:rPr lang="pt-BR" altLang="es-MX" sz="3800" dirty="0">
                <a:latin typeface="Times New Roman" charset="0"/>
                <a:ea typeface="Times New Roman" charset="0"/>
                <a:cs typeface="Times New Roman" charset="0"/>
              </a:rPr>
              <a:t> </a:t>
            </a:r>
            <a:r>
              <a:rPr lang="es-MX" altLang="es-MX" sz="3800" dirty="0">
                <a:latin typeface="Times New Roman" charset="0"/>
                <a:ea typeface="Times New Roman" charset="0"/>
                <a:cs typeface="Times New Roman" charset="0"/>
              </a:rPr>
              <a:t>has a poor age control, however, our analysis shows that dry and wet events were synchronous between Andean records located at different altitudes. Some of these events were related to the Bond events, while others were probably more regional events, such as the dry period in 2.2ka.</a:t>
            </a:r>
          </a:p>
          <a:p>
            <a:pPr algn="just">
              <a:buFont typeface="Arial" pitchFamily="34" charset="0"/>
              <a:buChar char="•"/>
              <a:defRPr/>
            </a:pPr>
            <a:endParaRPr lang="es-MX" altLang="es-MX" sz="3800" dirty="0">
              <a:latin typeface="Times New Roman" charset="0"/>
              <a:ea typeface="Times New Roman" charset="0"/>
              <a:cs typeface="Times New Roman" charset="0"/>
            </a:endParaRPr>
          </a:p>
          <a:p>
            <a:pPr algn="just">
              <a:buFont typeface="Arial" pitchFamily="34" charset="0"/>
              <a:buChar char="•"/>
              <a:defRPr/>
            </a:pPr>
            <a:r>
              <a:rPr lang="es-MX" altLang="es-MX" sz="3800" dirty="0">
                <a:latin typeface="Times New Roman" charset="0"/>
                <a:ea typeface="Times New Roman" charset="0"/>
                <a:cs typeface="Times New Roman" charset="0"/>
              </a:rPr>
              <a:t>During the 4.2 ka event, the Notheastern Andes at mid and low altitudes were wet, but highland records from this area do not indicate this. This study indicates that the 4.2 ka event was probably related to Bond event 3. </a:t>
            </a:r>
          </a:p>
          <a:p>
            <a:pPr algn="just">
              <a:buFont typeface="Arial" pitchFamily="34" charset="0"/>
              <a:buChar char="•"/>
              <a:defRPr/>
            </a:pPr>
            <a:endParaRPr lang="es-MX" altLang="es-MX" sz="3600" b="1" i="1" dirty="0">
              <a:latin typeface="Times New Roman" charset="0"/>
              <a:ea typeface="Times New Roman" charset="0"/>
              <a:cs typeface="Times New Roman" charset="0"/>
            </a:endParaRPr>
          </a:p>
          <a:p>
            <a:pPr algn="just">
              <a:buFont typeface="Arial" pitchFamily="34" charset="0"/>
              <a:buChar char="•"/>
              <a:defRPr/>
            </a:pPr>
            <a:endParaRPr lang="es-MX" altLang="es-MX" sz="3600" dirty="0">
              <a:latin typeface="Times New Roman" charset="0"/>
              <a:ea typeface="Times New Roman" charset="0"/>
              <a:cs typeface="Times New Roman" charset="0"/>
            </a:endParaRPr>
          </a:p>
          <a:p>
            <a:pPr algn="just">
              <a:buFont typeface="Arial" pitchFamily="34" charset="0"/>
              <a:buChar char="•"/>
              <a:defRPr/>
            </a:pPr>
            <a:endParaRPr lang="es-MX" altLang="es-MX" sz="3600" dirty="0">
              <a:latin typeface="Times New Roman" charset="0"/>
              <a:ea typeface="Times New Roman" charset="0"/>
              <a:cs typeface="Times New Roman" charset="0"/>
            </a:endParaRPr>
          </a:p>
          <a:p>
            <a:pPr algn="just">
              <a:buFont typeface="Arial" pitchFamily="34" charset="0"/>
              <a:buChar char="•"/>
              <a:defRPr/>
            </a:pPr>
            <a:endParaRPr lang="pt-BR" sz="3400" dirty="0">
              <a:latin typeface="Times New Roman" pitchFamily="18" charset="0"/>
              <a:cs typeface="Times New Roman" pitchFamily="18" charset="0"/>
            </a:endParaRPr>
          </a:p>
          <a:p>
            <a:pPr algn="just">
              <a:buFont typeface="Arial" pitchFamily="34" charset="0"/>
              <a:buChar char="•"/>
              <a:defRPr/>
            </a:pPr>
            <a:endParaRPr lang="pt-BR" sz="3400" dirty="0">
              <a:latin typeface="Times New Roman" pitchFamily="18" charset="0"/>
              <a:cs typeface="Times New Roman" pitchFamily="18" charset="0"/>
            </a:endParaRPr>
          </a:p>
          <a:p>
            <a:pPr algn="just">
              <a:buFont typeface="Arial" pitchFamily="34" charset="0"/>
              <a:buChar char="•"/>
              <a:defRPr/>
            </a:pPr>
            <a:endParaRPr lang="pt-BR" sz="3400" dirty="0">
              <a:latin typeface="Times New Roman" pitchFamily="18" charset="0"/>
              <a:cs typeface="Times New Roman" pitchFamily="18" charset="0"/>
            </a:endParaRPr>
          </a:p>
        </p:txBody>
      </p:sp>
      <p:sp>
        <p:nvSpPr>
          <p:cNvPr id="4" name="Título 1"/>
          <p:cNvSpPr>
            <a:spLocks noGrp="1"/>
          </p:cNvSpPr>
          <p:nvPr>
            <p:ph type="title"/>
          </p:nvPr>
        </p:nvSpPr>
        <p:spPr>
          <a:xfrm>
            <a:off x="179832" y="0"/>
            <a:ext cx="10515600" cy="1325563"/>
          </a:xfrm>
        </p:spPr>
        <p:txBody>
          <a:bodyPr rtlCol="0">
            <a:normAutofit fontScale="90000"/>
          </a:bodyPr>
          <a:lstStyle/>
          <a:p>
            <a:pPr>
              <a:defRPr/>
            </a:pPr>
            <a:br>
              <a:rPr lang="es-ES" dirty="0"/>
            </a:br>
            <a:r>
              <a:rPr lang="es-ES" b="1" dirty="0">
                <a:latin typeface="Times New Roman" pitchFamily="18" charset="0"/>
                <a:cs typeface="Times New Roman" pitchFamily="18" charset="0"/>
              </a:rPr>
              <a:t>9</a:t>
            </a:r>
            <a:r>
              <a:rPr lang="x-none" b="1">
                <a:latin typeface="Times New Roman" pitchFamily="18" charset="0"/>
                <a:cs typeface="Times New Roman" pitchFamily="18" charset="0"/>
              </a:rPr>
              <a:t>. </a:t>
            </a:r>
            <a:r>
              <a:rPr lang="es-MX" b="1" dirty="0">
                <a:latin typeface="Times New Roman" pitchFamily="18" charset="0"/>
                <a:cs typeface="Times New Roman" pitchFamily="18" charset="0"/>
              </a:rPr>
              <a:t>Conclusiones</a:t>
            </a:r>
            <a:br>
              <a:rPr lang="es-ES" b="1" dirty="0"/>
            </a:br>
            <a:endParaRPr lang="es-ES" dirty="0"/>
          </a:p>
        </p:txBody>
      </p:sp>
    </p:spTree>
    <p:extLst>
      <p:ext uri="{BB962C8B-B14F-4D97-AF65-F5344CB8AC3E}">
        <p14:creationId xmlns:p14="http://schemas.microsoft.com/office/powerpoint/2010/main" val="13257889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3452" y="404815"/>
            <a:ext cx="4627563"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ço Reservado para Conteúdo 2"/>
          <p:cNvSpPr txBox="1">
            <a:spLocks noGrp="1"/>
          </p:cNvSpPr>
          <p:nvPr>
            <p:ph idx="1"/>
          </p:nvPr>
        </p:nvSpPr>
        <p:spPr>
          <a:xfrm>
            <a:off x="106043" y="1009380"/>
            <a:ext cx="3924300" cy="5732463"/>
          </a:xfrm>
        </p:spPr>
        <p:txBody>
          <a:bodyPr>
            <a:normAutofit/>
          </a:bodyPr>
          <a:lstStyle/>
          <a:p>
            <a:pPr eaLnBrk="1" hangingPunct="1">
              <a:lnSpc>
                <a:spcPct val="80000"/>
              </a:lnSpc>
              <a:buFont typeface="Arial" charset="0"/>
              <a:buNone/>
            </a:pPr>
            <a:r>
              <a:rPr lang="pt-BR" altLang="x-none" sz="2400" b="1" dirty="0">
                <a:latin typeface="Times New Roman" charset="0"/>
                <a:ea typeface="Times New Roman" charset="0"/>
                <a:cs typeface="Times New Roman" charset="0"/>
              </a:rPr>
              <a:t>Sitio de </a:t>
            </a:r>
            <a:r>
              <a:rPr lang="pt-BR" altLang="x-none" sz="2400" b="1" dirty="0" err="1">
                <a:latin typeface="Times New Roman" charset="0"/>
                <a:ea typeface="Times New Roman" charset="0"/>
                <a:cs typeface="Times New Roman" charset="0"/>
              </a:rPr>
              <a:t>Estudio</a:t>
            </a:r>
            <a:endParaRPr lang="pt-BR" altLang="x-none" sz="2400" b="1" dirty="0">
              <a:latin typeface="Times New Roman" charset="0"/>
              <a:ea typeface="Times New Roman" charset="0"/>
              <a:cs typeface="Times New Roman" charset="0"/>
            </a:endParaRPr>
          </a:p>
          <a:p>
            <a:pPr marL="0" indent="0" eaLnBrk="1" hangingPunct="1">
              <a:lnSpc>
                <a:spcPct val="80000"/>
              </a:lnSpc>
              <a:buNone/>
            </a:pPr>
            <a:endParaRPr lang="pt-BR" altLang="x-none" sz="1600" dirty="0">
              <a:latin typeface="Times New Roman" charset="0"/>
              <a:ea typeface="Times New Roman" charset="0"/>
              <a:cs typeface="Times New Roman" charset="0"/>
            </a:endParaRPr>
          </a:p>
          <a:p>
            <a:pPr eaLnBrk="1" hangingPunct="1">
              <a:lnSpc>
                <a:spcPct val="80000"/>
              </a:lnSpc>
            </a:pPr>
            <a:r>
              <a:rPr lang="pt-BR" altLang="x-none" sz="1600" dirty="0" err="1">
                <a:solidFill>
                  <a:srgbClr val="FF0000"/>
                </a:solidFill>
                <a:latin typeface="Times New Roman" charset="0"/>
                <a:ea typeface="Times New Roman" charset="0"/>
                <a:cs typeface="Times New Roman" charset="0"/>
              </a:rPr>
              <a:t>Cueva</a:t>
            </a:r>
            <a:r>
              <a:rPr lang="pt-BR" altLang="x-none" sz="1600" dirty="0">
                <a:solidFill>
                  <a:srgbClr val="FF0000"/>
                </a:solidFill>
                <a:latin typeface="Times New Roman" charset="0"/>
                <a:ea typeface="Times New Roman" charset="0"/>
                <a:cs typeface="Times New Roman" charset="0"/>
              </a:rPr>
              <a:t> Shatuca</a:t>
            </a:r>
          </a:p>
          <a:p>
            <a:pPr eaLnBrk="1" hangingPunct="1">
              <a:lnSpc>
                <a:spcPct val="80000"/>
              </a:lnSpc>
            </a:pPr>
            <a:endParaRPr lang="pt-BR" altLang="x-none" sz="1600" dirty="0">
              <a:latin typeface="Times New Roman" charset="0"/>
              <a:ea typeface="Times New Roman" charset="0"/>
              <a:cs typeface="Times New Roman" charset="0"/>
            </a:endParaRPr>
          </a:p>
          <a:p>
            <a:pPr eaLnBrk="1" hangingPunct="1">
              <a:lnSpc>
                <a:spcPct val="80000"/>
              </a:lnSpc>
            </a:pPr>
            <a:r>
              <a:rPr lang="pt-BR" altLang="x-none" sz="1600" b="1" dirty="0">
                <a:solidFill>
                  <a:srgbClr val="FF0000"/>
                </a:solidFill>
                <a:latin typeface="Times New Roman" charset="0"/>
                <a:ea typeface="Times New Roman" charset="0"/>
                <a:cs typeface="Times New Roman" charset="0"/>
              </a:rPr>
              <a:t>5.70°S; </a:t>
            </a:r>
            <a:r>
              <a:rPr lang="pt-BR" altLang="x-none" sz="1600" b="1" dirty="0">
                <a:latin typeface="Times New Roman" charset="0"/>
                <a:ea typeface="Times New Roman" charset="0"/>
                <a:cs typeface="Times New Roman" charset="0"/>
              </a:rPr>
              <a:t>77.90°W</a:t>
            </a:r>
          </a:p>
          <a:p>
            <a:pPr eaLnBrk="1" hangingPunct="1">
              <a:lnSpc>
                <a:spcPct val="80000"/>
              </a:lnSpc>
            </a:pPr>
            <a:endParaRPr lang="pt-BR" altLang="x-none" sz="1600" b="1" dirty="0">
              <a:latin typeface="Times New Roman" charset="0"/>
              <a:ea typeface="Times New Roman" charset="0"/>
              <a:cs typeface="Times New Roman" charset="0"/>
            </a:endParaRPr>
          </a:p>
          <a:p>
            <a:pPr eaLnBrk="1" hangingPunct="1">
              <a:lnSpc>
                <a:spcPct val="80000"/>
              </a:lnSpc>
            </a:pPr>
            <a:r>
              <a:rPr lang="pt-BR" altLang="x-none" sz="1600" dirty="0" err="1">
                <a:latin typeface="Times New Roman" charset="0"/>
                <a:ea typeface="Times New Roman" charset="0"/>
                <a:cs typeface="Times New Roman" charset="0"/>
              </a:rPr>
              <a:t>Departmento</a:t>
            </a:r>
            <a:r>
              <a:rPr lang="pt-BR" altLang="x-none" sz="1600" dirty="0">
                <a:latin typeface="Times New Roman" charset="0"/>
                <a:ea typeface="Times New Roman" charset="0"/>
                <a:cs typeface="Times New Roman" charset="0"/>
              </a:rPr>
              <a:t> de Amazonas</a:t>
            </a:r>
          </a:p>
          <a:p>
            <a:pPr marL="0" indent="0" eaLnBrk="1" hangingPunct="1">
              <a:lnSpc>
                <a:spcPct val="80000"/>
              </a:lnSpc>
              <a:buNone/>
            </a:pPr>
            <a:endParaRPr lang="pt-BR" altLang="x-none" sz="1600" b="1" dirty="0">
              <a:latin typeface="Times New Roman" charset="0"/>
              <a:ea typeface="Times New Roman" charset="0"/>
              <a:cs typeface="Times New Roman" charset="0"/>
            </a:endParaRPr>
          </a:p>
          <a:p>
            <a:pPr eaLnBrk="1" hangingPunct="1">
              <a:lnSpc>
                <a:spcPct val="80000"/>
              </a:lnSpc>
            </a:pPr>
            <a:r>
              <a:rPr lang="pt-BR" altLang="x-none" sz="1600" dirty="0" err="1">
                <a:solidFill>
                  <a:srgbClr val="FF0000"/>
                </a:solidFill>
                <a:latin typeface="Times New Roman" charset="0"/>
                <a:ea typeface="Times New Roman" charset="0"/>
                <a:cs typeface="Times New Roman" charset="0"/>
              </a:rPr>
              <a:t>Noreste</a:t>
            </a:r>
            <a:r>
              <a:rPr lang="pt-BR" altLang="x-none" sz="1600" dirty="0">
                <a:solidFill>
                  <a:srgbClr val="FF0000"/>
                </a:solidFill>
                <a:latin typeface="Times New Roman" charset="0"/>
                <a:ea typeface="Times New Roman" charset="0"/>
                <a:cs typeface="Times New Roman" charset="0"/>
              </a:rPr>
              <a:t> de </a:t>
            </a:r>
            <a:r>
              <a:rPr lang="pt-BR" altLang="x-none" sz="1600" dirty="0" err="1">
                <a:solidFill>
                  <a:srgbClr val="FF0000"/>
                </a:solidFill>
                <a:latin typeface="Times New Roman" charset="0"/>
                <a:ea typeface="Times New Roman" charset="0"/>
                <a:cs typeface="Times New Roman" charset="0"/>
              </a:rPr>
              <a:t>los</a:t>
            </a:r>
            <a:r>
              <a:rPr lang="pt-BR" altLang="x-none" sz="1600" dirty="0">
                <a:solidFill>
                  <a:srgbClr val="FF0000"/>
                </a:solidFill>
                <a:latin typeface="Times New Roman" charset="0"/>
                <a:ea typeface="Times New Roman" charset="0"/>
                <a:cs typeface="Times New Roman" charset="0"/>
              </a:rPr>
              <a:t> Andes Peruanos</a:t>
            </a:r>
          </a:p>
          <a:p>
            <a:pPr eaLnBrk="1" hangingPunct="1">
              <a:lnSpc>
                <a:spcPct val="80000"/>
              </a:lnSpc>
            </a:pPr>
            <a:endParaRPr lang="pt-BR" altLang="x-none" sz="1600" dirty="0">
              <a:solidFill>
                <a:srgbClr val="FF0000"/>
              </a:solidFill>
              <a:latin typeface="Times New Roman" charset="0"/>
              <a:ea typeface="Times New Roman" charset="0"/>
              <a:cs typeface="Times New Roman" charset="0"/>
            </a:endParaRPr>
          </a:p>
          <a:p>
            <a:pPr eaLnBrk="1" hangingPunct="1">
              <a:lnSpc>
                <a:spcPct val="80000"/>
              </a:lnSpc>
            </a:pPr>
            <a:r>
              <a:rPr lang="pt-BR" altLang="x-none" sz="1600" dirty="0">
                <a:latin typeface="Times New Roman" charset="0"/>
                <a:ea typeface="Times New Roman" charset="0"/>
                <a:cs typeface="Times New Roman" charset="0"/>
              </a:rPr>
              <a:t>Esta área es principalmente </a:t>
            </a:r>
            <a:r>
              <a:rPr lang="pt-BR" altLang="x-none" sz="1600" dirty="0" err="1">
                <a:latin typeface="Times New Roman" charset="0"/>
                <a:ea typeface="Times New Roman" charset="0"/>
                <a:cs typeface="Times New Roman" charset="0"/>
              </a:rPr>
              <a:t>afectada</a:t>
            </a:r>
            <a:r>
              <a:rPr lang="pt-BR" altLang="x-none" sz="1600" dirty="0">
                <a:latin typeface="Times New Roman" charset="0"/>
                <a:ea typeface="Times New Roman" charset="0"/>
                <a:cs typeface="Times New Roman" charset="0"/>
              </a:rPr>
              <a:t> por </a:t>
            </a:r>
            <a:r>
              <a:rPr lang="pt-BR" altLang="x-none" sz="1600" dirty="0" err="1">
                <a:latin typeface="Times New Roman" charset="0"/>
                <a:ea typeface="Times New Roman" charset="0"/>
                <a:cs typeface="Times New Roman" charset="0"/>
              </a:rPr>
              <a:t>la</a:t>
            </a:r>
            <a:r>
              <a:rPr lang="pt-BR" altLang="x-none" sz="1600" dirty="0">
                <a:latin typeface="Times New Roman" charset="0"/>
                <a:ea typeface="Times New Roman" charset="0"/>
                <a:cs typeface="Times New Roman" charset="0"/>
              </a:rPr>
              <a:t> </a:t>
            </a:r>
            <a:r>
              <a:rPr lang="pt-BR" altLang="x-none" sz="1600" dirty="0" err="1">
                <a:latin typeface="Times New Roman" charset="0"/>
                <a:ea typeface="Times New Roman" charset="0"/>
                <a:cs typeface="Times New Roman" charset="0"/>
              </a:rPr>
              <a:t>monson</a:t>
            </a:r>
            <a:r>
              <a:rPr lang="pt-BR" altLang="x-none" sz="1600" dirty="0">
                <a:latin typeface="Times New Roman" charset="0"/>
                <a:ea typeface="Times New Roman" charset="0"/>
                <a:cs typeface="Times New Roman" charset="0"/>
              </a:rPr>
              <a:t> </a:t>
            </a:r>
            <a:r>
              <a:rPr lang="pt-BR" altLang="x-none" sz="1600" dirty="0" err="1">
                <a:latin typeface="Times New Roman" charset="0"/>
                <a:ea typeface="Times New Roman" charset="0"/>
                <a:cs typeface="Times New Roman" charset="0"/>
              </a:rPr>
              <a:t>Sudamericana</a:t>
            </a:r>
            <a:r>
              <a:rPr lang="pt-BR" altLang="x-none" sz="1600" dirty="0">
                <a:latin typeface="Times New Roman" charset="0"/>
                <a:ea typeface="Times New Roman" charset="0"/>
                <a:cs typeface="Times New Roman" charset="0"/>
              </a:rPr>
              <a:t> (</a:t>
            </a:r>
            <a:r>
              <a:rPr lang="pt-BR" altLang="x-none" sz="1600" dirty="0" err="1">
                <a:latin typeface="Times New Roman" charset="0"/>
                <a:ea typeface="Times New Roman" charset="0"/>
                <a:cs typeface="Times New Roman" charset="0"/>
              </a:rPr>
              <a:t>Octubre-Marzo</a:t>
            </a:r>
            <a:r>
              <a:rPr lang="pt-BR" altLang="x-none" sz="1600" dirty="0">
                <a:latin typeface="Times New Roman" charset="0"/>
                <a:ea typeface="Times New Roman" charset="0"/>
                <a:cs typeface="Times New Roman" charset="0"/>
              </a:rPr>
              <a:t>).</a:t>
            </a:r>
          </a:p>
          <a:p>
            <a:pPr eaLnBrk="1" hangingPunct="1">
              <a:lnSpc>
                <a:spcPct val="80000"/>
              </a:lnSpc>
            </a:pPr>
            <a:endParaRPr lang="pt-BR" altLang="x-none" sz="1600" b="1" dirty="0">
              <a:latin typeface="Times New Roman" charset="0"/>
              <a:ea typeface="Times New Roman" charset="0"/>
              <a:cs typeface="Times New Roman" charset="0"/>
            </a:endParaRPr>
          </a:p>
          <a:p>
            <a:pPr eaLnBrk="1" hangingPunct="1">
              <a:lnSpc>
                <a:spcPct val="80000"/>
              </a:lnSpc>
            </a:pPr>
            <a:r>
              <a:rPr lang="pt-BR" altLang="x-none" sz="1600" b="1" dirty="0">
                <a:latin typeface="Times New Roman" charset="0"/>
                <a:ea typeface="Times New Roman" charset="0"/>
                <a:cs typeface="Times New Roman" charset="0"/>
              </a:rPr>
              <a:t>Bosque montano: Hot spot de </a:t>
            </a:r>
            <a:r>
              <a:rPr lang="pt-BR" altLang="x-none" sz="1600" b="1" dirty="0" err="1">
                <a:latin typeface="Times New Roman" charset="0"/>
                <a:ea typeface="Times New Roman" charset="0"/>
                <a:cs typeface="Times New Roman" charset="0"/>
              </a:rPr>
              <a:t>Biodiversidad</a:t>
            </a:r>
            <a:endParaRPr lang="pt-BR" altLang="x-none" sz="1600" b="1" dirty="0">
              <a:latin typeface="Times New Roman" charset="0"/>
              <a:ea typeface="Times New Roman" charset="0"/>
              <a:cs typeface="Times New Roman" charset="0"/>
            </a:endParaRPr>
          </a:p>
          <a:p>
            <a:pPr eaLnBrk="1" hangingPunct="1">
              <a:lnSpc>
                <a:spcPct val="80000"/>
              </a:lnSpc>
            </a:pPr>
            <a:endParaRPr lang="pt-BR" altLang="x-none" sz="1600" b="1" dirty="0">
              <a:latin typeface="Times New Roman" charset="0"/>
              <a:ea typeface="Times New Roman" charset="0"/>
              <a:cs typeface="Times New Roman" charset="0"/>
            </a:endParaRPr>
          </a:p>
          <a:p>
            <a:pPr eaLnBrk="1" hangingPunct="1">
              <a:lnSpc>
                <a:spcPct val="80000"/>
              </a:lnSpc>
            </a:pPr>
            <a:r>
              <a:rPr lang="pt-BR" altLang="x-none" sz="1600" dirty="0" err="1">
                <a:solidFill>
                  <a:srgbClr val="FF0000"/>
                </a:solidFill>
                <a:latin typeface="Times New Roman" charset="0"/>
                <a:ea typeface="Times New Roman" charset="0"/>
                <a:cs typeface="Times New Roman" charset="0"/>
              </a:rPr>
              <a:t>Altitud</a:t>
            </a:r>
            <a:r>
              <a:rPr lang="pt-BR" altLang="x-none" sz="1600" dirty="0">
                <a:latin typeface="Times New Roman" charset="0"/>
                <a:ea typeface="Times New Roman" charset="0"/>
                <a:cs typeface="Times New Roman" charset="0"/>
              </a:rPr>
              <a:t>: 1960 </a:t>
            </a:r>
            <a:r>
              <a:rPr lang="pt-BR" altLang="x-none" sz="1600" dirty="0" err="1">
                <a:latin typeface="Times New Roman" charset="0"/>
                <a:ea typeface="Times New Roman" charset="0"/>
                <a:cs typeface="Times New Roman" charset="0"/>
              </a:rPr>
              <a:t>msnm</a:t>
            </a:r>
            <a:r>
              <a:rPr lang="pt-BR" altLang="x-none" sz="1600" dirty="0">
                <a:latin typeface="Times New Roman" charset="0"/>
                <a:ea typeface="Times New Roman" charset="0"/>
                <a:cs typeface="Times New Roman" charset="0"/>
                <a:sym typeface="Wingdings" charset="2"/>
              </a:rPr>
              <a:t> </a:t>
            </a:r>
            <a:r>
              <a:rPr lang="pt-BR" altLang="x-none" sz="1600" dirty="0">
                <a:solidFill>
                  <a:srgbClr val="FF0000"/>
                </a:solidFill>
                <a:latin typeface="Times New Roman" charset="0"/>
                <a:ea typeface="Times New Roman" charset="0"/>
                <a:cs typeface="Times New Roman" charset="0"/>
                <a:sym typeface="Wingdings" charset="2"/>
              </a:rPr>
              <a:t>no </a:t>
            </a:r>
            <a:r>
              <a:rPr lang="pt-BR" altLang="x-none" sz="1600" dirty="0" err="1">
                <a:solidFill>
                  <a:srgbClr val="FF0000"/>
                </a:solidFill>
                <a:latin typeface="Times New Roman" charset="0"/>
                <a:ea typeface="Times New Roman" charset="0"/>
                <a:cs typeface="Times New Roman" charset="0"/>
                <a:sym typeface="Wingdings" charset="2"/>
              </a:rPr>
              <a:t>estudiado</a:t>
            </a:r>
            <a:r>
              <a:rPr lang="pt-BR" altLang="x-none" sz="1600" dirty="0">
                <a:solidFill>
                  <a:srgbClr val="FF0000"/>
                </a:solidFill>
                <a:latin typeface="Times New Roman" charset="0"/>
                <a:ea typeface="Times New Roman" charset="0"/>
                <a:cs typeface="Times New Roman" charset="0"/>
                <a:sym typeface="Wingdings" charset="2"/>
              </a:rPr>
              <a:t> previamente </a:t>
            </a:r>
            <a:r>
              <a:rPr lang="pt-BR" altLang="x-none" sz="1600" dirty="0">
                <a:latin typeface="Times New Roman" charset="0"/>
                <a:ea typeface="Times New Roman" charset="0"/>
                <a:cs typeface="Times New Roman" charset="0"/>
                <a:sym typeface="Wingdings" charset="2"/>
              </a:rPr>
              <a:t>(solo </a:t>
            </a:r>
            <a:r>
              <a:rPr lang="pt-BR" altLang="x-none" sz="1600" dirty="0" err="1">
                <a:latin typeface="Times New Roman" charset="0"/>
                <a:ea typeface="Times New Roman" charset="0"/>
                <a:cs typeface="Times New Roman" charset="0"/>
                <a:sym typeface="Wingdings" charset="2"/>
              </a:rPr>
              <a:t>existen</a:t>
            </a:r>
            <a:r>
              <a:rPr lang="pt-BR" altLang="x-none" sz="1600" dirty="0">
                <a:latin typeface="Times New Roman" charset="0"/>
                <a:ea typeface="Times New Roman" charset="0"/>
                <a:cs typeface="Times New Roman" charset="0"/>
                <a:sym typeface="Wingdings" charset="2"/>
              </a:rPr>
              <a:t> registros em zonas altas </a:t>
            </a:r>
            <a:r>
              <a:rPr lang="pt-BR" altLang="x-none" sz="1600" dirty="0" err="1">
                <a:latin typeface="Times New Roman" charset="0"/>
                <a:ea typeface="Times New Roman" charset="0"/>
                <a:cs typeface="Times New Roman" charset="0"/>
                <a:sym typeface="Wingdings" charset="2"/>
              </a:rPr>
              <a:t>y</a:t>
            </a:r>
            <a:r>
              <a:rPr lang="pt-BR" altLang="x-none" sz="1600" dirty="0">
                <a:latin typeface="Times New Roman" charset="0"/>
                <a:ea typeface="Times New Roman" charset="0"/>
                <a:cs typeface="Times New Roman" charset="0"/>
                <a:sym typeface="Wingdings" charset="2"/>
              </a:rPr>
              <a:t> bajas)</a:t>
            </a:r>
            <a:r>
              <a:rPr lang="pt-BR" altLang="x-none" sz="1600" dirty="0">
                <a:latin typeface="Times New Roman" charset="0"/>
                <a:ea typeface="Times New Roman" charset="0"/>
                <a:cs typeface="Times New Roman" charset="0"/>
              </a:rPr>
              <a:t>.</a:t>
            </a:r>
          </a:p>
          <a:p>
            <a:pPr eaLnBrk="1" hangingPunct="1">
              <a:lnSpc>
                <a:spcPct val="80000"/>
              </a:lnSpc>
            </a:pPr>
            <a:endParaRPr lang="pt-BR" altLang="x-none" sz="1600" dirty="0">
              <a:latin typeface="Times New Roman" charset="0"/>
              <a:ea typeface="Times New Roman" charset="0"/>
              <a:cs typeface="Times New Roman" charset="0"/>
            </a:endParaRPr>
          </a:p>
          <a:p>
            <a:pPr algn="just" eaLnBrk="1" hangingPunct="1">
              <a:lnSpc>
                <a:spcPct val="80000"/>
              </a:lnSpc>
            </a:pPr>
            <a:endParaRPr lang="pt-BR" altLang="x-none" sz="1800" dirty="0"/>
          </a:p>
          <a:p>
            <a:pPr eaLnBrk="1" hangingPunct="1">
              <a:lnSpc>
                <a:spcPct val="80000"/>
              </a:lnSpc>
            </a:pPr>
            <a:endParaRPr lang="es-ES" altLang="x-none" sz="2100" dirty="0"/>
          </a:p>
        </p:txBody>
      </p:sp>
      <p:sp>
        <p:nvSpPr>
          <p:cNvPr id="16388" name="Título 1"/>
          <p:cNvSpPr>
            <a:spLocks noGrp="1"/>
          </p:cNvSpPr>
          <p:nvPr>
            <p:ph type="title"/>
          </p:nvPr>
        </p:nvSpPr>
        <p:spPr>
          <a:xfrm>
            <a:off x="97633" y="-54769"/>
            <a:ext cx="8229600" cy="1143001"/>
          </a:xfrm>
        </p:spPr>
        <p:txBody>
          <a:bodyPr/>
          <a:lstStyle/>
          <a:p>
            <a:pPr algn="l" eaLnBrk="1" hangingPunct="1"/>
            <a:r>
              <a:rPr lang="es-ES" altLang="es-MX" sz="4000" b="1" dirty="0">
                <a:latin typeface="Times New Roman" charset="0"/>
                <a:ea typeface="Times New Roman" charset="0"/>
                <a:cs typeface="Times New Roman" charset="0"/>
              </a:rPr>
              <a:t>1. </a:t>
            </a:r>
            <a:r>
              <a:rPr lang="es-ES" altLang="es-MX" sz="4000" b="1" dirty="0" err="1">
                <a:latin typeface="Times New Roman" charset="0"/>
                <a:ea typeface="Times New Roman" charset="0"/>
                <a:cs typeface="Times New Roman" charset="0"/>
              </a:rPr>
              <a:t>Introdu</a:t>
            </a:r>
            <a:r>
              <a:rPr lang="pt-BR" altLang="es-MX" sz="4000" b="1" dirty="0" err="1">
                <a:latin typeface="Times New Roman" charset="0"/>
                <a:ea typeface="Times New Roman" charset="0"/>
                <a:cs typeface="Times New Roman" charset="0"/>
              </a:rPr>
              <a:t>cción</a:t>
            </a:r>
            <a:endParaRPr lang="es-ES" altLang="es-MX" sz="4000" dirty="0">
              <a:latin typeface="Times New Roman" charset="0"/>
              <a:ea typeface="Times New Roman" charset="0"/>
              <a:cs typeface="Times New Roman" charset="0"/>
            </a:endParaRPr>
          </a:p>
        </p:txBody>
      </p:sp>
      <p:pic>
        <p:nvPicPr>
          <p:cNvPr id="16394" name="Picture 10" descr="SAMS NOVA ingles 1 reduzi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516" y="318487"/>
            <a:ext cx="8053042" cy="607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6"/>
          <p:cNvGrpSpPr>
            <a:grpSpLocks/>
          </p:cNvGrpSpPr>
          <p:nvPr/>
        </p:nvGrpSpPr>
        <p:grpSpPr bwMode="auto">
          <a:xfrm>
            <a:off x="3337324" y="-12735"/>
            <a:ext cx="5930900" cy="6870735"/>
            <a:chOff x="5200485" y="928670"/>
            <a:chExt cx="3853514" cy="5034672"/>
          </a:xfrm>
        </p:grpSpPr>
        <p:pic>
          <p:nvPicPr>
            <p:cNvPr id="16391" name="Imagem 6"/>
            <p:cNvPicPr>
              <a:picLocks noChangeAspect="1" noChangeArrowheads="1"/>
            </p:cNvPicPr>
            <p:nvPr/>
          </p:nvPicPr>
          <p:blipFill>
            <a:blip r:embed="rId4">
              <a:extLst>
                <a:ext uri="{28A0092B-C50C-407E-A947-70E740481C1C}">
                  <a14:useLocalDpi xmlns:a14="http://schemas.microsoft.com/office/drawing/2010/main" val="0"/>
                </a:ext>
              </a:extLst>
            </a:blip>
            <a:srcRect l="27757" t="18633" r="38982" b="5385"/>
            <a:stretch>
              <a:fillRect/>
            </a:stretch>
          </p:blipFill>
          <p:spPr bwMode="auto">
            <a:xfrm>
              <a:off x="5650764" y="928670"/>
              <a:ext cx="3292533" cy="483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CaixaDeTexto 10"/>
            <p:cNvSpPr txBox="1">
              <a:spLocks noChangeArrowheads="1"/>
            </p:cNvSpPr>
            <p:nvPr/>
          </p:nvSpPr>
          <p:spPr bwMode="auto">
            <a:xfrm>
              <a:off x="5200485" y="5737812"/>
              <a:ext cx="3853514" cy="2255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s-ES" altLang="es-MX" sz="1400" b="1" dirty="0">
                  <a:latin typeface="Times New Roman" charset="0"/>
                  <a:ea typeface="Times New Roman" charset="0"/>
                  <a:cs typeface="Times New Roman" charset="0"/>
                </a:rPr>
                <a:t>Fuente: Young and </a:t>
              </a:r>
              <a:r>
                <a:rPr lang="es-ES" altLang="es-MX" sz="1400" b="1" dirty="0" err="1">
                  <a:latin typeface="Times New Roman" charset="0"/>
                  <a:ea typeface="Times New Roman" charset="0"/>
                  <a:cs typeface="Times New Roman" charset="0"/>
                </a:rPr>
                <a:t>Leon</a:t>
              </a:r>
              <a:r>
                <a:rPr lang="es-ES" altLang="es-MX" sz="1400" b="1" dirty="0">
                  <a:latin typeface="Times New Roman" charset="0"/>
                  <a:ea typeface="Times New Roman" charset="0"/>
                  <a:cs typeface="Times New Roman" charset="0"/>
                </a:rPr>
                <a:t> (1999)</a:t>
              </a:r>
            </a:p>
          </p:txBody>
        </p:sp>
        <p:sp>
          <p:nvSpPr>
            <p:cNvPr id="9" name="Estrela de 5 pontas 8"/>
            <p:cNvSpPr/>
            <p:nvPr/>
          </p:nvSpPr>
          <p:spPr>
            <a:xfrm>
              <a:off x="6568194" y="2438598"/>
              <a:ext cx="128932" cy="165185"/>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pic>
        <p:nvPicPr>
          <p:cNvPr id="15" name="Picture 5" descr="C:\Users\Lenovo\Documents\fotos imp\shatuca\P9030043.JPG">
            <a:extLst>
              <a:ext uri="{FF2B5EF4-FFF2-40B4-BE49-F238E27FC236}">
                <a16:creationId xmlns:a16="http://schemas.microsoft.com/office/drawing/2014/main" id="{B50B9E77-78AA-594D-B5CA-6D82CAE3FA3E}"/>
              </a:ext>
            </a:extLst>
          </p:cNvPr>
          <p:cNvPicPr>
            <a:picLocks noChangeAspect="1" noChangeArrowheads="1"/>
          </p:cNvPicPr>
          <p:nvPr/>
        </p:nvPicPr>
        <p:blipFill>
          <a:blip r:embed="rId5"/>
          <a:srcRect/>
          <a:stretch>
            <a:fillRect/>
          </a:stretch>
        </p:blipFill>
        <p:spPr bwMode="auto">
          <a:xfrm>
            <a:off x="9203010" y="2882832"/>
            <a:ext cx="2698606" cy="35981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777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394"/>
                                        </p:tgtEl>
                                        <p:attrNameLst>
                                          <p:attrName>style.visibility</p:attrName>
                                        </p:attrNameLst>
                                      </p:cBhvr>
                                      <p:to>
                                        <p:strVal val="visible"/>
                                      </p:to>
                                    </p:set>
                                    <p:animEffect transition="in" filter="fade">
                                      <p:cBhvr>
                                        <p:cTn id="7" dur="500"/>
                                        <p:tgtEl>
                                          <p:spTgt spid="163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13" descr="https://scontent-gru1-1.xx.fbcdn.net/hphotos-ash2/v/t1.0-9/1234886_10152684041338306_126918012_n.jpg?oh=1950cec77655b91f9e2992c0dd0f0f4b&amp;oe=55FE22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1468" y="3901671"/>
            <a:ext cx="392430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5" descr="https://fbcdn-sphotos-b-a.akamaihd.net/hphotos-ak-xpf1/v/t1.0-9/995925_10152684041698306_1944848943_n.jpg?oh=07ac79ff8e433d44b34aaa67d101a17d&amp;oe=560B27B1&amp;__gda__=1442327276_da4a354979fe5530ccf6171afeb2d4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468" y="958446"/>
            <a:ext cx="39243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ítulo 1"/>
          <p:cNvSpPr>
            <a:spLocks noGrp="1"/>
          </p:cNvSpPr>
          <p:nvPr>
            <p:ph type="title"/>
          </p:nvPr>
        </p:nvSpPr>
        <p:spPr>
          <a:xfrm>
            <a:off x="477396" y="232959"/>
            <a:ext cx="8229600" cy="725487"/>
          </a:xfrm>
        </p:spPr>
        <p:txBody>
          <a:bodyPr/>
          <a:lstStyle/>
          <a:p>
            <a:pPr algn="l" eaLnBrk="1" hangingPunct="1"/>
            <a:r>
              <a:rPr lang="es-ES" altLang="es-MX" sz="3600" b="1" dirty="0">
                <a:latin typeface="Times New Roman" charset="0"/>
                <a:ea typeface="Times New Roman" charset="0"/>
                <a:cs typeface="Times New Roman" charset="0"/>
              </a:rPr>
              <a:t>2. Objetivos de la Investigación</a:t>
            </a:r>
          </a:p>
        </p:txBody>
      </p:sp>
      <p:sp>
        <p:nvSpPr>
          <p:cNvPr id="21510" name="CaixaDeTexto 9"/>
          <p:cNvSpPr txBox="1">
            <a:spLocks noChangeArrowheads="1"/>
          </p:cNvSpPr>
          <p:nvPr/>
        </p:nvSpPr>
        <p:spPr bwMode="auto">
          <a:xfrm>
            <a:off x="380557" y="958446"/>
            <a:ext cx="4211639"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just" eaLnBrk="1" hangingPunct="1">
              <a:spcBef>
                <a:spcPct val="0"/>
              </a:spcBef>
            </a:pPr>
            <a:endParaRPr lang="pt-BR" altLang="es-MX" sz="1600" b="1" dirty="0">
              <a:solidFill>
                <a:srgbClr val="FF0000"/>
              </a:solidFill>
              <a:latin typeface="Times New Roman" charset="0"/>
              <a:ea typeface="Times New Roman" charset="0"/>
              <a:cs typeface="Times New Roman" charset="0"/>
            </a:endParaRPr>
          </a:p>
          <a:p>
            <a:pPr algn="just" eaLnBrk="1" hangingPunct="1">
              <a:spcBef>
                <a:spcPct val="0"/>
              </a:spcBef>
            </a:pPr>
            <a:endParaRPr lang="pt-BR" altLang="es-MX" sz="1600" b="1" dirty="0">
              <a:latin typeface="Times New Roman" charset="0"/>
              <a:ea typeface="Times New Roman" charset="0"/>
              <a:cs typeface="Times New Roman" charset="0"/>
            </a:endParaRPr>
          </a:p>
          <a:p>
            <a:pPr algn="just" eaLnBrk="1" hangingPunct="1">
              <a:spcBef>
                <a:spcPct val="0"/>
              </a:spcBef>
            </a:pPr>
            <a:r>
              <a:rPr lang="pt-BR" altLang="es-MX" sz="1600" dirty="0">
                <a:latin typeface="Times New Roman" charset="0"/>
                <a:ea typeface="Times New Roman" charset="0"/>
                <a:cs typeface="Times New Roman" charset="0"/>
              </a:rPr>
              <a:t> </a:t>
            </a:r>
            <a:r>
              <a:rPr lang="pt-BR" altLang="es-MX" sz="1600" dirty="0" err="1">
                <a:latin typeface="Times New Roman" charset="0"/>
                <a:ea typeface="Times New Roman" charset="0"/>
                <a:cs typeface="Times New Roman" charset="0"/>
              </a:rPr>
              <a:t>Estudio</a:t>
            </a:r>
            <a:r>
              <a:rPr lang="pt-BR" altLang="es-MX" sz="1600" dirty="0">
                <a:latin typeface="Times New Roman" charset="0"/>
                <a:ea typeface="Times New Roman" charset="0"/>
                <a:cs typeface="Times New Roman" charset="0"/>
              </a:rPr>
              <a:t> de </a:t>
            </a:r>
            <a:r>
              <a:rPr lang="pt-BR" altLang="es-MX" sz="1600" dirty="0" err="1">
                <a:latin typeface="Times New Roman" charset="0"/>
                <a:ea typeface="Times New Roman" charset="0"/>
                <a:cs typeface="Times New Roman" charset="0"/>
              </a:rPr>
              <a:t>la</a:t>
            </a:r>
            <a:r>
              <a:rPr lang="pt-BR" altLang="es-MX" sz="1600" dirty="0">
                <a:latin typeface="Times New Roman" charset="0"/>
                <a:ea typeface="Times New Roman" charset="0"/>
                <a:cs typeface="Times New Roman" charset="0"/>
              </a:rPr>
              <a:t> variabilidade </a:t>
            </a:r>
            <a:r>
              <a:rPr lang="pt-BR" altLang="es-MX" sz="1600" dirty="0" err="1">
                <a:latin typeface="Times New Roman" charset="0"/>
                <a:ea typeface="Times New Roman" charset="0"/>
                <a:cs typeface="Times New Roman" charset="0"/>
              </a:rPr>
              <a:t>del</a:t>
            </a:r>
            <a:r>
              <a:rPr lang="pt-BR" altLang="es-MX" sz="1600" dirty="0">
                <a:latin typeface="Times New Roman" charset="0"/>
                <a:ea typeface="Times New Roman" charset="0"/>
                <a:cs typeface="Times New Roman" charset="0"/>
              </a:rPr>
              <a:t> </a:t>
            </a:r>
            <a:r>
              <a:rPr lang="pt-BR" altLang="es-MX" sz="1600" dirty="0" err="1">
                <a:latin typeface="Times New Roman" charset="0"/>
                <a:ea typeface="Times New Roman" charset="0"/>
                <a:cs typeface="Times New Roman" charset="0"/>
              </a:rPr>
              <a:t>patron</a:t>
            </a:r>
            <a:r>
              <a:rPr lang="pt-BR" altLang="es-MX" sz="1600" dirty="0">
                <a:latin typeface="Times New Roman" charset="0"/>
                <a:ea typeface="Times New Roman" charset="0"/>
                <a:cs typeface="Times New Roman" charset="0"/>
              </a:rPr>
              <a:t> de </a:t>
            </a:r>
            <a:r>
              <a:rPr lang="pt-BR" altLang="es-MX" sz="1600" dirty="0" err="1">
                <a:latin typeface="Times New Roman" charset="0"/>
                <a:ea typeface="Times New Roman" charset="0"/>
                <a:cs typeface="Times New Roman" charset="0"/>
              </a:rPr>
              <a:t>lluvias</a:t>
            </a:r>
            <a:r>
              <a:rPr lang="pt-BR" altLang="es-MX" sz="1600" dirty="0">
                <a:latin typeface="Times New Roman" charset="0"/>
                <a:ea typeface="Times New Roman" charset="0"/>
                <a:cs typeface="Times New Roman" charset="0"/>
              </a:rPr>
              <a:t> em </a:t>
            </a:r>
            <a:r>
              <a:rPr lang="pt-BR" altLang="es-MX" sz="1600" dirty="0" err="1">
                <a:latin typeface="Times New Roman" charset="0"/>
                <a:ea typeface="Times New Roman" charset="0"/>
                <a:cs typeface="Times New Roman" charset="0"/>
              </a:rPr>
              <a:t>la</a:t>
            </a:r>
            <a:r>
              <a:rPr lang="pt-BR" altLang="es-MX" sz="1600" dirty="0">
                <a:latin typeface="Times New Roman" charset="0"/>
                <a:ea typeface="Times New Roman" charset="0"/>
                <a:cs typeface="Times New Roman" charset="0"/>
              </a:rPr>
              <a:t> </a:t>
            </a:r>
            <a:r>
              <a:rPr lang="pt-BR" altLang="es-MX" sz="1600" b="1" dirty="0">
                <a:latin typeface="Times New Roman" charset="0"/>
                <a:ea typeface="Times New Roman" charset="0"/>
                <a:cs typeface="Times New Roman" charset="0"/>
              </a:rPr>
              <a:t>zona </a:t>
            </a:r>
            <a:r>
              <a:rPr lang="pt-BR" altLang="es-MX" sz="1600" b="1" dirty="0" err="1">
                <a:latin typeface="Times New Roman" charset="0"/>
                <a:ea typeface="Times New Roman" charset="0"/>
                <a:cs typeface="Times New Roman" charset="0"/>
              </a:rPr>
              <a:t>noreste</a:t>
            </a:r>
            <a:r>
              <a:rPr lang="pt-BR" altLang="es-MX" sz="1600" b="1" dirty="0">
                <a:latin typeface="Times New Roman" charset="0"/>
                <a:ea typeface="Times New Roman" charset="0"/>
                <a:cs typeface="Times New Roman" charset="0"/>
              </a:rPr>
              <a:t> de </a:t>
            </a:r>
            <a:r>
              <a:rPr lang="pt-BR" altLang="es-MX" sz="1600" b="1" dirty="0" err="1">
                <a:latin typeface="Times New Roman" charset="0"/>
                <a:ea typeface="Times New Roman" charset="0"/>
                <a:cs typeface="Times New Roman" charset="0"/>
              </a:rPr>
              <a:t>los</a:t>
            </a:r>
            <a:r>
              <a:rPr lang="pt-BR" altLang="es-MX" sz="1600" b="1" dirty="0">
                <a:latin typeface="Times New Roman" charset="0"/>
                <a:ea typeface="Times New Roman" charset="0"/>
                <a:cs typeface="Times New Roman" charset="0"/>
              </a:rPr>
              <a:t> Andes</a:t>
            </a:r>
            <a:r>
              <a:rPr lang="pt-BR" altLang="es-MX" sz="1600" dirty="0">
                <a:latin typeface="Times New Roman" charset="0"/>
                <a:ea typeface="Times New Roman" charset="0"/>
                <a:cs typeface="Times New Roman" charset="0"/>
              </a:rPr>
              <a:t>, em </a:t>
            </a:r>
            <a:r>
              <a:rPr lang="pt-BR" altLang="es-MX" sz="1600" dirty="0" err="1">
                <a:latin typeface="Times New Roman" charset="0"/>
                <a:ea typeface="Times New Roman" charset="0"/>
                <a:cs typeface="Times New Roman" charset="0"/>
              </a:rPr>
              <a:t>la</a:t>
            </a:r>
            <a:r>
              <a:rPr lang="pt-BR" altLang="es-MX" sz="1600" dirty="0">
                <a:latin typeface="Times New Roman" charset="0"/>
                <a:ea typeface="Times New Roman" charset="0"/>
                <a:cs typeface="Times New Roman" charset="0"/>
              </a:rPr>
              <a:t> zona de </a:t>
            </a:r>
            <a:r>
              <a:rPr lang="pt-BR" altLang="es-MX" sz="1600" dirty="0" err="1">
                <a:latin typeface="Times New Roman" charset="0"/>
                <a:ea typeface="Times New Roman" charset="0"/>
                <a:cs typeface="Times New Roman" charset="0"/>
              </a:rPr>
              <a:t>transición</a:t>
            </a:r>
            <a:r>
              <a:rPr lang="pt-BR" altLang="es-MX" sz="1600" dirty="0">
                <a:latin typeface="Times New Roman" charset="0"/>
                <a:ea typeface="Times New Roman" charset="0"/>
                <a:cs typeface="Times New Roman" charset="0"/>
              </a:rPr>
              <a:t> entre </a:t>
            </a:r>
            <a:r>
              <a:rPr lang="pt-BR" altLang="es-MX" sz="1600" dirty="0" err="1">
                <a:latin typeface="Times New Roman" charset="0"/>
                <a:ea typeface="Times New Roman" charset="0"/>
                <a:cs typeface="Times New Roman" charset="0"/>
              </a:rPr>
              <a:t>los</a:t>
            </a:r>
            <a:r>
              <a:rPr lang="pt-BR" altLang="es-MX" sz="1600" dirty="0">
                <a:latin typeface="Times New Roman" charset="0"/>
                <a:ea typeface="Times New Roman" charset="0"/>
                <a:cs typeface="Times New Roman" charset="0"/>
              </a:rPr>
              <a:t> Andes </a:t>
            </a:r>
            <a:r>
              <a:rPr lang="pt-BR" altLang="es-MX" sz="1600" dirty="0" err="1">
                <a:latin typeface="Times New Roman" charset="0"/>
                <a:ea typeface="Times New Roman" charset="0"/>
                <a:cs typeface="Times New Roman" charset="0"/>
              </a:rPr>
              <a:t>y</a:t>
            </a:r>
            <a:r>
              <a:rPr lang="pt-BR" altLang="es-MX" sz="1600" dirty="0">
                <a:latin typeface="Times New Roman" charset="0"/>
                <a:ea typeface="Times New Roman" charset="0"/>
                <a:cs typeface="Times New Roman" charset="0"/>
              </a:rPr>
              <a:t> </a:t>
            </a:r>
            <a:r>
              <a:rPr lang="pt-BR" altLang="es-MX" sz="1600" dirty="0" err="1">
                <a:latin typeface="Times New Roman" charset="0"/>
                <a:ea typeface="Times New Roman" charset="0"/>
                <a:cs typeface="Times New Roman" charset="0"/>
              </a:rPr>
              <a:t>la</a:t>
            </a:r>
            <a:r>
              <a:rPr lang="pt-BR" altLang="es-MX" sz="1600" dirty="0">
                <a:latin typeface="Times New Roman" charset="0"/>
                <a:ea typeface="Times New Roman" charset="0"/>
                <a:cs typeface="Times New Roman" charset="0"/>
              </a:rPr>
              <a:t> </a:t>
            </a:r>
            <a:r>
              <a:rPr lang="pt-BR" altLang="es-MX" sz="1600" dirty="0" err="1">
                <a:latin typeface="Times New Roman" charset="0"/>
                <a:ea typeface="Times New Roman" charset="0"/>
                <a:cs typeface="Times New Roman" charset="0"/>
              </a:rPr>
              <a:t>Amazonia</a:t>
            </a:r>
            <a:r>
              <a:rPr lang="pt-BR" altLang="es-MX" sz="1600" dirty="0">
                <a:latin typeface="Times New Roman" charset="0"/>
                <a:ea typeface="Times New Roman" charset="0"/>
                <a:cs typeface="Times New Roman" charset="0"/>
              </a:rPr>
              <a:t>. </a:t>
            </a:r>
            <a:endParaRPr lang="pt-BR" altLang="es-MX" sz="1600" b="1" dirty="0">
              <a:latin typeface="Times New Roman" charset="0"/>
              <a:ea typeface="Times New Roman" charset="0"/>
              <a:cs typeface="Times New Roman" charset="0"/>
            </a:endParaRPr>
          </a:p>
          <a:p>
            <a:pPr algn="just" eaLnBrk="1" hangingPunct="1">
              <a:spcBef>
                <a:spcPct val="0"/>
              </a:spcBef>
              <a:buFont typeface="Arial" charset="0"/>
              <a:buNone/>
            </a:pPr>
            <a:endParaRPr lang="pt-BR" altLang="es-MX" sz="1600" b="1" dirty="0">
              <a:latin typeface="Times New Roman" charset="0"/>
              <a:ea typeface="Times New Roman" charset="0"/>
              <a:cs typeface="Times New Roman" charset="0"/>
            </a:endParaRPr>
          </a:p>
          <a:p>
            <a:pPr algn="just" eaLnBrk="1" hangingPunct="1">
              <a:spcBef>
                <a:spcPct val="0"/>
              </a:spcBef>
            </a:pPr>
            <a:r>
              <a:rPr lang="pt-BR" altLang="es-MX" sz="1600" dirty="0">
                <a:latin typeface="Times New Roman" charset="0"/>
                <a:ea typeface="Times New Roman" charset="0"/>
                <a:cs typeface="Times New Roman" charset="0"/>
              </a:rPr>
              <a:t>Contribuir a um </a:t>
            </a:r>
            <a:r>
              <a:rPr lang="pt-BR" altLang="es-MX" sz="1600" b="1" dirty="0" err="1">
                <a:latin typeface="Times New Roman" charset="0"/>
                <a:ea typeface="Times New Roman" charset="0"/>
                <a:cs typeface="Times New Roman" charset="0"/>
              </a:rPr>
              <a:t>mejor</a:t>
            </a:r>
            <a:r>
              <a:rPr lang="pt-BR" altLang="es-MX" sz="1600" b="1" dirty="0">
                <a:latin typeface="Times New Roman" charset="0"/>
                <a:ea typeface="Times New Roman" charset="0"/>
                <a:cs typeface="Times New Roman" charset="0"/>
              </a:rPr>
              <a:t> entendimento de </a:t>
            </a:r>
            <a:r>
              <a:rPr lang="pt-BR" altLang="es-MX" sz="1600" b="1" dirty="0" err="1">
                <a:latin typeface="Times New Roman" charset="0"/>
                <a:ea typeface="Times New Roman" charset="0"/>
                <a:cs typeface="Times New Roman" charset="0"/>
              </a:rPr>
              <a:t>la</a:t>
            </a:r>
            <a:r>
              <a:rPr lang="pt-BR" altLang="es-MX" sz="1600" b="1" dirty="0">
                <a:latin typeface="Times New Roman" charset="0"/>
                <a:ea typeface="Times New Roman" charset="0"/>
                <a:cs typeface="Times New Roman" charset="0"/>
              </a:rPr>
              <a:t> </a:t>
            </a:r>
            <a:r>
              <a:rPr lang="pt-BR" altLang="es-MX" sz="1600" b="1" dirty="0" err="1">
                <a:latin typeface="Times New Roman" charset="0"/>
                <a:ea typeface="Times New Roman" charset="0"/>
                <a:cs typeface="Times New Roman" charset="0"/>
              </a:rPr>
              <a:t>variabilidad</a:t>
            </a:r>
            <a:r>
              <a:rPr lang="pt-BR" altLang="es-MX" sz="1600" b="1" dirty="0">
                <a:latin typeface="Times New Roman" charset="0"/>
                <a:ea typeface="Times New Roman" charset="0"/>
                <a:cs typeface="Times New Roman" charset="0"/>
              </a:rPr>
              <a:t> </a:t>
            </a:r>
            <a:r>
              <a:rPr lang="pt-BR" altLang="es-MX" sz="1600" b="1" dirty="0" err="1">
                <a:latin typeface="Times New Roman" charset="0"/>
                <a:ea typeface="Times New Roman" charset="0"/>
                <a:cs typeface="Times New Roman" charset="0"/>
              </a:rPr>
              <a:t>del</a:t>
            </a:r>
            <a:r>
              <a:rPr lang="pt-BR" altLang="es-MX" sz="1600" b="1" dirty="0">
                <a:latin typeface="Times New Roman" charset="0"/>
                <a:ea typeface="Times New Roman" charset="0"/>
                <a:cs typeface="Times New Roman" charset="0"/>
              </a:rPr>
              <a:t> clima </a:t>
            </a:r>
            <a:r>
              <a:rPr lang="pt-BR" altLang="es-MX" sz="1600" dirty="0">
                <a:latin typeface="Times New Roman" charset="0"/>
                <a:ea typeface="Times New Roman" charset="0"/>
                <a:cs typeface="Times New Roman" charset="0"/>
              </a:rPr>
              <a:t>durante </a:t>
            </a:r>
            <a:r>
              <a:rPr lang="pt-BR" altLang="es-MX" sz="1600" dirty="0" err="1">
                <a:latin typeface="Times New Roman" charset="0"/>
                <a:ea typeface="Times New Roman" charset="0"/>
                <a:cs typeface="Times New Roman" charset="0"/>
              </a:rPr>
              <a:t>los</a:t>
            </a:r>
            <a:r>
              <a:rPr lang="pt-BR" altLang="es-MX" sz="1600" dirty="0">
                <a:latin typeface="Times New Roman" charset="0"/>
                <a:ea typeface="Times New Roman" charset="0"/>
                <a:cs typeface="Times New Roman" charset="0"/>
              </a:rPr>
              <a:t> </a:t>
            </a:r>
            <a:r>
              <a:rPr lang="pt-BR" altLang="es-MX" sz="1600" b="1" dirty="0">
                <a:latin typeface="Times New Roman" charset="0"/>
                <a:ea typeface="Times New Roman" charset="0"/>
                <a:cs typeface="Times New Roman" charset="0"/>
              </a:rPr>
              <a:t>últimos 11 mil </a:t>
            </a:r>
            <a:r>
              <a:rPr lang="pt-BR" altLang="es-MX" sz="1600" b="1" dirty="0" err="1">
                <a:latin typeface="Times New Roman" charset="0"/>
                <a:ea typeface="Times New Roman" charset="0"/>
                <a:cs typeface="Times New Roman" charset="0"/>
              </a:rPr>
              <a:t>años</a:t>
            </a:r>
            <a:r>
              <a:rPr lang="pt-BR" altLang="es-MX" sz="1600" dirty="0">
                <a:latin typeface="Times New Roman" charset="0"/>
                <a:ea typeface="Times New Roman" charset="0"/>
                <a:cs typeface="Times New Roman" charset="0"/>
              </a:rPr>
              <a:t>.  </a:t>
            </a:r>
          </a:p>
          <a:p>
            <a:pPr algn="just" eaLnBrk="1" hangingPunct="1">
              <a:spcBef>
                <a:spcPct val="0"/>
              </a:spcBef>
            </a:pPr>
            <a:endParaRPr lang="pt-BR" altLang="es-MX" sz="1600" b="1" dirty="0">
              <a:solidFill>
                <a:srgbClr val="FF0000"/>
              </a:solidFill>
              <a:latin typeface="Times New Roman" charset="0"/>
              <a:ea typeface="Times New Roman" charset="0"/>
              <a:cs typeface="Times New Roman" charset="0"/>
            </a:endParaRPr>
          </a:p>
          <a:p>
            <a:pPr algn="just" eaLnBrk="1" hangingPunct="1">
              <a:spcBef>
                <a:spcPct val="0"/>
              </a:spcBef>
            </a:pPr>
            <a:r>
              <a:rPr lang="pt-BR" altLang="es-MX" sz="1600" b="1" dirty="0">
                <a:solidFill>
                  <a:srgbClr val="FF0000"/>
                </a:solidFill>
                <a:latin typeface="Times New Roman" charset="0"/>
                <a:ea typeface="Times New Roman" charset="0"/>
                <a:cs typeface="Times New Roman" charset="0"/>
              </a:rPr>
              <a:t>A diferentes escalas de tempo </a:t>
            </a:r>
            <a:r>
              <a:rPr lang="pt-BR" altLang="es-MX" sz="1600" dirty="0">
                <a:latin typeface="Times New Roman" charset="0"/>
                <a:ea typeface="Times New Roman" charset="0"/>
                <a:cs typeface="Times New Roman" charset="0"/>
              </a:rPr>
              <a:t>desde décadas hasta </a:t>
            </a:r>
            <a:r>
              <a:rPr lang="pt-BR" altLang="es-MX" sz="1600" dirty="0" err="1">
                <a:latin typeface="Times New Roman" charset="0"/>
                <a:ea typeface="Times New Roman" charset="0"/>
                <a:cs typeface="Times New Roman" charset="0"/>
              </a:rPr>
              <a:t>miles</a:t>
            </a:r>
            <a:r>
              <a:rPr lang="pt-BR" altLang="es-MX" sz="1600" dirty="0">
                <a:latin typeface="Times New Roman" charset="0"/>
                <a:ea typeface="Times New Roman" charset="0"/>
                <a:cs typeface="Times New Roman" charset="0"/>
              </a:rPr>
              <a:t> de </a:t>
            </a:r>
            <a:r>
              <a:rPr lang="pt-BR" altLang="es-MX" sz="1600" dirty="0" err="1">
                <a:latin typeface="Times New Roman" charset="0"/>
                <a:ea typeface="Times New Roman" charset="0"/>
                <a:cs typeface="Times New Roman" charset="0"/>
              </a:rPr>
              <a:t>años</a:t>
            </a:r>
            <a:r>
              <a:rPr lang="pt-BR" altLang="es-MX" sz="1600" dirty="0">
                <a:latin typeface="Times New Roman" charset="0"/>
                <a:ea typeface="Times New Roman" charset="0"/>
                <a:cs typeface="Times New Roman" charset="0"/>
              </a:rPr>
              <a:t> (de </a:t>
            </a:r>
            <a:r>
              <a:rPr lang="pt-BR" altLang="es-MX" sz="1600" dirty="0" err="1">
                <a:latin typeface="Times New Roman" charset="0"/>
                <a:ea typeface="Times New Roman" charset="0"/>
                <a:cs typeface="Times New Roman" charset="0"/>
              </a:rPr>
              <a:t>acuerdo</a:t>
            </a:r>
            <a:r>
              <a:rPr lang="pt-BR" altLang="es-MX" sz="1600" dirty="0">
                <a:latin typeface="Times New Roman" charset="0"/>
                <a:ea typeface="Times New Roman" charset="0"/>
                <a:cs typeface="Times New Roman" charset="0"/>
              </a:rPr>
              <a:t> com </a:t>
            </a:r>
            <a:r>
              <a:rPr lang="pt-BR" altLang="es-MX" sz="1600" dirty="0" err="1">
                <a:latin typeface="Times New Roman" charset="0"/>
                <a:ea typeface="Times New Roman" charset="0"/>
                <a:cs typeface="Times New Roman" charset="0"/>
              </a:rPr>
              <a:t>los</a:t>
            </a:r>
            <a:r>
              <a:rPr lang="pt-BR" altLang="es-MX" sz="1600" dirty="0">
                <a:latin typeface="Times New Roman" charset="0"/>
                <a:ea typeface="Times New Roman" charset="0"/>
                <a:cs typeface="Times New Roman" charset="0"/>
              </a:rPr>
              <a:t> ciclos de </a:t>
            </a:r>
            <a:r>
              <a:rPr lang="pt-BR" altLang="es-MX" sz="1600" dirty="0" err="1">
                <a:latin typeface="Times New Roman" charset="0"/>
                <a:ea typeface="Times New Roman" charset="0"/>
                <a:cs typeface="Times New Roman" charset="0"/>
              </a:rPr>
              <a:t>Milankovitch</a:t>
            </a:r>
            <a:r>
              <a:rPr lang="pt-BR" altLang="es-MX" sz="1600" dirty="0">
                <a:latin typeface="Times New Roman" charset="0"/>
                <a:ea typeface="Times New Roman" charset="0"/>
                <a:cs typeface="Times New Roman" charset="0"/>
              </a:rPr>
              <a:t>), </a:t>
            </a:r>
          </a:p>
          <a:p>
            <a:pPr algn="just" eaLnBrk="1" hangingPunct="1">
              <a:spcBef>
                <a:spcPct val="0"/>
              </a:spcBef>
            </a:pPr>
            <a:endParaRPr lang="pt-BR" altLang="es-MX" sz="1600" b="1" dirty="0">
              <a:latin typeface="Times New Roman" charset="0"/>
              <a:ea typeface="Times New Roman" charset="0"/>
              <a:cs typeface="Times New Roman" charset="0"/>
            </a:endParaRPr>
          </a:p>
          <a:p>
            <a:pPr algn="just" eaLnBrk="1" hangingPunct="1">
              <a:spcBef>
                <a:spcPct val="0"/>
              </a:spcBef>
            </a:pPr>
            <a:r>
              <a:rPr lang="pt-BR" altLang="es-MX" sz="1600" b="1" dirty="0">
                <a:latin typeface="Times New Roman" charset="0"/>
                <a:ea typeface="Times New Roman" charset="0"/>
                <a:cs typeface="Times New Roman" charset="0"/>
              </a:rPr>
              <a:t> </a:t>
            </a:r>
            <a:r>
              <a:rPr lang="pt-BR" altLang="es-MX" sz="1600" b="1" dirty="0" err="1">
                <a:latin typeface="Times New Roman" charset="0"/>
                <a:ea typeface="Times New Roman" charset="0"/>
                <a:cs typeface="Times New Roman" charset="0"/>
              </a:rPr>
              <a:t>Y</a:t>
            </a:r>
            <a:r>
              <a:rPr lang="pt-BR" altLang="es-MX" sz="1600" b="1" dirty="0">
                <a:latin typeface="Times New Roman" charset="0"/>
                <a:ea typeface="Times New Roman" charset="0"/>
                <a:cs typeface="Times New Roman" charset="0"/>
              </a:rPr>
              <a:t> </a:t>
            </a:r>
            <a:r>
              <a:rPr lang="pt-BR" altLang="es-MX" sz="1600" b="1" dirty="0" err="1">
                <a:latin typeface="Times New Roman" charset="0"/>
                <a:ea typeface="Times New Roman" charset="0"/>
                <a:cs typeface="Times New Roman" charset="0"/>
              </a:rPr>
              <a:t>los</a:t>
            </a:r>
            <a:r>
              <a:rPr lang="pt-BR" altLang="es-MX" sz="1600" b="1" dirty="0">
                <a:latin typeface="Times New Roman" charset="0"/>
                <a:ea typeface="Times New Roman" charset="0"/>
                <a:cs typeface="Times New Roman" charset="0"/>
              </a:rPr>
              <a:t> </a:t>
            </a:r>
            <a:r>
              <a:rPr lang="pt-BR" altLang="es-MX" sz="1600" b="1" dirty="0" err="1">
                <a:latin typeface="Times New Roman" charset="0"/>
                <a:ea typeface="Times New Roman" charset="0"/>
                <a:cs typeface="Times New Roman" charset="0"/>
              </a:rPr>
              <a:t>posibles</a:t>
            </a:r>
            <a:r>
              <a:rPr lang="pt-BR" altLang="es-MX" sz="1600" b="1" dirty="0">
                <a:latin typeface="Times New Roman" charset="0"/>
                <a:ea typeface="Times New Roman" charset="0"/>
                <a:cs typeface="Times New Roman" charset="0"/>
              </a:rPr>
              <a:t> </a:t>
            </a:r>
            <a:r>
              <a:rPr lang="pt-BR" altLang="es-MX" sz="1600" b="1" dirty="0" err="1">
                <a:latin typeface="Times New Roman" charset="0"/>
                <a:ea typeface="Times New Roman" charset="0"/>
                <a:cs typeface="Times New Roman" charset="0"/>
              </a:rPr>
              <a:t>patrones</a:t>
            </a:r>
            <a:r>
              <a:rPr lang="pt-BR" altLang="es-MX" sz="1600" b="1" dirty="0">
                <a:latin typeface="Times New Roman" charset="0"/>
                <a:ea typeface="Times New Roman" charset="0"/>
                <a:cs typeface="Times New Roman" charset="0"/>
              </a:rPr>
              <a:t> que </a:t>
            </a:r>
            <a:r>
              <a:rPr lang="pt-BR" altLang="es-MX" sz="1600" b="1" dirty="0" err="1">
                <a:latin typeface="Times New Roman" charset="0"/>
                <a:ea typeface="Times New Roman" charset="0"/>
                <a:cs typeface="Times New Roman" charset="0"/>
              </a:rPr>
              <a:t>gobiernan</a:t>
            </a:r>
            <a:r>
              <a:rPr lang="pt-BR" altLang="es-MX" sz="1600" b="1" dirty="0">
                <a:latin typeface="Times New Roman" charset="0"/>
                <a:ea typeface="Times New Roman" charset="0"/>
                <a:cs typeface="Times New Roman" charset="0"/>
              </a:rPr>
              <a:t> esta variabilidade: </a:t>
            </a:r>
            <a:r>
              <a:rPr lang="pt-BR" altLang="es-MX" sz="1600" b="1" dirty="0" err="1">
                <a:solidFill>
                  <a:srgbClr val="FF0000"/>
                </a:solidFill>
                <a:latin typeface="Times New Roman" charset="0"/>
                <a:ea typeface="Times New Roman" charset="0"/>
                <a:cs typeface="Times New Roman" charset="0"/>
              </a:rPr>
              <a:t>así</a:t>
            </a:r>
            <a:r>
              <a:rPr lang="pt-BR" altLang="es-MX" sz="1600" b="1" dirty="0">
                <a:solidFill>
                  <a:srgbClr val="FF0000"/>
                </a:solidFill>
                <a:latin typeface="Times New Roman" charset="0"/>
                <a:ea typeface="Times New Roman" charset="0"/>
                <a:cs typeface="Times New Roman" charset="0"/>
              </a:rPr>
              <a:t> como </a:t>
            </a:r>
            <a:r>
              <a:rPr lang="pt-BR" altLang="es-MX" sz="1600" b="1" dirty="0" err="1">
                <a:solidFill>
                  <a:srgbClr val="FF0000"/>
                </a:solidFill>
                <a:latin typeface="Times New Roman" charset="0"/>
                <a:ea typeface="Times New Roman" charset="0"/>
                <a:cs typeface="Times New Roman" charset="0"/>
              </a:rPr>
              <a:t>las</a:t>
            </a:r>
            <a:r>
              <a:rPr lang="pt-BR" altLang="es-MX" sz="1600" b="1" dirty="0">
                <a:solidFill>
                  <a:srgbClr val="FF0000"/>
                </a:solidFill>
                <a:latin typeface="Times New Roman" charset="0"/>
                <a:ea typeface="Times New Roman" charset="0"/>
                <a:cs typeface="Times New Roman" charset="0"/>
              </a:rPr>
              <a:t> condiciones </a:t>
            </a:r>
            <a:r>
              <a:rPr lang="pt-BR" altLang="es-MX" sz="1600" b="1" dirty="0" err="1">
                <a:solidFill>
                  <a:srgbClr val="FF0000"/>
                </a:solidFill>
                <a:latin typeface="Times New Roman" charset="0"/>
                <a:ea typeface="Times New Roman" charset="0"/>
                <a:cs typeface="Times New Roman" charset="0"/>
              </a:rPr>
              <a:t>oceánicas</a:t>
            </a:r>
            <a:r>
              <a:rPr lang="pt-BR" altLang="es-MX" sz="1600" b="1" dirty="0">
                <a:solidFill>
                  <a:srgbClr val="FF0000"/>
                </a:solidFill>
                <a:latin typeface="Times New Roman" charset="0"/>
                <a:ea typeface="Times New Roman" charset="0"/>
                <a:cs typeface="Times New Roman" charset="0"/>
              </a:rPr>
              <a:t> </a:t>
            </a:r>
            <a:r>
              <a:rPr lang="pt-BR" altLang="es-MX" sz="1600" b="1" dirty="0" err="1">
                <a:solidFill>
                  <a:srgbClr val="FF0000"/>
                </a:solidFill>
                <a:latin typeface="Times New Roman" charset="0"/>
                <a:ea typeface="Times New Roman" charset="0"/>
                <a:cs typeface="Times New Roman" charset="0"/>
              </a:rPr>
              <a:t>y</a:t>
            </a:r>
            <a:r>
              <a:rPr lang="pt-BR" altLang="es-MX" sz="1600" b="1" dirty="0">
                <a:solidFill>
                  <a:srgbClr val="FF0000"/>
                </a:solidFill>
                <a:latin typeface="Times New Roman" charset="0"/>
                <a:ea typeface="Times New Roman" charset="0"/>
                <a:cs typeface="Times New Roman" charset="0"/>
              </a:rPr>
              <a:t> de </a:t>
            </a:r>
            <a:r>
              <a:rPr lang="pt-BR" altLang="es-MX" sz="1600" b="1" dirty="0" err="1">
                <a:solidFill>
                  <a:srgbClr val="FF0000"/>
                </a:solidFill>
                <a:latin typeface="Times New Roman" charset="0"/>
                <a:ea typeface="Times New Roman" charset="0"/>
                <a:cs typeface="Times New Roman" charset="0"/>
              </a:rPr>
              <a:t>insolación</a:t>
            </a:r>
            <a:r>
              <a:rPr lang="pt-BR" altLang="es-MX" sz="1600" b="1" dirty="0">
                <a:solidFill>
                  <a:srgbClr val="FF0000"/>
                </a:solidFill>
                <a:latin typeface="Times New Roman" charset="0"/>
                <a:ea typeface="Times New Roman" charset="0"/>
                <a:cs typeface="Times New Roman" charset="0"/>
              </a:rPr>
              <a:t>.</a:t>
            </a:r>
          </a:p>
        </p:txBody>
      </p:sp>
      <p:grpSp>
        <p:nvGrpSpPr>
          <p:cNvPr id="6" name="21 Grupo">
            <a:extLst>
              <a:ext uri="{FF2B5EF4-FFF2-40B4-BE49-F238E27FC236}">
                <a16:creationId xmlns:a16="http://schemas.microsoft.com/office/drawing/2014/main" id="{40AB13FD-AF29-2646-8E2D-97658A0F0FF1}"/>
              </a:ext>
            </a:extLst>
          </p:cNvPr>
          <p:cNvGrpSpPr>
            <a:grpSpLocks/>
          </p:cNvGrpSpPr>
          <p:nvPr/>
        </p:nvGrpSpPr>
        <p:grpSpPr bwMode="auto">
          <a:xfrm>
            <a:off x="9126579" y="0"/>
            <a:ext cx="3065421" cy="6933796"/>
            <a:chOff x="11387664" y="-17443979"/>
            <a:chExt cx="7500393" cy="20619490"/>
          </a:xfrm>
        </p:grpSpPr>
        <p:pic>
          <p:nvPicPr>
            <p:cNvPr id="7" name="Picture 8" descr="http://www.acoolcave.com/Images/Soda-Straw-219x300.png">
              <a:extLst>
                <a:ext uri="{FF2B5EF4-FFF2-40B4-BE49-F238E27FC236}">
                  <a16:creationId xmlns:a16="http://schemas.microsoft.com/office/drawing/2014/main" id="{F056C1BE-1752-0548-B2BA-0F66A624E1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7664" y="-9185871"/>
              <a:ext cx="7500393" cy="1236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http://www.wisconsincaves.org/_/rsrc/1329025010016/home/Science-of-Caves-and-Karst/4yteryrytr.png">
              <a:extLst>
                <a:ext uri="{FF2B5EF4-FFF2-40B4-BE49-F238E27FC236}">
                  <a16:creationId xmlns:a16="http://schemas.microsoft.com/office/drawing/2014/main" id="{43A09738-88A7-6D45-A84F-E67F0D2F02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7664" y="-17443979"/>
              <a:ext cx="7500393" cy="875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63179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p:cNvSpPr txBox="1">
            <a:spLocks/>
          </p:cNvSpPr>
          <p:nvPr/>
        </p:nvSpPr>
        <p:spPr bwMode="auto">
          <a:xfrm>
            <a:off x="1506539" y="198439"/>
            <a:ext cx="89646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s-MX" sz="3600" b="1" dirty="0">
                <a:latin typeface="Times New Roman" pitchFamily="18" charset="0"/>
                <a:cs typeface="Times New Roman" pitchFamily="18" charset="0"/>
              </a:rPr>
              <a:t>4</a:t>
            </a:r>
            <a:r>
              <a:rPr lang="x-none" sz="3600" b="1">
                <a:latin typeface="Times New Roman" pitchFamily="18" charset="0"/>
                <a:cs typeface="Times New Roman" pitchFamily="18" charset="0"/>
              </a:rPr>
              <a:t>. </a:t>
            </a:r>
            <a:r>
              <a:rPr lang="es-MX" sz="3600" b="1" dirty="0">
                <a:latin typeface="Times New Roman" pitchFamily="18" charset="0"/>
                <a:cs typeface="Times New Roman" pitchFamily="18" charset="0"/>
              </a:rPr>
              <a:t>La Monzón Sudamericana de Verano </a:t>
            </a:r>
            <a:r>
              <a:rPr lang="es-ES" sz="3600" b="1" dirty="0">
                <a:latin typeface="Times New Roman" pitchFamily="18" charset="0"/>
                <a:cs typeface="Times New Roman" pitchFamily="18" charset="0"/>
              </a:rPr>
              <a:t>(SASM)</a:t>
            </a:r>
            <a:br>
              <a:rPr lang="es-ES" b="1" dirty="0"/>
            </a:br>
            <a:endParaRPr lang="es-ES" dirty="0"/>
          </a:p>
        </p:txBody>
      </p:sp>
      <p:pic>
        <p:nvPicPr>
          <p:cNvPr id="6" name="MYDAL2_M_SKY_WV.mo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6397625" y="3833815"/>
            <a:ext cx="4032251"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p:cNvPicPr>
            <a:picLocks noChangeAspect="1" noChangeArrowheads="1"/>
          </p:cNvPicPr>
          <p:nvPr/>
        </p:nvPicPr>
        <p:blipFill>
          <a:blip r:embed="rId6">
            <a:extLst>
              <a:ext uri="{28A0092B-C50C-407E-A947-70E740481C1C}">
                <a14:useLocalDpi xmlns:a14="http://schemas.microsoft.com/office/drawing/2010/main" val="0"/>
              </a:ext>
            </a:extLst>
          </a:blip>
          <a:srcRect b="14635"/>
          <a:stretch>
            <a:fillRect/>
          </a:stretch>
        </p:blipFill>
        <p:spPr bwMode="auto">
          <a:xfrm>
            <a:off x="7751763" y="1108075"/>
            <a:ext cx="2678112" cy="2497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 descr="figure 8-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1" y="1428752"/>
            <a:ext cx="3830639"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http://d32ogoqmya1dw8.cloudfront.net/images/microbelife/research_methods/environ_sampling/isotope_fractionati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2" y="3857627"/>
            <a:ext cx="41433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7153" y="4005263"/>
            <a:ext cx="4030663" cy="2698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4" name="1 CuadroTexto"/>
          <p:cNvSpPr txBox="1">
            <a:spLocks noChangeArrowheads="1"/>
          </p:cNvSpPr>
          <p:nvPr/>
        </p:nvSpPr>
        <p:spPr bwMode="auto">
          <a:xfrm>
            <a:off x="9293227" y="6235701"/>
            <a:ext cx="1603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MX" altLang="es-MX" sz="1400" b="1" dirty="0">
                <a:latin typeface="Times New Roman" charset="0"/>
                <a:ea typeface="Adobe Ming Std L" charset="0"/>
                <a:cs typeface="Times New Roman" charset="0"/>
              </a:rPr>
              <a:t>Fuente: NASA</a:t>
            </a:r>
          </a:p>
        </p:txBody>
      </p:sp>
      <p:sp>
        <p:nvSpPr>
          <p:cNvPr id="24585" name="CaixaDeTexto 5"/>
          <p:cNvSpPr txBox="1">
            <a:spLocks noChangeArrowheads="1"/>
          </p:cNvSpPr>
          <p:nvPr/>
        </p:nvSpPr>
        <p:spPr bwMode="auto">
          <a:xfrm>
            <a:off x="1524001" y="966789"/>
            <a:ext cx="18341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pt-BR" altLang="es-MX" sz="2400" b="1" dirty="0" err="1">
                <a:latin typeface="Times New Roman" charset="0"/>
                <a:ea typeface="Times New Roman" charset="0"/>
                <a:cs typeface="Times New Roman" charset="0"/>
              </a:rPr>
              <a:t>Hoy</a:t>
            </a:r>
            <a:r>
              <a:rPr lang="pt-BR" altLang="es-MX" sz="2400" b="1" dirty="0">
                <a:latin typeface="Times New Roman" charset="0"/>
                <a:ea typeface="Times New Roman" charset="0"/>
                <a:cs typeface="Times New Roman" charset="0"/>
              </a:rPr>
              <a:t> en dia...</a:t>
            </a:r>
            <a:endParaRPr lang="es-ES" altLang="es-MX" sz="2400" b="1" dirty="0">
              <a:latin typeface="Times New Roman" charset="0"/>
              <a:ea typeface="Times New Roman" charset="0"/>
              <a:cs typeface="Times New Roman" charset="0"/>
            </a:endParaRPr>
          </a:p>
        </p:txBody>
      </p:sp>
      <p:sp>
        <p:nvSpPr>
          <p:cNvPr id="24586" name="CaixaDeTexto 12"/>
          <p:cNvSpPr txBox="1">
            <a:spLocks noChangeArrowheads="1"/>
          </p:cNvSpPr>
          <p:nvPr/>
        </p:nvSpPr>
        <p:spPr bwMode="auto">
          <a:xfrm>
            <a:off x="6096000" y="1428751"/>
            <a:ext cx="1512888" cy="23083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r" eaLnBrk="1" hangingPunct="1">
              <a:spcBef>
                <a:spcPct val="0"/>
              </a:spcBef>
              <a:buFontTx/>
              <a:buNone/>
            </a:pPr>
            <a:r>
              <a:rPr lang="es-ES" altLang="es-MX" sz="1600" dirty="0">
                <a:latin typeface="Times New Roman" charset="0"/>
                <a:ea typeface="Times New Roman" charset="0"/>
                <a:cs typeface="Times New Roman" charset="0"/>
              </a:rPr>
              <a:t>Fase 1: La monzón comienza:</a:t>
            </a:r>
          </a:p>
          <a:p>
            <a:pPr algn="r" eaLnBrk="1" hangingPunct="1">
              <a:spcBef>
                <a:spcPct val="0"/>
              </a:spcBef>
              <a:buFontTx/>
              <a:buNone/>
            </a:pPr>
            <a:r>
              <a:rPr lang="es-ES" altLang="es-MX" sz="1600" dirty="0">
                <a:latin typeface="Times New Roman" charset="0"/>
                <a:ea typeface="Times New Roman" charset="0"/>
                <a:cs typeface="Times New Roman" charset="0"/>
              </a:rPr>
              <a:t>Desde finales de Setiembre hasta fines de Noviembre (Vera et al., 2006)</a:t>
            </a:r>
          </a:p>
        </p:txBody>
      </p:sp>
    </p:spTree>
    <p:extLst>
      <p:ext uri="{BB962C8B-B14F-4D97-AF65-F5344CB8AC3E}">
        <p14:creationId xmlns:p14="http://schemas.microsoft.com/office/powerpoint/2010/main" val="14899958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7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n 2">
            <a:extLst>
              <a:ext uri="{FF2B5EF4-FFF2-40B4-BE49-F238E27FC236}">
                <a16:creationId xmlns:a16="http://schemas.microsoft.com/office/drawing/2014/main" id="{7493CF7C-20FF-3B4E-BF56-459B26DAD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050" y="1139826"/>
            <a:ext cx="767715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5" name="Grupo 7">
            <a:extLst>
              <a:ext uri="{FF2B5EF4-FFF2-40B4-BE49-F238E27FC236}">
                <a16:creationId xmlns:a16="http://schemas.microsoft.com/office/drawing/2014/main" id="{8F3A73E4-FD8F-7247-A696-6B2AEF955D64}"/>
              </a:ext>
            </a:extLst>
          </p:cNvPr>
          <p:cNvGrpSpPr>
            <a:grpSpLocks/>
          </p:cNvGrpSpPr>
          <p:nvPr/>
        </p:nvGrpSpPr>
        <p:grpSpPr bwMode="auto">
          <a:xfrm>
            <a:off x="3851275" y="1320801"/>
            <a:ext cx="1993900" cy="2079625"/>
            <a:chOff x="2000718" y="1499981"/>
            <a:chExt cx="1714121" cy="1786345"/>
          </a:xfrm>
        </p:grpSpPr>
        <p:cxnSp>
          <p:nvCxnSpPr>
            <p:cNvPr id="26" name="Conector reto 25">
              <a:extLst>
                <a:ext uri="{FF2B5EF4-FFF2-40B4-BE49-F238E27FC236}">
                  <a16:creationId xmlns:a16="http://schemas.microsoft.com/office/drawing/2014/main" id="{3974A828-EFDB-C44D-AD53-5EE136AF6C30}"/>
                </a:ext>
              </a:extLst>
            </p:cNvPr>
            <p:cNvCxnSpPr/>
            <p:nvPr/>
          </p:nvCxnSpPr>
          <p:spPr>
            <a:xfrm flipV="1">
              <a:off x="2000718" y="1499981"/>
              <a:ext cx="1714121" cy="92862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Conector reto 27">
              <a:extLst>
                <a:ext uri="{FF2B5EF4-FFF2-40B4-BE49-F238E27FC236}">
                  <a16:creationId xmlns:a16="http://schemas.microsoft.com/office/drawing/2014/main" id="{E32E37E1-BE8A-AF42-B2BC-58F96D3E7199}"/>
                </a:ext>
              </a:extLst>
            </p:cNvPr>
            <p:cNvCxnSpPr/>
            <p:nvPr/>
          </p:nvCxnSpPr>
          <p:spPr>
            <a:xfrm>
              <a:off x="2000718" y="3214054"/>
              <a:ext cx="1714121" cy="7227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7" name="Título 1">
            <a:extLst>
              <a:ext uri="{FF2B5EF4-FFF2-40B4-BE49-F238E27FC236}">
                <a16:creationId xmlns:a16="http://schemas.microsoft.com/office/drawing/2014/main" id="{7D5EC052-200C-0045-8ED7-C650E5C4909D}"/>
              </a:ext>
            </a:extLst>
          </p:cNvPr>
          <p:cNvSpPr txBox="1">
            <a:spLocks/>
          </p:cNvSpPr>
          <p:nvPr/>
        </p:nvSpPr>
        <p:spPr>
          <a:xfrm>
            <a:off x="1804988" y="9525"/>
            <a:ext cx="8229600" cy="1143000"/>
          </a:xfrm>
          <a:prstGeom prst="rect">
            <a:avLst/>
          </a:prstGeom>
        </p:spPr>
        <p:txBody>
          <a:bodyPr anchor="ctr">
            <a:normAutofit/>
          </a:bodyPr>
          <a:lstStyle/>
          <a:p>
            <a:pPr>
              <a:defRPr/>
            </a:pPr>
            <a:r>
              <a:rPr lang="es-ES" sz="3400" b="1" dirty="0">
                <a:latin typeface="Times New Roman" pitchFamily="18" charset="0"/>
                <a:ea typeface="+mj-ea"/>
                <a:cs typeface="Times New Roman" pitchFamily="18" charset="0"/>
              </a:rPr>
              <a:t>* Local </a:t>
            </a:r>
            <a:r>
              <a:rPr lang="es-ES" sz="3400" b="1" dirty="0" err="1">
                <a:latin typeface="Times New Roman" pitchFamily="18" charset="0"/>
                <a:ea typeface="+mj-ea"/>
                <a:cs typeface="Times New Roman" pitchFamily="18" charset="0"/>
              </a:rPr>
              <a:t>precipitation</a:t>
            </a:r>
            <a:r>
              <a:rPr lang="es-ES" sz="3400" b="1" dirty="0">
                <a:latin typeface="Times New Roman" pitchFamily="18" charset="0"/>
                <a:ea typeface="+mj-ea"/>
                <a:cs typeface="Times New Roman" pitchFamily="18" charset="0"/>
              </a:rPr>
              <a:t> at </a:t>
            </a:r>
            <a:r>
              <a:rPr lang="es-ES" sz="3400" b="1" dirty="0" err="1">
                <a:latin typeface="Times New Roman" pitchFamily="18" charset="0"/>
                <a:ea typeface="+mj-ea"/>
                <a:cs typeface="Times New Roman" pitchFamily="18" charset="0"/>
              </a:rPr>
              <a:t>the</a:t>
            </a:r>
            <a:r>
              <a:rPr lang="es-ES" sz="3400" b="1" dirty="0">
                <a:latin typeface="Times New Roman" pitchFamily="18" charset="0"/>
                <a:ea typeface="+mj-ea"/>
                <a:cs typeface="Times New Roman" pitchFamily="18" charset="0"/>
              </a:rPr>
              <a:t> </a:t>
            </a:r>
            <a:r>
              <a:rPr lang="es-ES" sz="3400" b="1" dirty="0" err="1">
                <a:latin typeface="Times New Roman" pitchFamily="18" charset="0"/>
                <a:ea typeface="+mj-ea"/>
                <a:cs typeface="Times New Roman" pitchFamily="18" charset="0"/>
              </a:rPr>
              <a:t>Study</a:t>
            </a:r>
            <a:r>
              <a:rPr lang="es-ES" sz="3400" b="1" dirty="0">
                <a:latin typeface="Times New Roman" pitchFamily="18" charset="0"/>
                <a:ea typeface="+mj-ea"/>
                <a:cs typeface="Times New Roman" pitchFamily="18" charset="0"/>
              </a:rPr>
              <a:t> </a:t>
            </a:r>
            <a:r>
              <a:rPr lang="es-ES" sz="3400" b="1" dirty="0" err="1">
                <a:latin typeface="Times New Roman" pitchFamily="18" charset="0"/>
                <a:ea typeface="+mj-ea"/>
                <a:cs typeface="Times New Roman" pitchFamily="18" charset="0"/>
              </a:rPr>
              <a:t>Site</a:t>
            </a:r>
            <a:endParaRPr lang="es-ES" sz="3400" dirty="0">
              <a:latin typeface="Times New Roman" pitchFamily="18" charset="0"/>
              <a:ea typeface="+mj-ea"/>
              <a:cs typeface="Times New Roman" pitchFamily="18" charset="0"/>
            </a:endParaRPr>
          </a:p>
        </p:txBody>
      </p:sp>
      <p:sp>
        <p:nvSpPr>
          <p:cNvPr id="3" name="2 CuadroTexto">
            <a:extLst>
              <a:ext uri="{FF2B5EF4-FFF2-40B4-BE49-F238E27FC236}">
                <a16:creationId xmlns:a16="http://schemas.microsoft.com/office/drawing/2014/main" id="{04A2E72A-D609-DB4B-8BE2-DCCD98C3679E}"/>
              </a:ext>
            </a:extLst>
          </p:cNvPr>
          <p:cNvSpPr txBox="1"/>
          <p:nvPr/>
        </p:nvSpPr>
        <p:spPr>
          <a:xfrm>
            <a:off x="7752184" y="5085185"/>
            <a:ext cx="2736304" cy="1200329"/>
          </a:xfrm>
          <a:prstGeom prst="rect">
            <a:avLst/>
          </a:prstGeom>
          <a:solidFill>
            <a:schemeClr val="bg1">
              <a:lumMod val="75000"/>
              <a:alpha val="33000"/>
            </a:schemeClr>
          </a:solidFill>
          <a:effectLst>
            <a:outerShdw blurRad="76200" dir="18900000" sy="23000" kx="-1200000" algn="bl" rotWithShape="0">
              <a:prstClr val="black">
                <a:alpha val="20000"/>
              </a:prstClr>
            </a:outerShdw>
          </a:effectLst>
          <a:scene3d>
            <a:camera prst="orthographicFront"/>
            <a:lightRig rig="threePt" dir="t"/>
          </a:scene3d>
          <a:sp3d>
            <a:bevelB w="114300" prst="artDeco"/>
          </a:sp3d>
        </p:spPr>
        <p:txBody>
          <a:bodyPr>
            <a:spAutoFit/>
          </a:bodyPr>
          <a:lstStyle/>
          <a:p>
            <a:pPr algn="just">
              <a:defRPr/>
            </a:pPr>
            <a:r>
              <a:rPr lang="pt-BR" altLang="es-MX" b="1" dirty="0" err="1">
                <a:latin typeface="Times New Roman" pitchFamily="18" charset="0"/>
                <a:cs typeface="Times New Roman" pitchFamily="18" charset="0"/>
              </a:rPr>
              <a:t>Map</a:t>
            </a:r>
            <a:r>
              <a:rPr lang="pt-BR" altLang="es-MX" b="1" dirty="0">
                <a:latin typeface="Times New Roman" pitchFamily="18" charset="0"/>
                <a:cs typeface="Times New Roman" pitchFamily="18" charset="0"/>
              </a:rPr>
              <a:t> </a:t>
            </a:r>
            <a:r>
              <a:rPr lang="pt-BR" altLang="es-MX" b="1" dirty="0" err="1">
                <a:latin typeface="Times New Roman" pitchFamily="18" charset="0"/>
                <a:cs typeface="Times New Roman" pitchFamily="18" charset="0"/>
              </a:rPr>
              <a:t>of</a:t>
            </a:r>
            <a:r>
              <a:rPr lang="pt-BR" altLang="es-MX" b="1" dirty="0">
                <a:latin typeface="Times New Roman" pitchFamily="18" charset="0"/>
                <a:cs typeface="Times New Roman" pitchFamily="18" charset="0"/>
              </a:rPr>
              <a:t> </a:t>
            </a:r>
            <a:r>
              <a:rPr lang="pt-BR" altLang="es-MX" b="1" dirty="0" err="1">
                <a:latin typeface="Times New Roman" pitchFamily="18" charset="0"/>
                <a:cs typeface="Times New Roman" pitchFamily="18" charset="0"/>
              </a:rPr>
              <a:t>Mean</a:t>
            </a:r>
            <a:r>
              <a:rPr lang="pt-BR" altLang="es-MX" b="1" dirty="0">
                <a:latin typeface="Times New Roman" pitchFamily="18" charset="0"/>
                <a:cs typeface="Times New Roman" pitchFamily="18" charset="0"/>
              </a:rPr>
              <a:t> anual </a:t>
            </a:r>
            <a:r>
              <a:rPr lang="pt-BR" altLang="es-MX" b="1" dirty="0" err="1">
                <a:latin typeface="Times New Roman" pitchFamily="18" charset="0"/>
                <a:cs typeface="Times New Roman" pitchFamily="18" charset="0"/>
              </a:rPr>
              <a:t>precipitation</a:t>
            </a:r>
            <a:r>
              <a:rPr lang="pt-BR" altLang="es-MX" b="1" dirty="0">
                <a:latin typeface="Times New Roman" pitchFamily="18" charset="0"/>
                <a:cs typeface="Times New Roman" pitchFamily="18" charset="0"/>
              </a:rPr>
              <a:t> (mm/</a:t>
            </a:r>
            <a:r>
              <a:rPr lang="pt-BR" altLang="es-MX" b="1" dirty="0" err="1">
                <a:latin typeface="Times New Roman" pitchFamily="18" charset="0"/>
                <a:cs typeface="Times New Roman" pitchFamily="18" charset="0"/>
              </a:rPr>
              <a:t>year</a:t>
            </a:r>
            <a:r>
              <a:rPr lang="pt-BR" altLang="es-MX" b="1" dirty="0">
                <a:latin typeface="Times New Roman" pitchFamily="18" charset="0"/>
                <a:cs typeface="Times New Roman" pitchFamily="18" charset="0"/>
              </a:rPr>
              <a:t>) data </a:t>
            </a:r>
            <a:r>
              <a:rPr lang="pt-BR" altLang="es-MX" b="1" dirty="0" err="1">
                <a:latin typeface="Times New Roman" pitchFamily="18" charset="0"/>
                <a:cs typeface="Times New Roman" pitchFamily="18" charset="0"/>
              </a:rPr>
              <a:t>from</a:t>
            </a:r>
            <a:r>
              <a:rPr lang="pt-BR" altLang="es-MX" b="1" dirty="0">
                <a:latin typeface="Times New Roman" pitchFamily="18" charset="0"/>
                <a:cs typeface="Times New Roman" pitchFamily="18" charset="0"/>
              </a:rPr>
              <a:t> TRMM 2B31 </a:t>
            </a:r>
            <a:r>
              <a:rPr lang="pt-BR" altLang="es-MX" b="1" dirty="0" err="1">
                <a:latin typeface="Times New Roman" pitchFamily="18" charset="0"/>
                <a:cs typeface="Times New Roman" pitchFamily="18" charset="0"/>
              </a:rPr>
              <a:t>satellite</a:t>
            </a:r>
            <a:r>
              <a:rPr lang="pt-BR" altLang="es-MX" b="1" dirty="0">
                <a:latin typeface="Times New Roman" pitchFamily="18" charset="0"/>
                <a:cs typeface="Times New Roman" pitchFamily="18" charset="0"/>
              </a:rPr>
              <a:t> (1998-2009).</a:t>
            </a:r>
          </a:p>
        </p:txBody>
      </p:sp>
    </p:spTree>
    <p:extLst>
      <p:ext uri="{BB962C8B-B14F-4D97-AF65-F5344CB8AC3E}">
        <p14:creationId xmlns:p14="http://schemas.microsoft.com/office/powerpoint/2010/main" val="2486190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CE20E649-2378-5E4D-A5BF-EEF0DB44D8ED}"/>
              </a:ext>
            </a:extLst>
          </p:cNvPr>
          <p:cNvSpPr>
            <a:spLocks noGrp="1"/>
          </p:cNvSpPr>
          <p:nvPr>
            <p:ph idx="1"/>
          </p:nvPr>
        </p:nvSpPr>
        <p:spPr>
          <a:xfrm>
            <a:off x="1581151" y="1268413"/>
            <a:ext cx="2830513" cy="5072062"/>
          </a:xfrm>
        </p:spPr>
        <p:txBody>
          <a:bodyPr rtlCol="0">
            <a:normAutofit fontScale="25000" lnSpcReduction="20000"/>
          </a:bodyPr>
          <a:lstStyle/>
          <a:p>
            <a:pPr>
              <a:defRPr/>
            </a:pPr>
            <a:endParaRPr lang="es-ES" sz="5200" dirty="0"/>
          </a:p>
          <a:p>
            <a:pPr>
              <a:defRPr/>
            </a:pPr>
            <a:r>
              <a:rPr lang="pt-BR" sz="7200" dirty="0" err="1">
                <a:latin typeface="Times New Roman" pitchFamily="18" charset="0"/>
                <a:cs typeface="Times New Roman" pitchFamily="18" charset="0"/>
              </a:rPr>
              <a:t>Period</a:t>
            </a:r>
            <a:r>
              <a:rPr lang="pt-BR" sz="7200" dirty="0">
                <a:latin typeface="Times New Roman" pitchFamily="18" charset="0"/>
                <a:cs typeface="Times New Roman" pitchFamily="18" charset="0"/>
              </a:rPr>
              <a:t>: </a:t>
            </a:r>
            <a:r>
              <a:rPr lang="pt-BR" sz="7200" b="1" dirty="0">
                <a:solidFill>
                  <a:srgbClr val="FF0000"/>
                </a:solidFill>
                <a:latin typeface="Times New Roman" pitchFamily="18" charset="0"/>
                <a:cs typeface="Times New Roman" pitchFamily="18" charset="0"/>
              </a:rPr>
              <a:t>1964-2014</a:t>
            </a:r>
            <a:endParaRPr lang="pt-BR" sz="7200" b="1" dirty="0">
              <a:latin typeface="Times New Roman" pitchFamily="18" charset="0"/>
              <a:cs typeface="Times New Roman" pitchFamily="18" charset="0"/>
            </a:endParaRPr>
          </a:p>
          <a:p>
            <a:pPr>
              <a:defRPr/>
            </a:pPr>
            <a:endParaRPr lang="pt-BR" sz="7200" b="1" dirty="0">
              <a:latin typeface="Times New Roman" pitchFamily="18" charset="0"/>
              <a:cs typeface="Times New Roman" pitchFamily="18" charset="0"/>
            </a:endParaRPr>
          </a:p>
          <a:p>
            <a:pPr>
              <a:defRPr/>
            </a:pPr>
            <a:r>
              <a:rPr lang="pt-BR" sz="7200" b="1" dirty="0">
                <a:solidFill>
                  <a:srgbClr val="FF0000"/>
                </a:solidFill>
                <a:latin typeface="Times New Roman" pitchFamily="18" charset="0"/>
                <a:cs typeface="Times New Roman" pitchFamily="18" charset="0"/>
              </a:rPr>
              <a:t>Bimodal </a:t>
            </a:r>
            <a:r>
              <a:rPr lang="pt-BR" sz="7200" b="1" dirty="0" err="1">
                <a:solidFill>
                  <a:srgbClr val="FF0000"/>
                </a:solidFill>
                <a:latin typeface="Times New Roman" pitchFamily="18" charset="0"/>
                <a:cs typeface="Times New Roman" pitchFamily="18" charset="0"/>
              </a:rPr>
              <a:t>Precipitation</a:t>
            </a:r>
            <a:r>
              <a:rPr lang="pt-BR" sz="7200" b="1" dirty="0">
                <a:solidFill>
                  <a:srgbClr val="FF0000"/>
                </a:solidFill>
                <a:latin typeface="Times New Roman" pitchFamily="18" charset="0"/>
                <a:cs typeface="Times New Roman" pitchFamily="18" charset="0"/>
              </a:rPr>
              <a:t> Regime: </a:t>
            </a:r>
            <a:r>
              <a:rPr lang="pt-BR" sz="7200" b="1" dirty="0">
                <a:latin typeface="Times New Roman" pitchFamily="18" charset="0"/>
                <a:cs typeface="Times New Roman" pitchFamily="18" charset="0"/>
              </a:rPr>
              <a:t>Intertropical </a:t>
            </a:r>
            <a:r>
              <a:rPr lang="pt-BR" sz="7200" b="1" dirty="0" err="1">
                <a:latin typeface="Times New Roman" pitchFamily="18" charset="0"/>
                <a:cs typeface="Times New Roman" pitchFamily="18" charset="0"/>
              </a:rPr>
              <a:t>Convergence</a:t>
            </a:r>
            <a:r>
              <a:rPr lang="pt-BR" sz="7200" b="1" dirty="0">
                <a:latin typeface="Times New Roman" pitchFamily="18" charset="0"/>
                <a:cs typeface="Times New Roman" pitchFamily="18" charset="0"/>
              </a:rPr>
              <a:t> Zone (ITCZ) over </a:t>
            </a:r>
            <a:r>
              <a:rPr lang="pt-BR" sz="7200" b="1" dirty="0" err="1">
                <a:latin typeface="Times New Roman" pitchFamily="18" charset="0"/>
                <a:cs typeface="Times New Roman" pitchFamily="18" charset="0"/>
              </a:rPr>
              <a:t>the</a:t>
            </a:r>
            <a:r>
              <a:rPr lang="pt-BR" sz="7200" b="1" dirty="0">
                <a:latin typeface="Times New Roman" pitchFamily="18" charset="0"/>
                <a:cs typeface="Times New Roman" pitchFamily="18" charset="0"/>
              </a:rPr>
              <a:t> region.</a:t>
            </a:r>
          </a:p>
          <a:p>
            <a:pPr>
              <a:defRPr/>
            </a:pPr>
            <a:endParaRPr lang="pt-BR" sz="7200" b="1" dirty="0">
              <a:solidFill>
                <a:srgbClr val="FF0000"/>
              </a:solidFill>
              <a:latin typeface="Times New Roman" pitchFamily="18" charset="0"/>
              <a:cs typeface="Times New Roman" pitchFamily="18" charset="0"/>
            </a:endParaRPr>
          </a:p>
          <a:p>
            <a:pPr>
              <a:defRPr/>
            </a:pPr>
            <a:r>
              <a:rPr lang="pt-BR" sz="7200" dirty="0">
                <a:latin typeface="Times New Roman" pitchFamily="18" charset="0"/>
                <a:cs typeface="Times New Roman" pitchFamily="18" charset="0"/>
              </a:rPr>
              <a:t>The </a:t>
            </a:r>
            <a:r>
              <a:rPr lang="pt-BR" sz="7200" dirty="0" err="1">
                <a:latin typeface="Times New Roman" pitchFamily="18" charset="0"/>
                <a:cs typeface="Times New Roman" pitchFamily="18" charset="0"/>
              </a:rPr>
              <a:t>rain</a:t>
            </a:r>
            <a:r>
              <a:rPr lang="pt-BR" sz="7200" dirty="0">
                <a:latin typeface="Times New Roman" pitchFamily="18" charset="0"/>
                <a:cs typeface="Times New Roman" pitchFamily="18" charset="0"/>
              </a:rPr>
              <a:t> volume </a:t>
            </a:r>
            <a:r>
              <a:rPr lang="pt-BR" sz="7200" dirty="0" err="1">
                <a:latin typeface="Times New Roman" pitchFamily="18" charset="0"/>
                <a:cs typeface="Times New Roman" pitchFamily="18" charset="0"/>
              </a:rPr>
              <a:t>diminishes</a:t>
            </a:r>
            <a:r>
              <a:rPr lang="pt-BR" sz="7200" dirty="0">
                <a:latin typeface="Times New Roman" pitchFamily="18" charset="0"/>
                <a:cs typeface="Times New Roman" pitchFamily="18" charset="0"/>
              </a:rPr>
              <a:t> as altitude </a:t>
            </a:r>
            <a:r>
              <a:rPr lang="pt-BR" sz="7200" dirty="0" err="1">
                <a:latin typeface="Times New Roman" pitchFamily="18" charset="0"/>
                <a:cs typeface="Times New Roman" pitchFamily="18" charset="0"/>
              </a:rPr>
              <a:t>increases</a:t>
            </a:r>
            <a:r>
              <a:rPr lang="pt-BR" sz="7200" dirty="0">
                <a:latin typeface="Times New Roman" pitchFamily="18" charset="0"/>
                <a:cs typeface="Times New Roman" pitchFamily="18" charset="0"/>
              </a:rPr>
              <a:t>. </a:t>
            </a:r>
          </a:p>
          <a:p>
            <a:pPr>
              <a:defRPr/>
            </a:pPr>
            <a:endParaRPr lang="pt-BR" sz="7200" dirty="0">
              <a:latin typeface="Times New Roman" pitchFamily="18" charset="0"/>
              <a:cs typeface="Times New Roman" pitchFamily="18" charset="0"/>
            </a:endParaRPr>
          </a:p>
          <a:p>
            <a:pPr>
              <a:defRPr/>
            </a:pPr>
            <a:r>
              <a:rPr lang="es-ES" sz="7200" dirty="0" err="1">
                <a:latin typeface="Times New Roman" pitchFamily="18" charset="0"/>
                <a:cs typeface="Times New Roman" pitchFamily="18" charset="0"/>
              </a:rPr>
              <a:t>Moisture</a:t>
            </a:r>
            <a:r>
              <a:rPr lang="es-ES" sz="7200" dirty="0">
                <a:latin typeface="Times New Roman" pitchFamily="18" charset="0"/>
                <a:cs typeface="Times New Roman" pitchFamily="18" charset="0"/>
              </a:rPr>
              <a:t> </a:t>
            </a:r>
            <a:r>
              <a:rPr lang="es-ES" sz="7200" dirty="0" err="1">
                <a:latin typeface="Times New Roman" pitchFamily="18" charset="0"/>
                <a:cs typeface="Times New Roman" pitchFamily="18" charset="0"/>
              </a:rPr>
              <a:t>is</a:t>
            </a:r>
            <a:r>
              <a:rPr lang="es-ES" sz="7200" dirty="0">
                <a:latin typeface="Times New Roman" pitchFamily="18" charset="0"/>
                <a:cs typeface="Times New Roman" pitchFamily="18" charset="0"/>
              </a:rPr>
              <a:t> </a:t>
            </a:r>
            <a:r>
              <a:rPr lang="es-ES" sz="7200" dirty="0" err="1">
                <a:latin typeface="Times New Roman" pitchFamily="18" charset="0"/>
                <a:cs typeface="Times New Roman" pitchFamily="18" charset="0"/>
              </a:rPr>
              <a:t>blocked</a:t>
            </a:r>
            <a:r>
              <a:rPr lang="es-ES" sz="7200" dirty="0">
                <a:latin typeface="Times New Roman" pitchFamily="18" charset="0"/>
                <a:cs typeface="Times New Roman" pitchFamily="18" charset="0"/>
              </a:rPr>
              <a:t> </a:t>
            </a:r>
            <a:r>
              <a:rPr lang="es-ES" sz="7200" dirty="0" err="1">
                <a:latin typeface="Times New Roman" pitchFamily="18" charset="0"/>
                <a:cs typeface="Times New Roman" pitchFamily="18" charset="0"/>
              </a:rPr>
              <a:t>by</a:t>
            </a:r>
            <a:r>
              <a:rPr lang="es-ES" sz="7200" dirty="0">
                <a:latin typeface="Times New Roman" pitchFamily="18" charset="0"/>
                <a:cs typeface="Times New Roman" pitchFamily="18" charset="0"/>
              </a:rPr>
              <a:t> </a:t>
            </a:r>
            <a:r>
              <a:rPr lang="es-ES" sz="7200" dirty="0" err="1">
                <a:latin typeface="Times New Roman" pitchFamily="18" charset="0"/>
                <a:cs typeface="Times New Roman" pitchFamily="18" charset="0"/>
              </a:rPr>
              <a:t>the</a:t>
            </a:r>
            <a:r>
              <a:rPr lang="es-ES" sz="7200" dirty="0">
                <a:latin typeface="Times New Roman" pitchFamily="18" charset="0"/>
                <a:cs typeface="Times New Roman" pitchFamily="18" charset="0"/>
              </a:rPr>
              <a:t> Andes.</a:t>
            </a:r>
          </a:p>
          <a:p>
            <a:pPr>
              <a:buNone/>
              <a:defRPr/>
            </a:pPr>
            <a:endParaRPr lang="es-ES" sz="7200" dirty="0">
              <a:latin typeface="Times New Roman" pitchFamily="18" charset="0"/>
              <a:cs typeface="Times New Roman" pitchFamily="18" charset="0"/>
            </a:endParaRPr>
          </a:p>
          <a:p>
            <a:pPr>
              <a:defRPr/>
            </a:pPr>
            <a:endParaRPr lang="es-ES" sz="7200" dirty="0">
              <a:latin typeface="Times New Roman" pitchFamily="18" charset="0"/>
              <a:cs typeface="Times New Roman" pitchFamily="18" charset="0"/>
            </a:endParaRPr>
          </a:p>
        </p:txBody>
      </p:sp>
      <p:pic>
        <p:nvPicPr>
          <p:cNvPr id="24579" name="Gráfico 1">
            <a:extLst>
              <a:ext uri="{FF2B5EF4-FFF2-40B4-BE49-F238E27FC236}">
                <a16:creationId xmlns:a16="http://schemas.microsoft.com/office/drawing/2014/main" id="{DEB6E197-F8B2-2B47-B4BA-3013554CF9EE}"/>
              </a:ext>
            </a:extLst>
          </p:cNvPr>
          <p:cNvPicPr>
            <a:picLocks noChangeArrowheads="1"/>
          </p:cNvPicPr>
          <p:nvPr/>
        </p:nvPicPr>
        <p:blipFill>
          <a:blip r:embed="rId2">
            <a:extLst>
              <a:ext uri="{28A0092B-C50C-407E-A947-70E740481C1C}">
                <a14:useLocalDpi xmlns:a14="http://schemas.microsoft.com/office/drawing/2010/main" val="0"/>
              </a:ext>
            </a:extLst>
          </a:blip>
          <a:srcRect l="4146" t="11266" r="1337" b="2885"/>
          <a:stretch>
            <a:fillRect/>
          </a:stretch>
        </p:blipFill>
        <p:spPr bwMode="auto">
          <a:xfrm>
            <a:off x="4583113" y="1484314"/>
            <a:ext cx="6280150" cy="358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Imagen 3">
            <a:extLst>
              <a:ext uri="{FF2B5EF4-FFF2-40B4-BE49-F238E27FC236}">
                <a16:creationId xmlns:a16="http://schemas.microsoft.com/office/drawing/2014/main" id="{A73C444E-0BEB-6B43-A586-0A9102B47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01" t="24522" r="4753" b="19960"/>
          <a:stretch>
            <a:fillRect/>
          </a:stretch>
        </p:blipFill>
        <p:spPr bwMode="auto">
          <a:xfrm>
            <a:off x="1847851" y="5067300"/>
            <a:ext cx="864076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ítulo 1">
            <a:extLst>
              <a:ext uri="{FF2B5EF4-FFF2-40B4-BE49-F238E27FC236}">
                <a16:creationId xmlns:a16="http://schemas.microsoft.com/office/drawing/2014/main" id="{BEF7BBEE-97A9-C44B-8AD9-12569FFB2FC8}"/>
              </a:ext>
            </a:extLst>
          </p:cNvPr>
          <p:cNvSpPr txBox="1">
            <a:spLocks/>
          </p:cNvSpPr>
          <p:nvPr/>
        </p:nvSpPr>
        <p:spPr>
          <a:xfrm>
            <a:off x="1804988" y="9525"/>
            <a:ext cx="8229600" cy="1143000"/>
          </a:xfrm>
          <a:prstGeom prst="rect">
            <a:avLst/>
          </a:prstGeom>
        </p:spPr>
        <p:txBody>
          <a:bodyPr anchor="ctr">
            <a:normAutofit/>
          </a:bodyPr>
          <a:lstStyle/>
          <a:p>
            <a:pPr>
              <a:defRPr/>
            </a:pPr>
            <a:r>
              <a:rPr lang="es-ES" sz="3400" b="1" dirty="0">
                <a:latin typeface="Times New Roman" pitchFamily="18" charset="0"/>
                <a:ea typeface="+mj-ea"/>
                <a:cs typeface="Times New Roman" pitchFamily="18" charset="0"/>
              </a:rPr>
              <a:t>* Local </a:t>
            </a:r>
            <a:r>
              <a:rPr lang="es-ES" sz="3400" b="1" dirty="0" err="1">
                <a:latin typeface="Times New Roman" pitchFamily="18" charset="0"/>
                <a:ea typeface="+mj-ea"/>
                <a:cs typeface="Times New Roman" pitchFamily="18" charset="0"/>
              </a:rPr>
              <a:t>precipitation</a:t>
            </a:r>
            <a:r>
              <a:rPr lang="es-ES" sz="3400" b="1" dirty="0">
                <a:latin typeface="Times New Roman" pitchFamily="18" charset="0"/>
                <a:ea typeface="+mj-ea"/>
                <a:cs typeface="Times New Roman" pitchFamily="18" charset="0"/>
              </a:rPr>
              <a:t> at </a:t>
            </a:r>
            <a:r>
              <a:rPr lang="es-ES" sz="3400" b="1" dirty="0" err="1">
                <a:latin typeface="Times New Roman" pitchFamily="18" charset="0"/>
                <a:ea typeface="+mj-ea"/>
                <a:cs typeface="Times New Roman" pitchFamily="18" charset="0"/>
              </a:rPr>
              <a:t>the</a:t>
            </a:r>
            <a:r>
              <a:rPr lang="es-ES" sz="3400" b="1" dirty="0">
                <a:latin typeface="Times New Roman" pitchFamily="18" charset="0"/>
                <a:ea typeface="+mj-ea"/>
                <a:cs typeface="Times New Roman" pitchFamily="18" charset="0"/>
              </a:rPr>
              <a:t> </a:t>
            </a:r>
            <a:r>
              <a:rPr lang="es-ES" sz="3400" b="1" dirty="0" err="1">
                <a:latin typeface="Times New Roman" pitchFamily="18" charset="0"/>
                <a:ea typeface="+mj-ea"/>
                <a:cs typeface="Times New Roman" pitchFamily="18" charset="0"/>
              </a:rPr>
              <a:t>Study</a:t>
            </a:r>
            <a:r>
              <a:rPr lang="es-ES" sz="3400" b="1" dirty="0">
                <a:latin typeface="Times New Roman" pitchFamily="18" charset="0"/>
                <a:ea typeface="+mj-ea"/>
                <a:cs typeface="Times New Roman" pitchFamily="18" charset="0"/>
              </a:rPr>
              <a:t> </a:t>
            </a:r>
            <a:r>
              <a:rPr lang="es-ES" sz="3400" b="1" dirty="0" err="1">
                <a:latin typeface="Times New Roman" pitchFamily="18" charset="0"/>
                <a:ea typeface="+mj-ea"/>
                <a:cs typeface="Times New Roman" pitchFamily="18" charset="0"/>
              </a:rPr>
              <a:t>Site</a:t>
            </a:r>
            <a:endParaRPr lang="es-ES" sz="3400" dirty="0">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54750213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7638" y="1928814"/>
            <a:ext cx="6572250" cy="1071562"/>
          </a:xfrm>
        </p:spPr>
        <p:txBody>
          <a:bodyPr rtlCol="0">
            <a:normAutofit fontScale="90000"/>
          </a:bodyPr>
          <a:lstStyle/>
          <a:p>
            <a:pPr>
              <a:defRPr/>
            </a:pPr>
            <a:br>
              <a:rPr lang="es-ES" sz="2000" b="1" dirty="0"/>
            </a:br>
            <a:br>
              <a:rPr lang="es-ES" sz="2000" b="1" dirty="0"/>
            </a:br>
            <a:r>
              <a:rPr lang="es-MX" sz="2000" b="1" dirty="0"/>
              <a:t>Forzante de la Insolación</a:t>
            </a:r>
            <a:br>
              <a:rPr lang="es-ES" sz="2000" b="1" dirty="0"/>
            </a:br>
            <a:br>
              <a:rPr lang="es-ES" sz="1800" b="1" dirty="0"/>
            </a:br>
            <a:br>
              <a:rPr lang="es-ES" sz="1800" b="1" dirty="0"/>
            </a:br>
            <a:br>
              <a:rPr lang="es-ES" sz="1800" dirty="0">
                <a:sym typeface="Wingdings" pitchFamily="2" charset="2"/>
              </a:rPr>
            </a:br>
            <a:endParaRPr lang="es-ES" sz="1800" b="1" dirty="0"/>
          </a:p>
        </p:txBody>
      </p:sp>
      <p:sp>
        <p:nvSpPr>
          <p:cNvPr id="25605" name="Retângulo 19"/>
          <p:cNvSpPr>
            <a:spLocks noChangeArrowheads="1"/>
          </p:cNvSpPr>
          <p:nvPr/>
        </p:nvSpPr>
        <p:spPr bwMode="auto">
          <a:xfrm>
            <a:off x="1416050" y="2614613"/>
            <a:ext cx="353695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just" eaLnBrk="1" hangingPunct="1">
              <a:spcBef>
                <a:spcPct val="0"/>
              </a:spcBef>
              <a:buFontTx/>
              <a:buNone/>
            </a:pPr>
            <a:endParaRPr lang="pt-BR" altLang="es-MX" sz="1400" b="1" dirty="0">
              <a:latin typeface="Calibri" charset="0"/>
            </a:endParaRPr>
          </a:p>
          <a:p>
            <a:pPr algn="just" eaLnBrk="1" hangingPunct="1">
              <a:spcBef>
                <a:spcPct val="0"/>
              </a:spcBef>
            </a:pPr>
            <a:r>
              <a:rPr lang="pt-BR" altLang="es-MX" sz="1400" b="1" dirty="0">
                <a:ea typeface="Times New Roman" charset="0"/>
                <a:cs typeface="Times New Roman" charset="0"/>
              </a:rPr>
              <a:t>La variabilidade de </a:t>
            </a:r>
            <a:r>
              <a:rPr lang="pt-BR" altLang="es-MX" sz="1400" b="1" dirty="0" err="1">
                <a:ea typeface="Times New Roman" charset="0"/>
                <a:cs typeface="Times New Roman" charset="0"/>
              </a:rPr>
              <a:t>la</a:t>
            </a:r>
            <a:r>
              <a:rPr lang="pt-BR" altLang="es-MX" sz="1400" b="1" dirty="0">
                <a:ea typeface="Times New Roman" charset="0"/>
                <a:cs typeface="Times New Roman" charset="0"/>
              </a:rPr>
              <a:t> </a:t>
            </a:r>
            <a:r>
              <a:rPr lang="pt-BR" altLang="es-MX" sz="1400" b="1" dirty="0" err="1">
                <a:ea typeface="Times New Roman" charset="0"/>
                <a:cs typeface="Times New Roman" charset="0"/>
              </a:rPr>
              <a:t>insolación</a:t>
            </a:r>
            <a:r>
              <a:rPr lang="pt-BR" altLang="es-MX" sz="1400" b="1" dirty="0">
                <a:ea typeface="Times New Roman" charset="0"/>
                <a:cs typeface="Times New Roman" charset="0"/>
              </a:rPr>
              <a:t> de </a:t>
            </a:r>
            <a:r>
              <a:rPr lang="pt-BR" altLang="es-MX" sz="1400" b="1" dirty="0" err="1">
                <a:ea typeface="Times New Roman" charset="0"/>
                <a:cs typeface="Times New Roman" charset="0"/>
              </a:rPr>
              <a:t>acuerdo</a:t>
            </a:r>
            <a:r>
              <a:rPr lang="pt-BR" altLang="es-MX" sz="1400" b="1" dirty="0">
                <a:ea typeface="Times New Roman" charset="0"/>
                <a:cs typeface="Times New Roman" charset="0"/>
              </a:rPr>
              <a:t> com </a:t>
            </a:r>
            <a:r>
              <a:rPr lang="pt-BR" altLang="es-MX" sz="1400" b="1" dirty="0" err="1">
                <a:ea typeface="Times New Roman" charset="0"/>
                <a:cs typeface="Times New Roman" charset="0"/>
              </a:rPr>
              <a:t>el</a:t>
            </a:r>
            <a:r>
              <a:rPr lang="pt-BR" altLang="es-MX" sz="1400" b="1" dirty="0">
                <a:ea typeface="Times New Roman" charset="0"/>
                <a:cs typeface="Times New Roman" charset="0"/>
              </a:rPr>
              <a:t> ciclo de </a:t>
            </a:r>
            <a:r>
              <a:rPr lang="pt-BR" altLang="es-MX" sz="1400" b="1" dirty="0" err="1">
                <a:ea typeface="Times New Roman" charset="0"/>
                <a:cs typeface="Times New Roman" charset="0"/>
              </a:rPr>
              <a:t>precesión</a:t>
            </a:r>
            <a:r>
              <a:rPr lang="pt-BR" altLang="es-MX" sz="1400" b="1" dirty="0">
                <a:ea typeface="Times New Roman" charset="0"/>
                <a:cs typeface="Times New Roman" charset="0"/>
                <a:sym typeface="Wingdings" charset="2"/>
              </a:rPr>
              <a:t> há sido considerada como </a:t>
            </a:r>
            <a:r>
              <a:rPr lang="pt-BR" altLang="es-MX" sz="1400" b="1" dirty="0" err="1">
                <a:ea typeface="Times New Roman" charset="0"/>
                <a:cs typeface="Times New Roman" charset="0"/>
                <a:sym typeface="Wingdings" charset="2"/>
              </a:rPr>
              <a:t>la</a:t>
            </a:r>
            <a:r>
              <a:rPr lang="pt-BR" altLang="es-MX" sz="1400" b="1" dirty="0">
                <a:ea typeface="Times New Roman" charset="0"/>
                <a:cs typeface="Times New Roman" charset="0"/>
                <a:sym typeface="Wingdings" charset="2"/>
              </a:rPr>
              <a:t> principal </a:t>
            </a:r>
            <a:r>
              <a:rPr lang="pt-BR" altLang="es-MX" sz="1400" b="1" dirty="0" err="1">
                <a:ea typeface="Times New Roman" charset="0"/>
                <a:cs typeface="Times New Roman" charset="0"/>
                <a:sym typeface="Wingdings" charset="2"/>
              </a:rPr>
              <a:t>forzante</a:t>
            </a:r>
            <a:r>
              <a:rPr lang="pt-BR" altLang="es-MX" sz="1400" b="1" dirty="0">
                <a:ea typeface="Times New Roman" charset="0"/>
                <a:cs typeface="Times New Roman" charset="0"/>
                <a:sym typeface="Wingdings" charset="2"/>
              </a:rPr>
              <a:t> </a:t>
            </a:r>
            <a:r>
              <a:rPr lang="pt-BR" altLang="es-MX" sz="1400" b="1" dirty="0" err="1">
                <a:ea typeface="Times New Roman" charset="0"/>
                <a:cs typeface="Times New Roman" charset="0"/>
                <a:sym typeface="Wingdings" charset="2"/>
              </a:rPr>
              <a:t>del</a:t>
            </a:r>
            <a:r>
              <a:rPr lang="pt-BR" altLang="es-MX" sz="1400" b="1" dirty="0">
                <a:ea typeface="Times New Roman" charset="0"/>
                <a:cs typeface="Times New Roman" charset="0"/>
                <a:sym typeface="Wingdings" charset="2"/>
              </a:rPr>
              <a:t> ciclo hidrológico em </a:t>
            </a:r>
            <a:r>
              <a:rPr lang="pt-BR" altLang="es-MX" sz="1400" b="1" dirty="0" err="1">
                <a:ea typeface="Times New Roman" charset="0"/>
                <a:cs typeface="Times New Roman" charset="0"/>
                <a:sym typeface="Wingdings" charset="2"/>
              </a:rPr>
              <a:t>la</a:t>
            </a:r>
            <a:r>
              <a:rPr lang="pt-BR" altLang="es-MX" sz="1400" b="1" dirty="0">
                <a:ea typeface="Times New Roman" charset="0"/>
                <a:cs typeface="Times New Roman" charset="0"/>
                <a:sym typeface="Wingdings" charset="2"/>
              </a:rPr>
              <a:t> </a:t>
            </a:r>
            <a:r>
              <a:rPr lang="pt-BR" altLang="es-MX" sz="1400" b="1" dirty="0" err="1">
                <a:ea typeface="Times New Roman" charset="0"/>
                <a:cs typeface="Times New Roman" charset="0"/>
                <a:sym typeface="Wingdings" charset="2"/>
              </a:rPr>
              <a:t>region</a:t>
            </a:r>
            <a:r>
              <a:rPr lang="pt-BR" altLang="es-MX" sz="1400" b="1" dirty="0">
                <a:ea typeface="Times New Roman" charset="0"/>
                <a:cs typeface="Times New Roman" charset="0"/>
                <a:sym typeface="Wingdings" charset="2"/>
              </a:rPr>
              <a:t> bajo </a:t>
            </a:r>
            <a:r>
              <a:rPr lang="pt-BR" altLang="es-MX" sz="1400" b="1" dirty="0" err="1">
                <a:ea typeface="Times New Roman" charset="0"/>
                <a:cs typeface="Times New Roman" charset="0"/>
                <a:sym typeface="Wingdings" charset="2"/>
              </a:rPr>
              <a:t>la</a:t>
            </a:r>
            <a:r>
              <a:rPr lang="pt-BR" altLang="es-MX" sz="1400" b="1" dirty="0">
                <a:ea typeface="Times New Roman" charset="0"/>
                <a:cs typeface="Times New Roman" charset="0"/>
                <a:sym typeface="Wingdings" charset="2"/>
              </a:rPr>
              <a:t> influencia de </a:t>
            </a:r>
            <a:r>
              <a:rPr lang="pt-BR" altLang="es-MX" sz="1400" b="1" dirty="0" err="1">
                <a:ea typeface="Times New Roman" charset="0"/>
                <a:cs typeface="Times New Roman" charset="0"/>
                <a:sym typeface="Wingdings" charset="2"/>
              </a:rPr>
              <a:t>la</a:t>
            </a:r>
            <a:r>
              <a:rPr lang="pt-BR" altLang="es-MX" sz="1400" b="1" dirty="0">
                <a:ea typeface="Times New Roman" charset="0"/>
                <a:cs typeface="Times New Roman" charset="0"/>
                <a:sym typeface="Wingdings" charset="2"/>
              </a:rPr>
              <a:t> SASM. </a:t>
            </a:r>
          </a:p>
          <a:p>
            <a:pPr algn="just" eaLnBrk="1" hangingPunct="1">
              <a:spcBef>
                <a:spcPct val="0"/>
              </a:spcBef>
            </a:pPr>
            <a:endParaRPr lang="pt-BR" altLang="es-MX" sz="1400" b="1" dirty="0">
              <a:solidFill>
                <a:srgbClr val="FF0000"/>
              </a:solidFill>
              <a:ea typeface="Times New Roman" charset="0"/>
              <a:cs typeface="Times New Roman" charset="0"/>
              <a:sym typeface="Wingdings" charset="2"/>
            </a:endParaRPr>
          </a:p>
          <a:p>
            <a:pPr algn="just" eaLnBrk="1" hangingPunct="1">
              <a:spcBef>
                <a:spcPct val="0"/>
              </a:spcBef>
            </a:pPr>
            <a:r>
              <a:rPr lang="pt-BR" altLang="es-MX" sz="1400" b="1" dirty="0">
                <a:solidFill>
                  <a:srgbClr val="FF0000"/>
                </a:solidFill>
                <a:ea typeface="Times New Roman" charset="0"/>
                <a:cs typeface="Times New Roman" charset="0"/>
              </a:rPr>
              <a:t>HIPÓTESIS DE LA PALEOMONZÓN</a:t>
            </a:r>
          </a:p>
          <a:p>
            <a:pPr algn="just" eaLnBrk="1" hangingPunct="1">
              <a:spcBef>
                <a:spcPct val="0"/>
              </a:spcBef>
            </a:pPr>
            <a:endParaRPr lang="pt-BR" altLang="es-MX" sz="1400" b="1" dirty="0">
              <a:solidFill>
                <a:srgbClr val="FF0000"/>
              </a:solidFill>
              <a:ea typeface="Times New Roman" charset="0"/>
              <a:cs typeface="Times New Roman" charset="0"/>
            </a:endParaRPr>
          </a:p>
          <a:p>
            <a:pPr eaLnBrk="1" hangingPunct="1">
              <a:spcBef>
                <a:spcPct val="0"/>
              </a:spcBef>
            </a:pPr>
            <a:r>
              <a:rPr lang="pt-BR" altLang="es-MX" sz="1400" b="1" dirty="0">
                <a:solidFill>
                  <a:srgbClr val="FF0000"/>
                </a:solidFill>
                <a:ea typeface="Times New Roman" charset="0"/>
                <a:cs typeface="Times New Roman" charset="0"/>
              </a:rPr>
              <a:t>CONDICIONES DE LA ERA GLACIAL AUN INFLUENCIANDO (</a:t>
            </a:r>
            <a:r>
              <a:rPr lang="en-US" altLang="es-MX" sz="1400" b="1" dirty="0">
                <a:solidFill>
                  <a:srgbClr val="FF0000"/>
                </a:solidFill>
                <a:ea typeface="Times New Roman" charset="0"/>
                <a:cs typeface="Times New Roman" charset="0"/>
              </a:rPr>
              <a:t>MIS 2-4) (Cruz et al., 2007; Fornace et al., 2014). </a:t>
            </a:r>
            <a:endParaRPr lang="pt-BR" altLang="es-MX" sz="1400" b="1" dirty="0">
              <a:solidFill>
                <a:srgbClr val="FF0000"/>
              </a:solidFill>
              <a:ea typeface="Times New Roman" charset="0"/>
              <a:cs typeface="Times New Roman" charset="0"/>
            </a:endParaRPr>
          </a:p>
          <a:p>
            <a:pPr algn="just" eaLnBrk="1" hangingPunct="1">
              <a:spcBef>
                <a:spcPct val="0"/>
              </a:spcBef>
            </a:pPr>
            <a:endParaRPr lang="pt-BR" altLang="es-MX" sz="1400" dirty="0">
              <a:ea typeface="Times New Roman" charset="0"/>
              <a:cs typeface="Times New Roman" charset="0"/>
            </a:endParaRPr>
          </a:p>
          <a:p>
            <a:pPr algn="just" eaLnBrk="1" hangingPunct="1">
              <a:spcBef>
                <a:spcPct val="0"/>
              </a:spcBef>
              <a:buFontTx/>
              <a:buNone/>
            </a:pPr>
            <a:endParaRPr lang="pt-BR" altLang="es-MX" sz="1400" b="1" dirty="0">
              <a:latin typeface="Calibri" charset="0"/>
            </a:endParaRPr>
          </a:p>
          <a:p>
            <a:pPr algn="just" eaLnBrk="1" hangingPunct="1">
              <a:spcBef>
                <a:spcPct val="0"/>
              </a:spcBef>
            </a:pPr>
            <a:endParaRPr lang="pt-BR" altLang="es-MX" sz="1400" dirty="0">
              <a:latin typeface="Calibri" charset="0"/>
            </a:endParaRPr>
          </a:p>
          <a:p>
            <a:pPr eaLnBrk="1" hangingPunct="1">
              <a:spcBef>
                <a:spcPct val="0"/>
              </a:spcBef>
            </a:pPr>
            <a:endParaRPr lang="es-ES" altLang="es-MX" sz="1800" dirty="0">
              <a:latin typeface="Calibri" charset="0"/>
            </a:endParaRPr>
          </a:p>
        </p:txBody>
      </p:sp>
      <p:grpSp>
        <p:nvGrpSpPr>
          <p:cNvPr id="4" name="Agrupar 3"/>
          <p:cNvGrpSpPr/>
          <p:nvPr/>
        </p:nvGrpSpPr>
        <p:grpSpPr>
          <a:xfrm>
            <a:off x="4953000" y="846139"/>
            <a:ext cx="5895976" cy="6011862"/>
            <a:chOff x="4953000" y="846139"/>
            <a:chExt cx="5895976" cy="6011862"/>
          </a:xfrm>
        </p:grpSpPr>
        <p:pic>
          <p:nvPicPr>
            <p:cNvPr id="25603" name="Picture 1"/>
            <p:cNvPicPr>
              <a:picLocks noChangeAspect="1" noChangeArrowheads="1"/>
            </p:cNvPicPr>
            <p:nvPr/>
          </p:nvPicPr>
          <p:blipFill>
            <a:blip r:embed="rId3">
              <a:extLst>
                <a:ext uri="{28A0092B-C50C-407E-A947-70E740481C1C}">
                  <a14:useLocalDpi xmlns:a14="http://schemas.microsoft.com/office/drawing/2010/main" val="0"/>
                </a:ext>
              </a:extLst>
            </a:blip>
            <a:srcRect l="9961" t="12187" r="51367" b="15625"/>
            <a:stretch>
              <a:fillRect/>
            </a:stretch>
          </p:blipFill>
          <p:spPr bwMode="auto">
            <a:xfrm>
              <a:off x="4953000" y="1285876"/>
              <a:ext cx="4357688"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CaixaDeTexto 18"/>
            <p:cNvSpPr txBox="1">
              <a:spLocks noChangeArrowheads="1"/>
            </p:cNvSpPr>
            <p:nvPr/>
          </p:nvSpPr>
          <p:spPr bwMode="auto">
            <a:xfrm>
              <a:off x="6881813" y="6488114"/>
              <a:ext cx="1871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MX" sz="1800">
                  <a:ea typeface="Times New Roman" charset="0"/>
                  <a:cs typeface="Times New Roman" charset="0"/>
                </a:rPr>
                <a:t>Cheng et al., 2013</a:t>
              </a:r>
            </a:p>
          </p:txBody>
        </p:sp>
        <p:sp>
          <p:nvSpPr>
            <p:cNvPr id="25606" name="CaixaDeTexto 9"/>
            <p:cNvSpPr txBox="1">
              <a:spLocks noChangeArrowheads="1"/>
            </p:cNvSpPr>
            <p:nvPr/>
          </p:nvSpPr>
          <p:spPr bwMode="auto">
            <a:xfrm>
              <a:off x="9310688" y="1785939"/>
              <a:ext cx="78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MX" sz="1800">
                  <a:latin typeface="Arial" charset="0"/>
                </a:rPr>
                <a:t>China</a:t>
              </a:r>
            </a:p>
          </p:txBody>
        </p:sp>
        <p:sp>
          <p:nvSpPr>
            <p:cNvPr id="25607" name="CaixaDeTexto 10"/>
            <p:cNvSpPr txBox="1">
              <a:spLocks noChangeArrowheads="1"/>
            </p:cNvSpPr>
            <p:nvPr/>
          </p:nvSpPr>
          <p:spPr bwMode="auto">
            <a:xfrm>
              <a:off x="9239250" y="3000376"/>
              <a:ext cx="132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MX" sz="1800" dirty="0">
                  <a:latin typeface="Arial" charset="0"/>
                </a:rPr>
                <a:t>Amazonía Oriental</a:t>
              </a:r>
            </a:p>
          </p:txBody>
        </p:sp>
        <p:sp>
          <p:nvSpPr>
            <p:cNvPr id="25608" name="CaixaDeTexto 11"/>
            <p:cNvSpPr txBox="1">
              <a:spLocks noChangeArrowheads="1"/>
            </p:cNvSpPr>
            <p:nvPr/>
          </p:nvSpPr>
          <p:spPr bwMode="auto">
            <a:xfrm>
              <a:off x="9239251" y="3929063"/>
              <a:ext cx="1609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MX" sz="1800" dirty="0">
                  <a:latin typeface="Arial" charset="0"/>
                </a:rPr>
                <a:t>Amazonía Occidental</a:t>
              </a:r>
            </a:p>
          </p:txBody>
        </p:sp>
        <p:sp>
          <p:nvSpPr>
            <p:cNvPr id="3" name="2 Rectángulo"/>
            <p:cNvSpPr/>
            <p:nvPr/>
          </p:nvSpPr>
          <p:spPr>
            <a:xfrm>
              <a:off x="5808663" y="1125539"/>
              <a:ext cx="647700" cy="5089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25610" name="3 CuadroTexto"/>
            <p:cNvSpPr txBox="1">
              <a:spLocks noChangeArrowheads="1"/>
            </p:cNvSpPr>
            <p:nvPr/>
          </p:nvSpPr>
          <p:spPr bwMode="auto">
            <a:xfrm>
              <a:off x="5726113" y="846139"/>
              <a:ext cx="811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MX" altLang="es-MX" sz="1400">
                  <a:solidFill>
                    <a:srgbClr val="FF0000"/>
                  </a:solidFill>
                  <a:latin typeface="Arial" charset="0"/>
                </a:rPr>
                <a:t>MIS 2-4</a:t>
              </a:r>
            </a:p>
          </p:txBody>
        </p:sp>
      </p:grpSp>
      <p:sp>
        <p:nvSpPr>
          <p:cNvPr id="14" name="Título 1">
            <a:extLst>
              <a:ext uri="{FF2B5EF4-FFF2-40B4-BE49-F238E27FC236}">
                <a16:creationId xmlns:a16="http://schemas.microsoft.com/office/drawing/2014/main" id="{C6180EBD-6FD8-AC40-969C-B3EE978493A0}"/>
              </a:ext>
            </a:extLst>
          </p:cNvPr>
          <p:cNvSpPr txBox="1">
            <a:spLocks/>
          </p:cNvSpPr>
          <p:nvPr/>
        </p:nvSpPr>
        <p:spPr bwMode="auto">
          <a:xfrm>
            <a:off x="483477" y="357188"/>
            <a:ext cx="1138014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s-MX" sz="2500" b="1" dirty="0">
                <a:latin typeface="Times New Roman" pitchFamily="18" charset="0"/>
                <a:cs typeface="Times New Roman" pitchFamily="18" charset="0"/>
              </a:rPr>
              <a:t>5</a:t>
            </a:r>
            <a:r>
              <a:rPr lang="x-none" sz="3300" b="1">
                <a:latin typeface="Times New Roman" pitchFamily="18" charset="0"/>
                <a:cs typeface="Times New Roman" pitchFamily="18" charset="0"/>
              </a:rPr>
              <a:t>. </a:t>
            </a:r>
            <a:r>
              <a:rPr lang="es-MX" sz="3300" b="1" dirty="0">
                <a:latin typeface="Times New Roman" pitchFamily="18" charset="0"/>
                <a:cs typeface="Times New Roman" pitchFamily="18" charset="0"/>
              </a:rPr>
              <a:t>La Monzón Sudamericana de Verano </a:t>
            </a:r>
            <a:r>
              <a:rPr lang="es-ES" sz="3300" b="1" dirty="0">
                <a:latin typeface="Times New Roman" pitchFamily="18" charset="0"/>
                <a:cs typeface="Times New Roman" pitchFamily="18" charset="0"/>
              </a:rPr>
              <a:t>(SASM) en el pasado.</a:t>
            </a:r>
          </a:p>
          <a:p>
            <a:pPr algn="l" eaLnBrk="1" fontAlgn="auto" hangingPunct="1">
              <a:spcAft>
                <a:spcPts val="0"/>
              </a:spcAft>
              <a:defRPr/>
            </a:pPr>
            <a:endParaRPr lang="es-ES" b="1" dirty="0"/>
          </a:p>
        </p:txBody>
      </p:sp>
    </p:spTree>
    <p:extLst>
      <p:ext uri="{BB962C8B-B14F-4D97-AF65-F5344CB8AC3E}">
        <p14:creationId xmlns:p14="http://schemas.microsoft.com/office/powerpoint/2010/main" val="187636719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9327" y="1008422"/>
            <a:ext cx="8678862" cy="1214437"/>
          </a:xfrm>
        </p:spPr>
        <p:txBody>
          <a:bodyPr rtlCol="0">
            <a:normAutofit fontScale="90000"/>
          </a:bodyPr>
          <a:lstStyle/>
          <a:p>
            <a:pPr>
              <a:defRPr/>
            </a:pPr>
            <a:r>
              <a:rPr lang="es-ES" sz="2000" b="1" dirty="0">
                <a:latin typeface="Times New Roman" pitchFamily="18" charset="0"/>
                <a:cs typeface="Times New Roman" pitchFamily="18" charset="0"/>
              </a:rPr>
              <a:t>Qué afectó la ITCZ y la SASM durante el MIS 2-4?  </a:t>
            </a:r>
            <a:br>
              <a:rPr lang="es-ES" sz="2000" b="1" dirty="0">
                <a:latin typeface="Times New Roman" pitchFamily="18" charset="0"/>
                <a:cs typeface="Times New Roman" pitchFamily="18" charset="0"/>
              </a:rPr>
            </a:br>
            <a:br>
              <a:rPr lang="es-ES" sz="2000" b="1" dirty="0">
                <a:latin typeface="Times New Roman" pitchFamily="18" charset="0"/>
                <a:cs typeface="Times New Roman" pitchFamily="18" charset="0"/>
              </a:rPr>
            </a:br>
            <a:r>
              <a:rPr lang="en-US" sz="2000" b="1" dirty="0" err="1">
                <a:latin typeface="Times New Roman" pitchFamily="18" charset="0"/>
                <a:cs typeface="Times New Roman" pitchFamily="18" charset="0"/>
              </a:rPr>
              <a:t>Forzante</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Oceánica</a:t>
            </a:r>
            <a:br>
              <a:rPr lang="es-ES" sz="1800" b="1" dirty="0"/>
            </a:br>
            <a:br>
              <a:rPr lang="es-ES" sz="1800" b="1" dirty="0"/>
            </a:br>
            <a:br>
              <a:rPr lang="es-ES" sz="1800" dirty="0">
                <a:sym typeface="Wingdings" pitchFamily="2" charset="2"/>
              </a:rPr>
            </a:br>
            <a:endParaRPr lang="es-ES" sz="1800" b="1" dirty="0"/>
          </a:p>
        </p:txBody>
      </p:sp>
      <p:grpSp>
        <p:nvGrpSpPr>
          <p:cNvPr id="22" name="Agrupar 21"/>
          <p:cNvGrpSpPr/>
          <p:nvPr/>
        </p:nvGrpSpPr>
        <p:grpSpPr>
          <a:xfrm>
            <a:off x="8141664" y="1532481"/>
            <a:ext cx="4050336" cy="5071532"/>
            <a:chOff x="8141664" y="1532481"/>
            <a:chExt cx="4050336" cy="5071532"/>
          </a:xfrm>
        </p:grpSpPr>
        <p:sp>
          <p:nvSpPr>
            <p:cNvPr id="7" name="CuadroTexto 6"/>
            <p:cNvSpPr txBox="1"/>
            <p:nvPr/>
          </p:nvSpPr>
          <p:spPr>
            <a:xfrm>
              <a:off x="9831650" y="6234681"/>
              <a:ext cx="2031967" cy="369332"/>
            </a:xfrm>
            <a:prstGeom prst="rect">
              <a:avLst/>
            </a:prstGeom>
            <a:noFill/>
          </p:spPr>
          <p:txBody>
            <a:bodyPr wrap="none" rtlCol="0">
              <a:spAutoFit/>
            </a:bodyPr>
            <a:lstStyle/>
            <a:p>
              <a:r>
                <a:rPr lang="es-ES_tradnl"/>
                <a:t>Fornace et al., 2014</a:t>
              </a:r>
            </a:p>
          </p:txBody>
        </p:sp>
        <p:grpSp>
          <p:nvGrpSpPr>
            <p:cNvPr id="13" name="Agrupar 12"/>
            <p:cNvGrpSpPr/>
            <p:nvPr/>
          </p:nvGrpSpPr>
          <p:grpSpPr>
            <a:xfrm>
              <a:off x="8141664" y="1532481"/>
              <a:ext cx="4050336" cy="4732364"/>
              <a:chOff x="8141664" y="1532481"/>
              <a:chExt cx="4050336" cy="4732364"/>
            </a:xfrm>
          </p:grpSpPr>
          <p:grpSp>
            <p:nvGrpSpPr>
              <p:cNvPr id="12" name="Agrupar 11"/>
              <p:cNvGrpSpPr/>
              <p:nvPr/>
            </p:nvGrpSpPr>
            <p:grpSpPr>
              <a:xfrm>
                <a:off x="8141664" y="1540820"/>
                <a:ext cx="4050336" cy="4724025"/>
                <a:chOff x="8141664" y="1540820"/>
                <a:chExt cx="4050336" cy="4724025"/>
              </a:xfrm>
            </p:grpSpPr>
            <p:pic>
              <p:nvPicPr>
                <p:cNvPr id="6" name="Imagen 5"/>
                <p:cNvPicPr>
                  <a:picLocks noChangeAspect="1"/>
                </p:cNvPicPr>
                <p:nvPr/>
              </p:nvPicPr>
              <p:blipFill>
                <a:blip r:embed="rId3"/>
                <a:stretch>
                  <a:fillRect/>
                </a:stretch>
              </p:blipFill>
              <p:spPr>
                <a:xfrm>
                  <a:off x="8141664" y="1655592"/>
                  <a:ext cx="4050336" cy="4609253"/>
                </a:xfrm>
                <a:prstGeom prst="rect">
                  <a:avLst/>
                </a:prstGeom>
              </p:spPr>
            </p:pic>
            <p:sp>
              <p:nvSpPr>
                <p:cNvPr id="20" name="CuadroTexto 19"/>
                <p:cNvSpPr txBox="1"/>
                <p:nvPr/>
              </p:nvSpPr>
              <p:spPr>
                <a:xfrm>
                  <a:off x="10331438" y="1540820"/>
                  <a:ext cx="330540" cy="246221"/>
                </a:xfrm>
                <a:prstGeom prst="rect">
                  <a:avLst/>
                </a:prstGeom>
                <a:noFill/>
              </p:spPr>
              <p:txBody>
                <a:bodyPr wrap="none" rtlCol="0">
                  <a:spAutoFit/>
                </a:bodyPr>
                <a:lstStyle/>
                <a:p>
                  <a:r>
                    <a:rPr lang="es-ES_tradnl" sz="1000" dirty="0"/>
                    <a:t>H4</a:t>
                  </a:r>
                </a:p>
              </p:txBody>
            </p:sp>
            <p:sp>
              <p:nvSpPr>
                <p:cNvPr id="21" name="CuadroTexto 20"/>
                <p:cNvSpPr txBox="1"/>
                <p:nvPr/>
              </p:nvSpPr>
              <p:spPr>
                <a:xfrm>
                  <a:off x="10778502" y="1540820"/>
                  <a:ext cx="330540" cy="246221"/>
                </a:xfrm>
                <a:prstGeom prst="rect">
                  <a:avLst/>
                </a:prstGeom>
                <a:noFill/>
              </p:spPr>
              <p:txBody>
                <a:bodyPr wrap="none" rtlCol="0">
                  <a:spAutoFit/>
                </a:bodyPr>
                <a:lstStyle/>
                <a:p>
                  <a:r>
                    <a:rPr lang="es-ES_tradnl" sz="1000" dirty="0"/>
                    <a:t>H5</a:t>
                  </a:r>
                </a:p>
              </p:txBody>
            </p:sp>
            <p:sp>
              <p:nvSpPr>
                <p:cNvPr id="11" name="Rectángulo 10"/>
                <p:cNvSpPr/>
                <p:nvPr/>
              </p:nvSpPr>
              <p:spPr>
                <a:xfrm>
                  <a:off x="9255651" y="1746250"/>
                  <a:ext cx="135587" cy="4144884"/>
                </a:xfrm>
                <a:prstGeom prst="rect">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Rectángulo 22"/>
                <p:cNvSpPr/>
                <p:nvPr/>
              </p:nvSpPr>
              <p:spPr>
                <a:xfrm>
                  <a:off x="9725539" y="1746250"/>
                  <a:ext cx="165741" cy="4144884"/>
                </a:xfrm>
                <a:prstGeom prst="rect">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23"/>
                <p:cNvSpPr/>
                <p:nvPr/>
              </p:nvSpPr>
              <p:spPr>
                <a:xfrm>
                  <a:off x="10005921" y="1747969"/>
                  <a:ext cx="128475" cy="4144884"/>
                </a:xfrm>
                <a:prstGeom prst="rect">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Rectángulo 24"/>
                <p:cNvSpPr/>
                <p:nvPr/>
              </p:nvSpPr>
              <p:spPr>
                <a:xfrm>
                  <a:off x="10462549" y="1756245"/>
                  <a:ext cx="75734" cy="4144884"/>
                </a:xfrm>
                <a:prstGeom prst="rect">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6" name="Rectángulo 25"/>
                <p:cNvSpPr/>
                <p:nvPr/>
              </p:nvSpPr>
              <p:spPr>
                <a:xfrm>
                  <a:off x="10899759" y="1751250"/>
                  <a:ext cx="83443" cy="4144884"/>
                </a:xfrm>
                <a:prstGeom prst="rect">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10" name="CuadroTexto 9"/>
              <p:cNvSpPr txBox="1"/>
              <p:nvPr/>
            </p:nvSpPr>
            <p:spPr>
              <a:xfrm>
                <a:off x="9175339" y="1532481"/>
                <a:ext cx="330540" cy="246221"/>
              </a:xfrm>
              <a:prstGeom prst="rect">
                <a:avLst/>
              </a:prstGeom>
              <a:noFill/>
            </p:spPr>
            <p:txBody>
              <a:bodyPr wrap="none" rtlCol="0">
                <a:spAutoFit/>
              </a:bodyPr>
              <a:lstStyle/>
              <a:p>
                <a:r>
                  <a:rPr lang="es-ES_tradnl" sz="1000" dirty="0"/>
                  <a:t>H1</a:t>
                </a:r>
              </a:p>
            </p:txBody>
          </p:sp>
          <p:sp>
            <p:nvSpPr>
              <p:cNvPr id="18" name="CuadroTexto 17"/>
              <p:cNvSpPr txBox="1"/>
              <p:nvPr/>
            </p:nvSpPr>
            <p:spPr>
              <a:xfrm>
                <a:off x="9654868" y="1532481"/>
                <a:ext cx="330540" cy="246221"/>
              </a:xfrm>
              <a:prstGeom prst="rect">
                <a:avLst/>
              </a:prstGeom>
              <a:noFill/>
            </p:spPr>
            <p:txBody>
              <a:bodyPr wrap="none" rtlCol="0">
                <a:spAutoFit/>
              </a:bodyPr>
              <a:lstStyle/>
              <a:p>
                <a:r>
                  <a:rPr lang="es-ES_tradnl" sz="1000" dirty="0"/>
                  <a:t>H2</a:t>
                </a:r>
              </a:p>
            </p:txBody>
          </p:sp>
          <p:sp>
            <p:nvSpPr>
              <p:cNvPr id="19" name="CuadroTexto 18"/>
              <p:cNvSpPr txBox="1"/>
              <p:nvPr/>
            </p:nvSpPr>
            <p:spPr>
              <a:xfrm>
                <a:off x="9911891" y="1532481"/>
                <a:ext cx="330540" cy="246221"/>
              </a:xfrm>
              <a:prstGeom prst="rect">
                <a:avLst/>
              </a:prstGeom>
              <a:noFill/>
            </p:spPr>
            <p:txBody>
              <a:bodyPr wrap="none" rtlCol="0">
                <a:spAutoFit/>
              </a:bodyPr>
              <a:lstStyle/>
              <a:p>
                <a:r>
                  <a:rPr lang="es-ES_tradnl" sz="1000" dirty="0"/>
                  <a:t>H3</a:t>
                </a:r>
              </a:p>
            </p:txBody>
          </p:sp>
          <p:sp>
            <p:nvSpPr>
              <p:cNvPr id="28" name="Rectángulo 27"/>
              <p:cNvSpPr/>
              <p:nvPr/>
            </p:nvSpPr>
            <p:spPr>
              <a:xfrm>
                <a:off x="11255495" y="1746250"/>
                <a:ext cx="176903" cy="4144884"/>
              </a:xfrm>
              <a:prstGeom prst="rect">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CuadroTexto 28"/>
              <p:cNvSpPr txBox="1"/>
              <p:nvPr/>
            </p:nvSpPr>
            <p:spPr>
              <a:xfrm>
                <a:off x="11187323" y="1538278"/>
                <a:ext cx="330540" cy="246221"/>
              </a:xfrm>
              <a:prstGeom prst="rect">
                <a:avLst/>
              </a:prstGeom>
              <a:noFill/>
            </p:spPr>
            <p:txBody>
              <a:bodyPr wrap="none" rtlCol="0">
                <a:spAutoFit/>
              </a:bodyPr>
              <a:lstStyle/>
              <a:p>
                <a:r>
                  <a:rPr lang="es-ES_tradnl" sz="1000" dirty="0"/>
                  <a:t>H6</a:t>
                </a:r>
              </a:p>
            </p:txBody>
          </p:sp>
        </p:grpSp>
        <p:grpSp>
          <p:nvGrpSpPr>
            <p:cNvPr id="16" name="Agrupar 15"/>
            <p:cNvGrpSpPr/>
            <p:nvPr/>
          </p:nvGrpSpPr>
          <p:grpSpPr>
            <a:xfrm>
              <a:off x="9100070" y="1742374"/>
              <a:ext cx="2076545" cy="421326"/>
              <a:chOff x="9100070" y="1742374"/>
              <a:chExt cx="2076545" cy="421326"/>
            </a:xfrm>
          </p:grpSpPr>
          <p:sp>
            <p:nvSpPr>
              <p:cNvPr id="31" name="CuadroTexto 30"/>
              <p:cNvSpPr txBox="1"/>
              <p:nvPr/>
            </p:nvSpPr>
            <p:spPr>
              <a:xfrm>
                <a:off x="9100070" y="1742374"/>
                <a:ext cx="229550" cy="200055"/>
              </a:xfrm>
              <a:prstGeom prst="rect">
                <a:avLst/>
              </a:prstGeom>
              <a:noFill/>
            </p:spPr>
            <p:txBody>
              <a:bodyPr wrap="none" rtlCol="0">
                <a:spAutoFit/>
              </a:bodyPr>
              <a:lstStyle/>
              <a:p>
                <a:r>
                  <a:rPr lang="es-ES_tradnl" sz="700" dirty="0"/>
                  <a:t>1</a:t>
                </a:r>
              </a:p>
            </p:txBody>
          </p:sp>
          <p:sp>
            <p:nvSpPr>
              <p:cNvPr id="32" name="CuadroTexto 31"/>
              <p:cNvSpPr txBox="1"/>
              <p:nvPr/>
            </p:nvSpPr>
            <p:spPr>
              <a:xfrm>
                <a:off x="9429916" y="1849849"/>
                <a:ext cx="366120" cy="307777"/>
              </a:xfrm>
              <a:prstGeom prst="rect">
                <a:avLst/>
              </a:prstGeom>
              <a:noFill/>
            </p:spPr>
            <p:txBody>
              <a:bodyPr wrap="square" rtlCol="0">
                <a:spAutoFit/>
              </a:bodyPr>
              <a:lstStyle/>
              <a:p>
                <a:pPr algn="r"/>
                <a:r>
                  <a:rPr lang="es-ES_tradnl" sz="700" dirty="0"/>
                  <a:t>D/O 2</a:t>
                </a:r>
              </a:p>
            </p:txBody>
          </p:sp>
          <p:sp>
            <p:nvSpPr>
              <p:cNvPr id="33" name="CuadroTexto 32"/>
              <p:cNvSpPr txBox="1"/>
              <p:nvPr/>
            </p:nvSpPr>
            <p:spPr>
              <a:xfrm>
                <a:off x="9819358" y="1896016"/>
                <a:ext cx="158431" cy="215444"/>
              </a:xfrm>
              <a:prstGeom prst="rect">
                <a:avLst/>
              </a:prstGeom>
              <a:noFill/>
            </p:spPr>
            <p:txBody>
              <a:bodyPr wrap="square" rtlCol="0">
                <a:spAutoFit/>
              </a:bodyPr>
              <a:lstStyle/>
              <a:p>
                <a:r>
                  <a:rPr lang="es-ES_tradnl" sz="800" dirty="0"/>
                  <a:t>3</a:t>
                </a:r>
              </a:p>
            </p:txBody>
          </p:sp>
          <p:sp>
            <p:nvSpPr>
              <p:cNvPr id="34" name="CuadroTexto 33"/>
              <p:cNvSpPr txBox="1"/>
              <p:nvPr/>
            </p:nvSpPr>
            <p:spPr>
              <a:xfrm>
                <a:off x="9870374" y="1896016"/>
                <a:ext cx="158431" cy="200055"/>
              </a:xfrm>
              <a:prstGeom prst="rect">
                <a:avLst/>
              </a:prstGeom>
              <a:noFill/>
            </p:spPr>
            <p:txBody>
              <a:bodyPr wrap="square" rtlCol="0">
                <a:spAutoFit/>
              </a:bodyPr>
              <a:lstStyle/>
              <a:p>
                <a:r>
                  <a:rPr lang="es-ES_tradnl" sz="700" dirty="0"/>
                  <a:t>4</a:t>
                </a:r>
              </a:p>
            </p:txBody>
          </p:sp>
          <p:sp>
            <p:nvSpPr>
              <p:cNvPr id="35" name="CuadroTexto 34"/>
              <p:cNvSpPr txBox="1"/>
              <p:nvPr/>
            </p:nvSpPr>
            <p:spPr>
              <a:xfrm>
                <a:off x="10055180" y="1905086"/>
                <a:ext cx="158431" cy="215444"/>
              </a:xfrm>
              <a:prstGeom prst="rect">
                <a:avLst/>
              </a:prstGeom>
              <a:noFill/>
            </p:spPr>
            <p:txBody>
              <a:bodyPr wrap="square" rtlCol="0">
                <a:spAutoFit/>
              </a:bodyPr>
              <a:lstStyle/>
              <a:p>
                <a:r>
                  <a:rPr lang="es-ES_tradnl" sz="800" dirty="0"/>
                  <a:t>5</a:t>
                </a:r>
              </a:p>
            </p:txBody>
          </p:sp>
          <p:sp>
            <p:nvSpPr>
              <p:cNvPr id="36" name="CuadroTexto 35"/>
              <p:cNvSpPr txBox="1"/>
              <p:nvPr/>
            </p:nvSpPr>
            <p:spPr>
              <a:xfrm>
                <a:off x="10114047" y="1904852"/>
                <a:ext cx="158431" cy="200055"/>
              </a:xfrm>
              <a:prstGeom prst="rect">
                <a:avLst/>
              </a:prstGeom>
              <a:noFill/>
            </p:spPr>
            <p:txBody>
              <a:bodyPr wrap="square" rtlCol="0">
                <a:spAutoFit/>
              </a:bodyPr>
              <a:lstStyle/>
              <a:p>
                <a:r>
                  <a:rPr lang="es-ES_tradnl" sz="700" dirty="0"/>
                  <a:t>6</a:t>
                </a:r>
              </a:p>
            </p:txBody>
          </p:sp>
          <p:sp>
            <p:nvSpPr>
              <p:cNvPr id="37" name="CuadroTexto 36"/>
              <p:cNvSpPr txBox="1"/>
              <p:nvPr/>
            </p:nvSpPr>
            <p:spPr>
              <a:xfrm>
                <a:off x="10191327" y="1875045"/>
                <a:ext cx="174934" cy="215444"/>
              </a:xfrm>
              <a:prstGeom prst="rect">
                <a:avLst/>
              </a:prstGeom>
              <a:noFill/>
            </p:spPr>
            <p:txBody>
              <a:bodyPr wrap="square" rtlCol="0">
                <a:spAutoFit/>
              </a:bodyPr>
              <a:lstStyle/>
              <a:p>
                <a:r>
                  <a:rPr lang="es-ES_tradnl" sz="800"/>
                  <a:t>7</a:t>
                </a:r>
                <a:endParaRPr lang="es-ES_tradnl" sz="800" dirty="0"/>
              </a:p>
            </p:txBody>
          </p:sp>
          <p:sp>
            <p:nvSpPr>
              <p:cNvPr id="38" name="CuadroTexto 37"/>
              <p:cNvSpPr txBox="1"/>
              <p:nvPr/>
            </p:nvSpPr>
            <p:spPr>
              <a:xfrm>
                <a:off x="10327473" y="1850096"/>
                <a:ext cx="158431" cy="200055"/>
              </a:xfrm>
              <a:prstGeom prst="rect">
                <a:avLst/>
              </a:prstGeom>
              <a:noFill/>
            </p:spPr>
            <p:txBody>
              <a:bodyPr wrap="square" rtlCol="0">
                <a:spAutoFit/>
              </a:bodyPr>
              <a:lstStyle/>
              <a:p>
                <a:r>
                  <a:rPr lang="es-ES_tradnl" sz="700" dirty="0"/>
                  <a:t>8</a:t>
                </a:r>
              </a:p>
            </p:txBody>
          </p:sp>
          <p:sp>
            <p:nvSpPr>
              <p:cNvPr id="39" name="CuadroTexto 38"/>
              <p:cNvSpPr txBox="1"/>
              <p:nvPr/>
            </p:nvSpPr>
            <p:spPr>
              <a:xfrm>
                <a:off x="10445476" y="1948256"/>
                <a:ext cx="158431" cy="215444"/>
              </a:xfrm>
              <a:prstGeom prst="rect">
                <a:avLst/>
              </a:prstGeom>
              <a:noFill/>
            </p:spPr>
            <p:txBody>
              <a:bodyPr wrap="square" rtlCol="0">
                <a:spAutoFit/>
              </a:bodyPr>
              <a:lstStyle/>
              <a:p>
                <a:r>
                  <a:rPr lang="es-ES_tradnl" sz="800" dirty="0"/>
                  <a:t>9</a:t>
                </a:r>
              </a:p>
            </p:txBody>
          </p:sp>
          <p:sp>
            <p:nvSpPr>
              <p:cNvPr id="40" name="CuadroTexto 39"/>
              <p:cNvSpPr txBox="1"/>
              <p:nvPr/>
            </p:nvSpPr>
            <p:spPr>
              <a:xfrm>
                <a:off x="10464506" y="1852912"/>
                <a:ext cx="293437" cy="215444"/>
              </a:xfrm>
              <a:prstGeom prst="rect">
                <a:avLst/>
              </a:prstGeom>
              <a:noFill/>
            </p:spPr>
            <p:txBody>
              <a:bodyPr wrap="square" rtlCol="0">
                <a:spAutoFit/>
              </a:bodyPr>
              <a:lstStyle/>
              <a:p>
                <a:r>
                  <a:rPr lang="es-ES_tradnl" sz="800"/>
                  <a:t>10</a:t>
                </a:r>
                <a:endParaRPr lang="es-ES_tradnl" sz="800" dirty="0"/>
              </a:p>
            </p:txBody>
          </p:sp>
          <p:sp>
            <p:nvSpPr>
              <p:cNvPr id="41" name="CuadroTexto 40"/>
              <p:cNvSpPr txBox="1"/>
              <p:nvPr/>
            </p:nvSpPr>
            <p:spPr>
              <a:xfrm>
                <a:off x="10572999" y="1882385"/>
                <a:ext cx="293437" cy="200055"/>
              </a:xfrm>
              <a:prstGeom prst="rect">
                <a:avLst/>
              </a:prstGeom>
              <a:noFill/>
            </p:spPr>
            <p:txBody>
              <a:bodyPr wrap="square" rtlCol="0">
                <a:spAutoFit/>
              </a:bodyPr>
              <a:lstStyle/>
              <a:p>
                <a:r>
                  <a:rPr lang="es-ES_tradnl" sz="700" dirty="0"/>
                  <a:t>11</a:t>
                </a:r>
              </a:p>
            </p:txBody>
          </p:sp>
          <p:sp>
            <p:nvSpPr>
              <p:cNvPr id="42" name="CuadroTexto 41"/>
              <p:cNvSpPr txBox="1"/>
              <p:nvPr/>
            </p:nvSpPr>
            <p:spPr>
              <a:xfrm>
                <a:off x="10705564" y="1814021"/>
                <a:ext cx="293437" cy="200055"/>
              </a:xfrm>
              <a:prstGeom prst="rect">
                <a:avLst/>
              </a:prstGeom>
              <a:noFill/>
            </p:spPr>
            <p:txBody>
              <a:bodyPr wrap="square" rtlCol="0">
                <a:spAutoFit/>
              </a:bodyPr>
              <a:lstStyle/>
              <a:p>
                <a:r>
                  <a:rPr lang="es-ES_tradnl" sz="700" dirty="0"/>
                  <a:t>12</a:t>
                </a:r>
              </a:p>
            </p:txBody>
          </p:sp>
          <p:sp>
            <p:nvSpPr>
              <p:cNvPr id="43" name="CuadroTexto 42"/>
              <p:cNvSpPr txBox="1"/>
              <p:nvPr/>
            </p:nvSpPr>
            <p:spPr>
              <a:xfrm>
                <a:off x="10883178" y="1875045"/>
                <a:ext cx="293437" cy="200055"/>
              </a:xfrm>
              <a:prstGeom prst="rect">
                <a:avLst/>
              </a:prstGeom>
              <a:noFill/>
            </p:spPr>
            <p:txBody>
              <a:bodyPr wrap="square" rtlCol="0">
                <a:spAutoFit/>
              </a:bodyPr>
              <a:lstStyle/>
              <a:p>
                <a:r>
                  <a:rPr lang="es-ES_tradnl" sz="700" dirty="0"/>
                  <a:t>13</a:t>
                </a:r>
              </a:p>
            </p:txBody>
          </p:sp>
        </p:grpSp>
      </p:grpSp>
      <p:grpSp>
        <p:nvGrpSpPr>
          <p:cNvPr id="30" name="Agrupar 29"/>
          <p:cNvGrpSpPr/>
          <p:nvPr/>
        </p:nvGrpSpPr>
        <p:grpSpPr>
          <a:xfrm>
            <a:off x="137598" y="1473592"/>
            <a:ext cx="7985577" cy="5419203"/>
            <a:chOff x="139425" y="1473592"/>
            <a:chExt cx="7985577" cy="5419203"/>
          </a:xfrm>
        </p:grpSpPr>
        <p:grpSp>
          <p:nvGrpSpPr>
            <p:cNvPr id="3" name="Agrupar 2"/>
            <p:cNvGrpSpPr/>
            <p:nvPr/>
          </p:nvGrpSpPr>
          <p:grpSpPr>
            <a:xfrm>
              <a:off x="139425" y="1473592"/>
              <a:ext cx="7856384" cy="5419203"/>
              <a:chOff x="1693445" y="1451497"/>
              <a:chExt cx="7856384" cy="5419203"/>
            </a:xfrm>
          </p:grpSpPr>
          <p:pic>
            <p:nvPicPr>
              <p:cNvPr id="26628" name="Picture 4" descr="Schematic representation of the AM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2617" y="1451497"/>
                <a:ext cx="1827212"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ixaDeTexto 8"/>
              <p:cNvSpPr txBox="1"/>
              <p:nvPr/>
            </p:nvSpPr>
            <p:spPr>
              <a:xfrm>
                <a:off x="6267664" y="3397082"/>
                <a:ext cx="1495424" cy="553998"/>
              </a:xfrm>
              <a:prstGeom prst="rect">
                <a:avLst/>
              </a:prstGeom>
              <a:noFill/>
            </p:spPr>
            <p:txBody>
              <a:bodyPr wrap="square">
                <a:spAutoFit/>
              </a:bodyPr>
              <a:lstStyle/>
              <a:p>
                <a:pPr lvl="1" algn="r">
                  <a:defRPr/>
                </a:pPr>
                <a:r>
                  <a:rPr lang="es-ES" sz="1000" dirty="0"/>
                  <a:t>Fuente: Bedford Institute of </a:t>
                </a:r>
                <a:r>
                  <a:rPr lang="es-ES" sz="1000" dirty="0" err="1"/>
                  <a:t>Oceanography</a:t>
                </a:r>
                <a:r>
                  <a:rPr lang="es-ES" sz="1000" dirty="0"/>
                  <a:t>.</a:t>
                </a:r>
              </a:p>
            </p:txBody>
          </p:sp>
          <p:graphicFrame>
            <p:nvGraphicFramePr>
              <p:cNvPr id="26630" name="Object 1027"/>
              <p:cNvGraphicFramePr>
                <a:graphicFrameLocks noChangeAspect="1"/>
              </p:cNvGraphicFramePr>
              <p:nvPr>
                <p:extLst>
                  <p:ext uri="{D42A27DB-BD31-4B8C-83A1-F6EECF244321}">
                    <p14:modId xmlns:p14="http://schemas.microsoft.com/office/powerpoint/2010/main" val="801915599"/>
                  </p:ext>
                </p:extLst>
              </p:nvPr>
            </p:nvGraphicFramePr>
            <p:xfrm>
              <a:off x="6877367" y="4586394"/>
              <a:ext cx="2565429" cy="2284306"/>
            </p:xfrm>
            <a:graphic>
              <a:graphicData uri="http://schemas.openxmlformats.org/presentationml/2006/ole">
                <mc:AlternateContent xmlns:mc="http://schemas.openxmlformats.org/markup-compatibility/2006">
                  <mc:Choice xmlns:v="urn:schemas-microsoft-com:vml" Requires="v">
                    <p:oleObj spid="_x0000_s17505" name="Diapositiva" r:id="rId5" imgW="4508095" imgH="3381738" progId="PowerPoint.Slide.8">
                      <p:embed/>
                    </p:oleObj>
                  </mc:Choice>
                  <mc:Fallback>
                    <p:oleObj name="Diapositiva" r:id="rId5" imgW="4508095" imgH="3381738" progId="PowerPoint.Slid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5730" r="15730"/>
                          <a:stretch>
                            <a:fillRect/>
                          </a:stretch>
                        </p:blipFill>
                        <p:spPr bwMode="auto">
                          <a:xfrm>
                            <a:off x="6877367" y="4586394"/>
                            <a:ext cx="2565429" cy="2284306"/>
                          </a:xfrm>
                          <a:prstGeom prst="rect">
                            <a:avLst/>
                          </a:prstGeom>
                          <a:noFill/>
                          <a:ln>
                            <a:noFill/>
                          </a:ln>
                          <a:effectLst/>
                        </p:spPr>
                      </p:pic>
                    </p:oleObj>
                  </mc:Fallback>
                </mc:AlternateContent>
              </a:graphicData>
            </a:graphic>
          </p:graphicFrame>
          <p:pic>
            <p:nvPicPr>
              <p:cNvPr id="26631" name="Picture 12" descr="schemaIR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2240" y="1466257"/>
                <a:ext cx="341788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6" descr="IR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74140" y="3369093"/>
                <a:ext cx="85725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Conector de seta reta 14"/>
              <p:cNvCxnSpPr/>
              <p:nvPr/>
            </p:nvCxnSpPr>
            <p:spPr>
              <a:xfrm flipH="1">
                <a:off x="5322569" y="3124155"/>
                <a:ext cx="780792" cy="57275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6634" name="Picture 9" descr="Sources and deposition of ice-rafted debri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3445" y="1729155"/>
                <a:ext cx="2195513"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Flecha abajo"/>
              <p:cNvSpPr/>
              <p:nvPr/>
            </p:nvSpPr>
            <p:spPr>
              <a:xfrm>
                <a:off x="8275304" y="3839403"/>
                <a:ext cx="288925" cy="3206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5" name="4 Flecha derecha"/>
              <p:cNvSpPr/>
              <p:nvPr/>
            </p:nvSpPr>
            <p:spPr>
              <a:xfrm>
                <a:off x="7519324" y="2565771"/>
                <a:ext cx="174625" cy="138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7" name="16 Flecha derecha"/>
              <p:cNvSpPr/>
              <p:nvPr/>
            </p:nvSpPr>
            <p:spPr>
              <a:xfrm>
                <a:off x="3939140" y="2459446"/>
                <a:ext cx="173038" cy="138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grpSp>
        <p:sp>
          <p:nvSpPr>
            <p:cNvPr id="47" name="Rectangle 2"/>
            <p:cNvSpPr txBox="1">
              <a:spLocks noChangeArrowheads="1"/>
            </p:cNvSpPr>
            <p:nvPr/>
          </p:nvSpPr>
          <p:spPr>
            <a:xfrm>
              <a:off x="5798061" y="4212641"/>
              <a:ext cx="2326941" cy="27989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s-MX" sz="1200" b="1">
                  <a:solidFill>
                    <a:schemeClr val="accent2">
                      <a:lumMod val="75000"/>
                    </a:schemeClr>
                  </a:solidFill>
                </a:rPr>
                <a:t>“See-Saw Hypothesis</a:t>
              </a:r>
              <a:r>
                <a:rPr lang="en-US" altLang="es-MX" sz="1200">
                  <a:solidFill>
                    <a:schemeClr val="accent2">
                      <a:lumMod val="75000"/>
                    </a:schemeClr>
                  </a:solidFill>
                </a:rPr>
                <a:t>”</a:t>
              </a:r>
              <a:endParaRPr lang="en-US" altLang="es-MX" sz="1200" dirty="0">
                <a:solidFill>
                  <a:schemeClr val="accent2">
                    <a:lumMod val="75000"/>
                  </a:schemeClr>
                </a:solidFill>
              </a:endParaRPr>
            </a:p>
          </p:txBody>
        </p:sp>
        <p:pic>
          <p:nvPicPr>
            <p:cNvPr id="48" name="Picture 4"/>
            <p:cNvPicPr>
              <a:picLocks noChangeAspect="1" noChangeArrowheads="1"/>
            </p:cNvPicPr>
            <p:nvPr/>
          </p:nvPicPr>
          <p:blipFill>
            <a:blip r:embed="rId10">
              <a:extLst>
                <a:ext uri="{28A0092B-C50C-407E-A947-70E740481C1C}">
                  <a14:useLocalDpi xmlns:a14="http://schemas.microsoft.com/office/drawing/2010/main" val="0"/>
                </a:ext>
              </a:extLst>
            </a:blip>
            <a:srcRect l="4958" t="24048" r="4526" b="2304"/>
            <a:stretch>
              <a:fillRect/>
            </a:stretch>
          </p:blipFill>
          <p:spPr bwMode="auto">
            <a:xfrm>
              <a:off x="2415696" y="4451026"/>
              <a:ext cx="2743837" cy="240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4 Flecha derecha"/>
            <p:cNvSpPr/>
            <p:nvPr/>
          </p:nvSpPr>
          <p:spPr>
            <a:xfrm flipH="1">
              <a:off x="4639363" y="5363609"/>
              <a:ext cx="512113" cy="225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51" name="CaixaDeTexto 8"/>
            <p:cNvSpPr txBox="1">
              <a:spLocks noChangeArrowheads="1"/>
            </p:cNvSpPr>
            <p:nvPr/>
          </p:nvSpPr>
          <p:spPr bwMode="auto">
            <a:xfrm>
              <a:off x="5250617" y="4429525"/>
              <a:ext cx="19288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pt-BR" altLang="es-MX" sz="1200" dirty="0">
                  <a:latin typeface="Arial" charset="0"/>
                </a:rPr>
                <a:t>D-O </a:t>
              </a:r>
              <a:r>
                <a:rPr lang="pt-BR" altLang="es-MX" sz="1200" dirty="0" err="1">
                  <a:latin typeface="Arial" charset="0"/>
                </a:rPr>
                <a:t>Events</a:t>
              </a:r>
              <a:r>
                <a:rPr lang="pt-BR" altLang="es-MX" sz="1200" dirty="0">
                  <a:latin typeface="Arial" charset="0"/>
                </a:rPr>
                <a:t> </a:t>
              </a:r>
            </a:p>
          </p:txBody>
        </p:sp>
      </p:grpSp>
      <p:sp>
        <p:nvSpPr>
          <p:cNvPr id="52" name="CaixaDeTexto 9"/>
          <p:cNvSpPr txBox="1">
            <a:spLocks noChangeArrowheads="1"/>
          </p:cNvSpPr>
          <p:nvPr/>
        </p:nvSpPr>
        <p:spPr bwMode="auto">
          <a:xfrm>
            <a:off x="6499300" y="4443239"/>
            <a:ext cx="24288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pt-BR" altLang="es-MX" sz="1200" dirty="0">
                <a:latin typeface="Arial" charset="0"/>
              </a:rPr>
              <a:t>H e Bond </a:t>
            </a:r>
            <a:r>
              <a:rPr lang="pt-BR" altLang="es-MX" sz="1200" dirty="0" err="1">
                <a:latin typeface="Arial" charset="0"/>
              </a:rPr>
              <a:t>Events</a:t>
            </a:r>
            <a:endParaRPr lang="pt-BR" altLang="es-MX" sz="1200" dirty="0">
              <a:latin typeface="Arial" charset="0"/>
            </a:endParaRPr>
          </a:p>
        </p:txBody>
      </p:sp>
      <p:grpSp>
        <p:nvGrpSpPr>
          <p:cNvPr id="54" name="Agrupar 53"/>
          <p:cNvGrpSpPr/>
          <p:nvPr/>
        </p:nvGrpSpPr>
        <p:grpSpPr>
          <a:xfrm>
            <a:off x="7830733" y="995954"/>
            <a:ext cx="4357688" cy="5862046"/>
            <a:chOff x="4953000" y="846139"/>
            <a:chExt cx="4357688" cy="5862046"/>
          </a:xfrm>
        </p:grpSpPr>
        <p:pic>
          <p:nvPicPr>
            <p:cNvPr id="55" name="Picture 1"/>
            <p:cNvPicPr>
              <a:picLocks noChangeAspect="1" noChangeArrowheads="1"/>
            </p:cNvPicPr>
            <p:nvPr/>
          </p:nvPicPr>
          <p:blipFill>
            <a:blip r:embed="rId11">
              <a:extLst>
                <a:ext uri="{28A0092B-C50C-407E-A947-70E740481C1C}">
                  <a14:useLocalDpi xmlns:a14="http://schemas.microsoft.com/office/drawing/2010/main" val="0"/>
                </a:ext>
              </a:extLst>
            </a:blip>
            <a:srcRect l="9961" t="12187" r="51367" b="15625"/>
            <a:stretch>
              <a:fillRect/>
            </a:stretch>
          </p:blipFill>
          <p:spPr bwMode="auto">
            <a:xfrm>
              <a:off x="4953000" y="1285876"/>
              <a:ext cx="4357688"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CaixaDeTexto 18"/>
            <p:cNvSpPr txBox="1">
              <a:spLocks noChangeArrowheads="1"/>
            </p:cNvSpPr>
            <p:nvPr/>
          </p:nvSpPr>
          <p:spPr bwMode="auto">
            <a:xfrm>
              <a:off x="6923707" y="6338298"/>
              <a:ext cx="1871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MX" sz="1800">
                  <a:ea typeface="Times New Roman" charset="0"/>
                  <a:cs typeface="Times New Roman" charset="0"/>
                </a:rPr>
                <a:t>Cheng</a:t>
              </a:r>
              <a:r>
                <a:rPr lang="es-ES" altLang="es-MX" sz="1800" dirty="0">
                  <a:ea typeface="Times New Roman" charset="0"/>
                  <a:cs typeface="Times New Roman" charset="0"/>
                </a:rPr>
                <a:t> et al., 2013</a:t>
              </a:r>
            </a:p>
          </p:txBody>
        </p:sp>
        <p:sp>
          <p:nvSpPr>
            <p:cNvPr id="60" name="2 Rectángulo"/>
            <p:cNvSpPr/>
            <p:nvPr/>
          </p:nvSpPr>
          <p:spPr>
            <a:xfrm>
              <a:off x="5808663" y="1125539"/>
              <a:ext cx="647700" cy="5089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61" name="3 CuadroTexto"/>
            <p:cNvSpPr txBox="1">
              <a:spLocks noChangeArrowheads="1"/>
            </p:cNvSpPr>
            <p:nvPr/>
          </p:nvSpPr>
          <p:spPr bwMode="auto">
            <a:xfrm>
              <a:off x="5726113" y="846139"/>
              <a:ext cx="811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MX" altLang="es-MX" sz="1400">
                  <a:solidFill>
                    <a:srgbClr val="FF0000"/>
                  </a:solidFill>
                  <a:latin typeface="Arial" charset="0"/>
                </a:rPr>
                <a:t>MIS 2-4</a:t>
              </a:r>
            </a:p>
          </p:txBody>
        </p:sp>
      </p:grpSp>
      <p:sp>
        <p:nvSpPr>
          <p:cNvPr id="57" name="Título 1">
            <a:extLst>
              <a:ext uri="{FF2B5EF4-FFF2-40B4-BE49-F238E27FC236}">
                <a16:creationId xmlns:a16="http://schemas.microsoft.com/office/drawing/2014/main" id="{381A635C-6ACB-B746-AA70-D0D3ED9508AC}"/>
              </a:ext>
            </a:extLst>
          </p:cNvPr>
          <p:cNvSpPr txBox="1">
            <a:spLocks/>
          </p:cNvSpPr>
          <p:nvPr/>
        </p:nvSpPr>
        <p:spPr bwMode="auto">
          <a:xfrm>
            <a:off x="360719" y="330392"/>
            <a:ext cx="11380140" cy="70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s-MX" sz="2500" b="1" dirty="0">
                <a:latin typeface="Times New Roman" pitchFamily="18" charset="0"/>
                <a:cs typeface="Times New Roman" pitchFamily="18" charset="0"/>
              </a:rPr>
              <a:t>5</a:t>
            </a:r>
            <a:r>
              <a:rPr lang="x-none" sz="3300" b="1">
                <a:latin typeface="Times New Roman" pitchFamily="18" charset="0"/>
                <a:cs typeface="Times New Roman" pitchFamily="18" charset="0"/>
              </a:rPr>
              <a:t>. </a:t>
            </a:r>
            <a:r>
              <a:rPr lang="es-MX" sz="3300" b="1" dirty="0">
                <a:latin typeface="Times New Roman" pitchFamily="18" charset="0"/>
                <a:cs typeface="Times New Roman" pitchFamily="18" charset="0"/>
              </a:rPr>
              <a:t>La Monzón Sudamericana de Verano </a:t>
            </a:r>
            <a:r>
              <a:rPr lang="es-ES" sz="3300" b="1" dirty="0">
                <a:latin typeface="Times New Roman" pitchFamily="18" charset="0"/>
                <a:cs typeface="Times New Roman" pitchFamily="18" charset="0"/>
              </a:rPr>
              <a:t>(SASM) en el pasado.</a:t>
            </a:r>
          </a:p>
          <a:p>
            <a:pPr algn="l" eaLnBrk="1" fontAlgn="auto" hangingPunct="1">
              <a:spcAft>
                <a:spcPts val="0"/>
              </a:spcAft>
              <a:defRPr/>
            </a:pPr>
            <a:endParaRPr lang="es-ES" b="1" dirty="0"/>
          </a:p>
        </p:txBody>
      </p:sp>
    </p:spTree>
    <p:extLst>
      <p:ext uri="{BB962C8B-B14F-4D97-AF65-F5344CB8AC3E}">
        <p14:creationId xmlns:p14="http://schemas.microsoft.com/office/powerpoint/2010/main" val="20815783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randombar(horizontal)">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439" y="2143126"/>
            <a:ext cx="569277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ítulo 1"/>
          <p:cNvSpPr>
            <a:spLocks noGrp="1"/>
          </p:cNvSpPr>
          <p:nvPr>
            <p:ph type="title"/>
          </p:nvPr>
        </p:nvSpPr>
        <p:spPr>
          <a:xfrm>
            <a:off x="1524000" y="714375"/>
            <a:ext cx="8229600" cy="1143000"/>
          </a:xfrm>
        </p:spPr>
        <p:txBody>
          <a:bodyPr rtlCol="0">
            <a:normAutofit fontScale="90000"/>
          </a:bodyPr>
          <a:lstStyle/>
          <a:p>
            <a:pPr>
              <a:defRPr/>
            </a:pPr>
            <a:r>
              <a:rPr lang="es-ES" b="1" dirty="0">
                <a:latin typeface="Times New Roman" pitchFamily="18" charset="0"/>
                <a:cs typeface="Times New Roman" pitchFamily="18" charset="0"/>
              </a:rPr>
              <a:t>6. Materiales and Métodos</a:t>
            </a:r>
            <a:br>
              <a:rPr lang="es-ES" b="1" dirty="0">
                <a:latin typeface="Times New Roman" pitchFamily="18" charset="0"/>
                <a:cs typeface="Times New Roman" pitchFamily="18" charset="0"/>
              </a:rPr>
            </a:br>
            <a:br>
              <a:rPr lang="es-ES" b="1" dirty="0">
                <a:latin typeface="Times New Roman" pitchFamily="18" charset="0"/>
                <a:cs typeface="Times New Roman" pitchFamily="18" charset="0"/>
              </a:rPr>
            </a:br>
            <a:r>
              <a:rPr lang="es-ES" sz="2200" b="1" dirty="0">
                <a:latin typeface="Times New Roman" pitchFamily="18" charset="0"/>
                <a:cs typeface="Times New Roman" pitchFamily="18" charset="0"/>
              </a:rPr>
              <a:t>6.1. </a:t>
            </a:r>
            <a:r>
              <a:rPr lang="es-ES" sz="2700" b="1" dirty="0">
                <a:latin typeface="Times New Roman" pitchFamily="18" charset="0"/>
                <a:cs typeface="Times New Roman" pitchFamily="18" charset="0"/>
              </a:rPr>
              <a:t>Colecta de Espeleotemas (estalagmitas)</a:t>
            </a:r>
            <a:endParaRPr lang="es-ES" sz="2700" dirty="0">
              <a:latin typeface="Times New Roman" pitchFamily="18" charset="0"/>
              <a:cs typeface="Times New Roman" pitchFamily="18" charset="0"/>
            </a:endParaRPr>
          </a:p>
        </p:txBody>
      </p:sp>
      <p:sp>
        <p:nvSpPr>
          <p:cNvPr id="28676" name="CaixaDeTexto 6"/>
          <p:cNvSpPr txBox="1">
            <a:spLocks noChangeArrowheads="1"/>
          </p:cNvSpPr>
          <p:nvPr/>
        </p:nvSpPr>
        <p:spPr bwMode="auto">
          <a:xfrm>
            <a:off x="5238750" y="5380039"/>
            <a:ext cx="54292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pt-BR" altLang="es-MX" sz="1800" dirty="0">
              <a:latin typeface="Arial" charset="0"/>
            </a:endParaRPr>
          </a:p>
          <a:p>
            <a:pPr algn="just" eaLnBrk="1" hangingPunct="1">
              <a:spcBef>
                <a:spcPct val="0"/>
              </a:spcBef>
              <a:buFontTx/>
              <a:buNone/>
            </a:pPr>
            <a:r>
              <a:rPr lang="pt-BR" altLang="es-MX" sz="1800" dirty="0" err="1">
                <a:latin typeface="Times New Roman" charset="0"/>
                <a:ea typeface="Times New Roman" charset="0"/>
                <a:cs typeface="Times New Roman" charset="0"/>
              </a:rPr>
              <a:t>Sha</a:t>
            </a:r>
            <a:r>
              <a:rPr lang="pt-BR" altLang="es-MX" sz="1800" dirty="0">
                <a:latin typeface="Times New Roman" charset="0"/>
                <a:ea typeface="Times New Roman" charset="0"/>
                <a:cs typeface="Times New Roman" charset="0"/>
              </a:rPr>
              <a:t>- 2</a:t>
            </a:r>
          </a:p>
          <a:p>
            <a:pPr algn="just" eaLnBrk="1" hangingPunct="1">
              <a:spcBef>
                <a:spcPct val="0"/>
              </a:spcBef>
              <a:buFontTx/>
              <a:buNone/>
            </a:pPr>
            <a:r>
              <a:rPr lang="pt-BR" altLang="es-MX" sz="1800" dirty="0">
                <a:solidFill>
                  <a:srgbClr val="FF0000"/>
                </a:solidFill>
                <a:latin typeface="Times New Roman" charset="0"/>
                <a:ea typeface="Times New Roman" charset="0"/>
                <a:cs typeface="Times New Roman" charset="0"/>
              </a:rPr>
              <a:t> </a:t>
            </a:r>
            <a:r>
              <a:rPr lang="en-US" altLang="es-MX" sz="1800" dirty="0">
                <a:solidFill>
                  <a:srgbClr val="FF0000"/>
                </a:solidFill>
                <a:latin typeface="Times New Roman" charset="0"/>
                <a:ea typeface="Times New Roman" charset="0"/>
                <a:cs typeface="Times New Roman" charset="0"/>
              </a:rPr>
              <a:t>1.60- cm-long</a:t>
            </a:r>
            <a:r>
              <a:rPr lang="en-US" altLang="es-MX" sz="1800" dirty="0">
                <a:latin typeface="Times New Roman" charset="0"/>
                <a:ea typeface="Times New Roman" charset="0"/>
                <a:cs typeface="Times New Roman" charset="0"/>
              </a:rPr>
              <a:t>, </a:t>
            </a:r>
            <a:r>
              <a:rPr lang="en-US" altLang="es-MX" sz="1800" dirty="0" err="1">
                <a:latin typeface="Times New Roman" charset="0"/>
                <a:ea typeface="Times New Roman" charset="0"/>
                <a:cs typeface="Times New Roman" charset="0"/>
              </a:rPr>
              <a:t>cubre</a:t>
            </a:r>
            <a:r>
              <a:rPr lang="en-US" altLang="es-MX" sz="1800" dirty="0">
                <a:latin typeface="Times New Roman" charset="0"/>
                <a:ea typeface="Times New Roman" charset="0"/>
                <a:cs typeface="Times New Roman" charset="0"/>
              </a:rPr>
              <a:t> </a:t>
            </a:r>
            <a:r>
              <a:rPr lang="en-US" altLang="es-MX" sz="1800" dirty="0" err="1">
                <a:latin typeface="Times New Roman" charset="0"/>
                <a:ea typeface="Times New Roman" charset="0"/>
                <a:cs typeface="Times New Roman" charset="0"/>
              </a:rPr>
              <a:t>los</a:t>
            </a:r>
            <a:r>
              <a:rPr lang="en-US" altLang="es-MX" sz="1800" dirty="0">
                <a:latin typeface="Times New Roman" charset="0"/>
                <a:ea typeface="Times New Roman" charset="0"/>
                <a:cs typeface="Times New Roman" charset="0"/>
              </a:rPr>
              <a:t> </a:t>
            </a:r>
            <a:r>
              <a:rPr lang="en-US" altLang="es-MX" sz="1800" dirty="0" err="1">
                <a:latin typeface="Times New Roman" charset="0"/>
                <a:ea typeface="Times New Roman" charset="0"/>
                <a:cs typeface="Times New Roman" charset="0"/>
              </a:rPr>
              <a:t>últimos</a:t>
            </a:r>
            <a:r>
              <a:rPr lang="en-US" altLang="es-MX" sz="1800" dirty="0">
                <a:latin typeface="Times New Roman" charset="0"/>
                <a:ea typeface="Times New Roman" charset="0"/>
                <a:cs typeface="Times New Roman" charset="0"/>
              </a:rPr>
              <a:t> 38ka BP (kilo </a:t>
            </a:r>
            <a:r>
              <a:rPr lang="en-US" altLang="es-MX" sz="1800" dirty="0" err="1">
                <a:latin typeface="Times New Roman" charset="0"/>
                <a:ea typeface="Times New Roman" charset="0"/>
                <a:cs typeface="Times New Roman" charset="0"/>
              </a:rPr>
              <a:t>años</a:t>
            </a:r>
            <a:r>
              <a:rPr lang="en-US" altLang="es-MX" sz="1800" dirty="0">
                <a:latin typeface="Times New Roman" charset="0"/>
                <a:ea typeface="Times New Roman" charset="0"/>
                <a:cs typeface="Times New Roman" charset="0"/>
              </a:rPr>
              <a:t> antes del </a:t>
            </a:r>
            <a:r>
              <a:rPr lang="en-US" altLang="es-MX" sz="1800" dirty="0" err="1">
                <a:latin typeface="Times New Roman" charset="0"/>
                <a:ea typeface="Times New Roman" charset="0"/>
                <a:cs typeface="Times New Roman" charset="0"/>
              </a:rPr>
              <a:t>Presente</a:t>
            </a:r>
            <a:r>
              <a:rPr lang="en-US" altLang="es-MX" sz="1800" dirty="0">
                <a:latin typeface="Times New Roman" charset="0"/>
                <a:ea typeface="Times New Roman" charset="0"/>
                <a:cs typeface="Times New Roman" charset="0"/>
              </a:rPr>
              <a:t>), con un </a:t>
            </a:r>
            <a:r>
              <a:rPr lang="en-US" altLang="es-MX" sz="1800" dirty="0" err="1">
                <a:latin typeface="Times New Roman" charset="0"/>
                <a:ea typeface="Times New Roman" charset="0"/>
                <a:cs typeface="Times New Roman" charset="0"/>
              </a:rPr>
              <a:t>hiato</a:t>
            </a:r>
            <a:r>
              <a:rPr lang="en-US" altLang="es-MX" sz="1800" dirty="0">
                <a:latin typeface="Times New Roman" charset="0"/>
                <a:ea typeface="Times New Roman" charset="0"/>
                <a:cs typeface="Times New Roman" charset="0"/>
              </a:rPr>
              <a:t> entre 1.9 -0.4 ka BP. </a:t>
            </a:r>
          </a:p>
          <a:p>
            <a:pPr algn="just" eaLnBrk="1" hangingPunct="1">
              <a:spcBef>
                <a:spcPct val="0"/>
              </a:spcBef>
              <a:buFontTx/>
              <a:buNone/>
            </a:pPr>
            <a:r>
              <a:rPr lang="en-US" altLang="es-MX" sz="1800" dirty="0">
                <a:solidFill>
                  <a:srgbClr val="FF0000"/>
                </a:solidFill>
                <a:latin typeface="Times New Roman" charset="0"/>
                <a:ea typeface="Times New Roman" charset="0"/>
                <a:cs typeface="Times New Roman" charset="0"/>
              </a:rPr>
              <a:t>82</a:t>
            </a:r>
            <a:r>
              <a:rPr lang="en-US" altLang="es-MX" sz="1800" dirty="0">
                <a:latin typeface="Times New Roman" charset="0"/>
                <a:ea typeface="Times New Roman" charset="0"/>
                <a:cs typeface="Times New Roman" charset="0"/>
              </a:rPr>
              <a:t>cm</a:t>
            </a:r>
            <a:r>
              <a:rPr lang="en-US" altLang="es-MX" sz="1800" dirty="0">
                <a:latin typeface="Times New Roman" charset="0"/>
                <a:ea typeface="Times New Roman" charset="0"/>
                <a:cs typeface="Times New Roman" charset="0"/>
                <a:sym typeface="Wingdings" charset="2"/>
              </a:rPr>
              <a:t> </a:t>
            </a:r>
            <a:r>
              <a:rPr lang="en-US" altLang="es-MX" sz="1800" dirty="0" err="1">
                <a:latin typeface="Times New Roman" charset="0"/>
                <a:ea typeface="Times New Roman" charset="0"/>
                <a:cs typeface="Times New Roman" charset="0"/>
                <a:sym typeface="Wingdings" charset="2"/>
              </a:rPr>
              <a:t>corresponde</a:t>
            </a:r>
            <a:r>
              <a:rPr lang="en-US" altLang="es-MX" sz="1800" dirty="0">
                <a:latin typeface="Times New Roman" charset="0"/>
                <a:ea typeface="Times New Roman" charset="0"/>
                <a:cs typeface="Times New Roman" charset="0"/>
                <a:sym typeface="Wingdings" charset="2"/>
              </a:rPr>
              <a:t> al </a:t>
            </a:r>
            <a:r>
              <a:rPr lang="en-US" altLang="es-MX" sz="1800" dirty="0">
                <a:solidFill>
                  <a:srgbClr val="FF0000"/>
                </a:solidFill>
                <a:latin typeface="Times New Roman" charset="0"/>
                <a:ea typeface="Times New Roman" charset="0"/>
                <a:cs typeface="Times New Roman" charset="0"/>
                <a:sym typeface="Wingdings" charset="2"/>
              </a:rPr>
              <a:t>HOLOCENO</a:t>
            </a:r>
            <a:endParaRPr lang="pt-BR" altLang="es-MX" sz="1800" dirty="0">
              <a:solidFill>
                <a:srgbClr val="FF0000"/>
              </a:solidFill>
              <a:latin typeface="Times New Roman" charset="0"/>
              <a:ea typeface="Times New Roman" charset="0"/>
              <a:cs typeface="Times New Roman" charset="0"/>
            </a:endParaRPr>
          </a:p>
          <a:p>
            <a:pPr eaLnBrk="1" hangingPunct="1">
              <a:spcBef>
                <a:spcPct val="0"/>
              </a:spcBef>
              <a:buFontTx/>
              <a:buNone/>
            </a:pPr>
            <a:endParaRPr lang="pt-BR" altLang="es-MX" sz="1800" dirty="0">
              <a:solidFill>
                <a:srgbClr val="FF0000"/>
              </a:solidFill>
              <a:latin typeface="Arial" charset="0"/>
            </a:endParaRPr>
          </a:p>
        </p:txBody>
      </p:sp>
      <p:pic>
        <p:nvPicPr>
          <p:cNvPr id="2867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2111376"/>
            <a:ext cx="3571875"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1 CuadroTexto"/>
          <p:cNvSpPr txBox="1">
            <a:spLocks noChangeArrowheads="1"/>
          </p:cNvSpPr>
          <p:nvPr/>
        </p:nvSpPr>
        <p:spPr bwMode="auto">
          <a:xfrm>
            <a:off x="9317038" y="4845050"/>
            <a:ext cx="1350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MX" altLang="es-MX" sz="1800">
                <a:latin typeface="Arial" charset="0"/>
              </a:rPr>
              <a:t>Bigot, 2008</a:t>
            </a:r>
          </a:p>
        </p:txBody>
      </p:sp>
    </p:spTree>
    <p:extLst>
      <p:ext uri="{BB962C8B-B14F-4D97-AF65-F5344CB8AC3E}">
        <p14:creationId xmlns:p14="http://schemas.microsoft.com/office/powerpoint/2010/main" val="96480584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1459</Words>
  <Application>Microsoft Office PowerPoint</Application>
  <PresentationFormat>Panorámica</PresentationFormat>
  <Paragraphs>181</Paragraphs>
  <Slides>17</Slides>
  <Notes>6</Notes>
  <HiddenSlides>0</HiddenSlides>
  <MMClips>1</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2</vt:i4>
      </vt:variant>
      <vt:variant>
        <vt:lpstr>Títulos de diapositiva</vt:lpstr>
      </vt:variant>
      <vt:variant>
        <vt:i4>17</vt:i4>
      </vt:variant>
    </vt:vector>
  </HeadingPairs>
  <TitlesOfParts>
    <vt:vector size="24" baseType="lpstr">
      <vt:lpstr>Arial</vt:lpstr>
      <vt:lpstr>Calibri</vt:lpstr>
      <vt:lpstr>Calibri Light</vt:lpstr>
      <vt:lpstr>Times New Roman</vt:lpstr>
      <vt:lpstr>Tema de Office</vt:lpstr>
      <vt:lpstr>Diapositiva</vt:lpstr>
      <vt:lpstr>Graph</vt:lpstr>
      <vt:lpstr>Presentación de PowerPoint</vt:lpstr>
      <vt:lpstr>1. Introducción</vt:lpstr>
      <vt:lpstr>2. Objetivos de la Investigación</vt:lpstr>
      <vt:lpstr>Presentación de PowerPoint</vt:lpstr>
      <vt:lpstr>Presentación de PowerPoint</vt:lpstr>
      <vt:lpstr>Presentación de PowerPoint</vt:lpstr>
      <vt:lpstr>  Forzante de la Insolación    </vt:lpstr>
      <vt:lpstr>Qué afectó la ITCZ y la SASM durante el MIS 2-4?    Forzante Oceánica   </vt:lpstr>
      <vt:lpstr>6. Materiales and Métodos  6.1. Colecta de Espeleotemas (estalagmitas)</vt:lpstr>
      <vt:lpstr>6. Materiales and Métodos  6.1. Colecta de Espeleotemas (estalagmitas)</vt:lpstr>
      <vt:lpstr>Presentación de PowerPoint</vt:lpstr>
      <vt:lpstr>Presentación de PowerPoint</vt:lpstr>
      <vt:lpstr>Forzante: Insolacion.  El registro de Shatuca, al igual que otros registros Andinos muestra que hubo control de la insolación sobre las lluvias en el Holoceno. </vt:lpstr>
      <vt:lpstr>  Sin embargo, cuando retiramos las tendencias de las curvas, Tambien se puede observer otras variaciones de escala temporal menor a lo largo del Holoceno, algunas de ellas sincronicas con cambios abruptos en otras regions d elos Andes.   Forzante:  Condiciones Oceanícas  EVENTOS BOND </vt:lpstr>
      <vt:lpstr>Holoceno Temprano </vt:lpstr>
      <vt:lpstr>Holoceno tardío </vt:lpstr>
      <vt:lpstr> 9. Conclusiones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ITALIA</dc:title>
  <dc:creator>MariaGracia BustamanteRosell</dc:creator>
  <cp:lastModifiedBy>Robert Alvarado</cp:lastModifiedBy>
  <cp:revision>74</cp:revision>
  <dcterms:created xsi:type="dcterms:W3CDTF">2017-12-24T23:01:48Z</dcterms:created>
  <dcterms:modified xsi:type="dcterms:W3CDTF">2020-02-07T20:38:56Z</dcterms:modified>
</cp:coreProperties>
</file>